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8" r:id="rId2"/>
    <p:sldId id="596" r:id="rId3"/>
    <p:sldId id="597" r:id="rId4"/>
    <p:sldId id="605" r:id="rId5"/>
    <p:sldId id="603" r:id="rId6"/>
    <p:sldId id="599" r:id="rId7"/>
    <p:sldId id="611" r:id="rId8"/>
    <p:sldId id="607" r:id="rId9"/>
    <p:sldId id="302" r:id="rId10"/>
    <p:sldId id="316" r:id="rId11"/>
    <p:sldId id="608" r:id="rId12"/>
    <p:sldId id="303" r:id="rId13"/>
    <p:sldId id="308" r:id="rId14"/>
    <p:sldId id="609" r:id="rId15"/>
    <p:sldId id="610" r:id="rId16"/>
    <p:sldId id="275" r:id="rId17"/>
    <p:sldId id="280" r:id="rId18"/>
    <p:sldId id="270" r:id="rId19"/>
    <p:sldId id="271" r:id="rId20"/>
    <p:sldId id="268" r:id="rId21"/>
    <p:sldId id="612" r:id="rId22"/>
    <p:sldId id="310" r:id="rId23"/>
    <p:sldId id="315" r:id="rId24"/>
    <p:sldId id="595" r:id="rId25"/>
    <p:sldId id="613" r:id="rId26"/>
    <p:sldId id="614" r:id="rId27"/>
    <p:sldId id="274" r:id="rId28"/>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6" d="100"/>
          <a:sy n="76" d="100"/>
        </p:scale>
        <p:origin x="7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8FF2F8-B966-4221-BBBB-F86199E6F16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BAE7F1DE-A41A-4C0A-978A-EB874D84B4B2}">
      <dgm:prSet custT="1"/>
      <dgm:spPr/>
      <dgm:t>
        <a:bodyPr/>
        <a:lstStyle/>
        <a:p>
          <a:r>
            <a:rPr lang="en-US" sz="1800" b="1" dirty="0">
              <a:solidFill>
                <a:srgbClr val="00B0F0"/>
              </a:solidFill>
              <a:latin typeface="Arial" panose="020B0604020202020204" pitchFamily="34" charset="0"/>
              <a:cs typeface="Arial" panose="020B0604020202020204" pitchFamily="34" charset="0"/>
            </a:rPr>
            <a:t>Letter Of Interest</a:t>
          </a:r>
        </a:p>
        <a:p>
          <a:r>
            <a:rPr lang="en-US" sz="1800" b="1" dirty="0">
              <a:solidFill>
                <a:schemeClr val="bg1"/>
              </a:solidFill>
              <a:latin typeface="Arial" panose="020B0604020202020204" pitchFamily="34" charset="0"/>
              <a:cs typeface="Arial" panose="020B0604020202020204" pitchFamily="34" charset="0"/>
            </a:rPr>
            <a:t>April 21,2023</a:t>
          </a:r>
          <a:endParaRPr lang="en-US" sz="1800" dirty="0">
            <a:solidFill>
              <a:schemeClr val="bg1"/>
            </a:solidFill>
            <a:latin typeface="Arial" panose="020B0604020202020204" pitchFamily="34" charset="0"/>
            <a:cs typeface="Arial" panose="020B0604020202020204" pitchFamily="34" charset="0"/>
          </a:endParaRPr>
        </a:p>
      </dgm:t>
    </dgm:pt>
    <dgm:pt modelId="{6E76BF10-42D0-4AA7-85E9-2B438E6B514B}" type="parTrans" cxnId="{ADA8FB56-D01A-4115-921F-34A8187D6709}">
      <dgm:prSet/>
      <dgm:spPr/>
      <dgm:t>
        <a:bodyPr/>
        <a:lstStyle/>
        <a:p>
          <a:endParaRPr lang="en-US"/>
        </a:p>
      </dgm:t>
    </dgm:pt>
    <dgm:pt modelId="{2D630F7A-DC02-4E0C-A100-CE7E6BFB1D61}" type="sibTrans" cxnId="{ADA8FB56-D01A-4115-921F-34A8187D6709}">
      <dgm:prSet/>
      <dgm:spPr/>
      <dgm:t>
        <a:bodyPr/>
        <a:lstStyle/>
        <a:p>
          <a:endParaRPr lang="en-US"/>
        </a:p>
      </dgm:t>
    </dgm:pt>
    <dgm:pt modelId="{BA4F480C-E43D-440F-BC52-059AD10CB6A8}">
      <dgm:prSet custT="1"/>
      <dgm:spPr>
        <a:ln w="76200"/>
      </dgm:spPr>
      <dgm:t>
        <a:bodyPr/>
        <a:lstStyle/>
        <a:p>
          <a:r>
            <a:rPr lang="en-US" sz="2400" b="1" dirty="0">
              <a:solidFill>
                <a:srgbClr val="00B0F0"/>
              </a:solidFill>
              <a:latin typeface="Arial" panose="020B0604020202020204" pitchFamily="34" charset="0"/>
              <a:cs typeface="Arial" panose="020B0604020202020204" pitchFamily="34" charset="0"/>
            </a:rPr>
            <a:t>Invitation to Apply!</a:t>
          </a:r>
          <a:endParaRPr lang="en-US" sz="2400" dirty="0">
            <a:solidFill>
              <a:srgbClr val="00B0F0"/>
            </a:solidFill>
            <a:latin typeface="Arial" panose="020B0604020202020204" pitchFamily="34" charset="0"/>
            <a:cs typeface="Arial" panose="020B0604020202020204" pitchFamily="34" charset="0"/>
          </a:endParaRPr>
        </a:p>
      </dgm:t>
    </dgm:pt>
    <dgm:pt modelId="{116ED819-2F20-4A6D-8CC4-64A33228080A}" type="parTrans" cxnId="{F6333FF3-DC5A-4E49-9477-D5B8CF6161A5}">
      <dgm:prSet/>
      <dgm:spPr/>
      <dgm:t>
        <a:bodyPr/>
        <a:lstStyle/>
        <a:p>
          <a:endParaRPr lang="en-US"/>
        </a:p>
      </dgm:t>
    </dgm:pt>
    <dgm:pt modelId="{6C87922C-EC91-4C4F-8087-6C73A7F6DCF5}" type="sibTrans" cxnId="{F6333FF3-DC5A-4E49-9477-D5B8CF6161A5}">
      <dgm:prSet/>
      <dgm:spPr/>
      <dgm:t>
        <a:bodyPr/>
        <a:lstStyle/>
        <a:p>
          <a:endParaRPr lang="en-US"/>
        </a:p>
      </dgm:t>
    </dgm:pt>
    <dgm:pt modelId="{9D366057-2A4E-47E3-948F-CF73AB1A3485}">
      <dgm:prSet custT="1"/>
      <dgm:spPr/>
      <dgm:t>
        <a:bodyPr/>
        <a:lstStyle/>
        <a:p>
          <a:r>
            <a:rPr lang="en-US" sz="1800" b="1" dirty="0">
              <a:solidFill>
                <a:srgbClr val="00B0F0"/>
              </a:solidFill>
              <a:latin typeface="Arial" panose="020B0604020202020204" pitchFamily="34" charset="0"/>
              <a:cs typeface="Arial" panose="020B0604020202020204" pitchFamily="34" charset="0"/>
            </a:rPr>
            <a:t>Application</a:t>
          </a:r>
        </a:p>
        <a:p>
          <a:r>
            <a:rPr lang="en-US" sz="1800" b="1" dirty="0">
              <a:latin typeface="Arial" panose="020B0604020202020204" pitchFamily="34" charset="0"/>
              <a:cs typeface="Arial" panose="020B0604020202020204" pitchFamily="34" charset="0"/>
            </a:rPr>
            <a:t>June 2, 2023</a:t>
          </a:r>
          <a:endParaRPr lang="en-US" sz="1800" dirty="0">
            <a:latin typeface="Arial" panose="020B0604020202020204" pitchFamily="34" charset="0"/>
            <a:cs typeface="Arial" panose="020B0604020202020204" pitchFamily="34" charset="0"/>
          </a:endParaRPr>
        </a:p>
      </dgm:t>
    </dgm:pt>
    <dgm:pt modelId="{F09E00AA-B46A-492F-B16C-AEB5071D50B3}" type="parTrans" cxnId="{6A52F77F-1BB4-4633-A959-29F6CBADE94A}">
      <dgm:prSet/>
      <dgm:spPr/>
      <dgm:t>
        <a:bodyPr/>
        <a:lstStyle/>
        <a:p>
          <a:endParaRPr lang="en-US"/>
        </a:p>
      </dgm:t>
    </dgm:pt>
    <dgm:pt modelId="{EAAF017F-5A1C-4D31-B546-7D3D6763155E}" type="sibTrans" cxnId="{6A52F77F-1BB4-4633-A959-29F6CBADE94A}">
      <dgm:prSet/>
      <dgm:spPr/>
      <dgm:t>
        <a:bodyPr/>
        <a:lstStyle/>
        <a:p>
          <a:endParaRPr lang="en-US"/>
        </a:p>
      </dgm:t>
    </dgm:pt>
    <dgm:pt modelId="{C4CB6B3C-604E-44EC-87F9-E4459C84AEDC}">
      <dgm:prSet custT="1"/>
      <dgm:spPr/>
      <dgm:t>
        <a:bodyPr/>
        <a:lstStyle/>
        <a:p>
          <a:r>
            <a:rPr lang="en-US" sz="1800" b="1" dirty="0">
              <a:solidFill>
                <a:srgbClr val="00B0F0"/>
              </a:solidFill>
              <a:latin typeface="Arial" panose="020B0604020202020204" pitchFamily="34" charset="0"/>
              <a:cs typeface="Arial" panose="020B0604020202020204" pitchFamily="34" charset="0"/>
            </a:rPr>
            <a:t>Award Selection</a:t>
          </a:r>
        </a:p>
        <a:p>
          <a:r>
            <a:rPr lang="en-US" sz="1800" b="1" dirty="0">
              <a:latin typeface="Arial" panose="020B0604020202020204" pitchFamily="34" charset="0"/>
              <a:cs typeface="Arial" panose="020B0604020202020204" pitchFamily="34" charset="0"/>
            </a:rPr>
            <a:t>August 2023</a:t>
          </a:r>
        </a:p>
      </dgm:t>
    </dgm:pt>
    <dgm:pt modelId="{111C4615-993B-4EFA-B91D-2245E00EA859}" type="parTrans" cxnId="{E2937FB7-F031-4F64-8899-919FF9D43933}">
      <dgm:prSet/>
      <dgm:spPr/>
      <dgm:t>
        <a:bodyPr/>
        <a:lstStyle/>
        <a:p>
          <a:endParaRPr lang="en-US"/>
        </a:p>
      </dgm:t>
    </dgm:pt>
    <dgm:pt modelId="{56A7ABA1-63B3-46BB-937C-D2468A6AFDA8}" type="sibTrans" cxnId="{E2937FB7-F031-4F64-8899-919FF9D43933}">
      <dgm:prSet/>
      <dgm:spPr/>
      <dgm:t>
        <a:bodyPr/>
        <a:lstStyle/>
        <a:p>
          <a:endParaRPr lang="en-US"/>
        </a:p>
      </dgm:t>
    </dgm:pt>
    <dgm:pt modelId="{AFD609E4-9BCE-425F-89E2-E9F88E5CDD07}" type="pres">
      <dgm:prSet presAssocID="{438FF2F8-B966-4221-BBBB-F86199E6F16F}" presName="CompostProcess" presStyleCnt="0">
        <dgm:presLayoutVars>
          <dgm:dir/>
          <dgm:resizeHandles val="exact"/>
        </dgm:presLayoutVars>
      </dgm:prSet>
      <dgm:spPr/>
    </dgm:pt>
    <dgm:pt modelId="{7B56CB26-2257-4C15-8F4E-6B6D73E9CA12}" type="pres">
      <dgm:prSet presAssocID="{438FF2F8-B966-4221-BBBB-F86199E6F16F}" presName="arrow" presStyleLbl="bgShp" presStyleIdx="0" presStyleCnt="1"/>
      <dgm:spPr/>
    </dgm:pt>
    <dgm:pt modelId="{E016E790-DF8A-442E-B216-152E454E033B}" type="pres">
      <dgm:prSet presAssocID="{438FF2F8-B966-4221-BBBB-F86199E6F16F}" presName="linearProcess" presStyleCnt="0"/>
      <dgm:spPr/>
    </dgm:pt>
    <dgm:pt modelId="{70DA424F-C4A2-4475-87BB-2BE8E1A02593}" type="pres">
      <dgm:prSet presAssocID="{BAE7F1DE-A41A-4C0A-978A-EB874D84B4B2}" presName="textNode" presStyleLbl="node1" presStyleIdx="0" presStyleCnt="4" custScaleX="43068" custScaleY="59709" custLinFactNeighborX="15299" custLinFactNeighborY="-5929">
        <dgm:presLayoutVars>
          <dgm:bulletEnabled val="1"/>
        </dgm:presLayoutVars>
      </dgm:prSet>
      <dgm:spPr/>
    </dgm:pt>
    <dgm:pt modelId="{7FBD6419-482D-498F-9365-120499F67864}" type="pres">
      <dgm:prSet presAssocID="{2D630F7A-DC02-4E0C-A100-CE7E6BFB1D61}" presName="sibTrans" presStyleCnt="0"/>
      <dgm:spPr/>
    </dgm:pt>
    <dgm:pt modelId="{052DD960-F4FE-4714-9FB3-EC853597B56F}" type="pres">
      <dgm:prSet presAssocID="{BA4F480C-E43D-440F-BC52-059AD10CB6A8}" presName="textNode" presStyleLbl="node1" presStyleIdx="1" presStyleCnt="4" custScaleX="61003" custScaleY="65572" custLinFactNeighborX="-69573" custLinFactNeighborY="-5929">
        <dgm:presLayoutVars>
          <dgm:bulletEnabled val="1"/>
        </dgm:presLayoutVars>
      </dgm:prSet>
      <dgm:spPr/>
    </dgm:pt>
    <dgm:pt modelId="{7274F894-0FDD-44C0-847A-79FC5125B2AD}" type="pres">
      <dgm:prSet presAssocID="{6C87922C-EC91-4C4F-8087-6C73A7F6DCF5}" presName="sibTrans" presStyleCnt="0"/>
      <dgm:spPr/>
    </dgm:pt>
    <dgm:pt modelId="{EC540F32-A1A6-4846-9F5C-22A921CEDE62}" type="pres">
      <dgm:prSet presAssocID="{9D366057-2A4E-47E3-948F-CF73AB1A3485}" presName="textNode" presStyleLbl="node1" presStyleIdx="2" presStyleCnt="4" custScaleX="41869" custScaleY="63885" custLinFactX="-6466" custLinFactNeighborX="-100000" custLinFactNeighborY="-5929">
        <dgm:presLayoutVars>
          <dgm:bulletEnabled val="1"/>
        </dgm:presLayoutVars>
      </dgm:prSet>
      <dgm:spPr/>
    </dgm:pt>
    <dgm:pt modelId="{080E1145-DC5A-4287-A4CE-919243655F02}" type="pres">
      <dgm:prSet presAssocID="{EAAF017F-5A1C-4D31-B546-7D3D6763155E}" presName="sibTrans" presStyleCnt="0"/>
      <dgm:spPr/>
    </dgm:pt>
    <dgm:pt modelId="{3920428A-F9CF-4558-B411-36668728F012}" type="pres">
      <dgm:prSet presAssocID="{C4CB6B3C-604E-44EC-87F9-E4459C84AEDC}" presName="textNode" presStyleLbl="node1" presStyleIdx="3" presStyleCnt="4" custScaleX="42231" custScaleY="63414" custLinFactX="-17036" custLinFactNeighborX="-100000" custLinFactNeighborY="-5929">
        <dgm:presLayoutVars>
          <dgm:bulletEnabled val="1"/>
        </dgm:presLayoutVars>
      </dgm:prSet>
      <dgm:spPr/>
    </dgm:pt>
  </dgm:ptLst>
  <dgm:cxnLst>
    <dgm:cxn modelId="{6F4A5430-E85A-4603-A0CD-3BCEB7331CF1}" type="presOf" srcId="{C4CB6B3C-604E-44EC-87F9-E4459C84AEDC}" destId="{3920428A-F9CF-4558-B411-36668728F012}" srcOrd="0" destOrd="0" presId="urn:microsoft.com/office/officeart/2005/8/layout/hProcess9"/>
    <dgm:cxn modelId="{62AB8539-8328-43D4-BFEB-4A86F9622D0B}" type="presOf" srcId="{9D366057-2A4E-47E3-948F-CF73AB1A3485}" destId="{EC540F32-A1A6-4846-9F5C-22A921CEDE62}" srcOrd="0" destOrd="0" presId="urn:microsoft.com/office/officeart/2005/8/layout/hProcess9"/>
    <dgm:cxn modelId="{53E57A73-E368-4871-9949-E622813E8DCD}" type="presOf" srcId="{BA4F480C-E43D-440F-BC52-059AD10CB6A8}" destId="{052DD960-F4FE-4714-9FB3-EC853597B56F}" srcOrd="0" destOrd="0" presId="urn:microsoft.com/office/officeart/2005/8/layout/hProcess9"/>
    <dgm:cxn modelId="{ADA8FB56-D01A-4115-921F-34A8187D6709}" srcId="{438FF2F8-B966-4221-BBBB-F86199E6F16F}" destId="{BAE7F1DE-A41A-4C0A-978A-EB874D84B4B2}" srcOrd="0" destOrd="0" parTransId="{6E76BF10-42D0-4AA7-85E9-2B438E6B514B}" sibTransId="{2D630F7A-DC02-4E0C-A100-CE7E6BFB1D61}"/>
    <dgm:cxn modelId="{6A52F77F-1BB4-4633-A959-29F6CBADE94A}" srcId="{438FF2F8-B966-4221-BBBB-F86199E6F16F}" destId="{9D366057-2A4E-47E3-948F-CF73AB1A3485}" srcOrd="2" destOrd="0" parTransId="{F09E00AA-B46A-492F-B16C-AEB5071D50B3}" sibTransId="{EAAF017F-5A1C-4D31-B546-7D3D6763155E}"/>
    <dgm:cxn modelId="{E2937FB7-F031-4F64-8899-919FF9D43933}" srcId="{438FF2F8-B966-4221-BBBB-F86199E6F16F}" destId="{C4CB6B3C-604E-44EC-87F9-E4459C84AEDC}" srcOrd="3" destOrd="0" parTransId="{111C4615-993B-4EFA-B91D-2245E00EA859}" sibTransId="{56A7ABA1-63B3-46BB-937C-D2468A6AFDA8}"/>
    <dgm:cxn modelId="{A15EA0D9-FBE4-4651-AE60-7842E25F8622}" type="presOf" srcId="{BAE7F1DE-A41A-4C0A-978A-EB874D84B4B2}" destId="{70DA424F-C4A2-4475-87BB-2BE8E1A02593}" srcOrd="0" destOrd="0" presId="urn:microsoft.com/office/officeart/2005/8/layout/hProcess9"/>
    <dgm:cxn modelId="{CB9259E0-68C9-462F-983A-5646D3C093DE}" type="presOf" srcId="{438FF2F8-B966-4221-BBBB-F86199E6F16F}" destId="{AFD609E4-9BCE-425F-89E2-E9F88E5CDD07}" srcOrd="0" destOrd="0" presId="urn:microsoft.com/office/officeart/2005/8/layout/hProcess9"/>
    <dgm:cxn modelId="{F6333FF3-DC5A-4E49-9477-D5B8CF6161A5}" srcId="{438FF2F8-B966-4221-BBBB-F86199E6F16F}" destId="{BA4F480C-E43D-440F-BC52-059AD10CB6A8}" srcOrd="1" destOrd="0" parTransId="{116ED819-2F20-4A6D-8CC4-64A33228080A}" sibTransId="{6C87922C-EC91-4C4F-8087-6C73A7F6DCF5}"/>
    <dgm:cxn modelId="{C0B53529-F926-48E6-91D3-8F50C50C7A84}" type="presParOf" srcId="{AFD609E4-9BCE-425F-89E2-E9F88E5CDD07}" destId="{7B56CB26-2257-4C15-8F4E-6B6D73E9CA12}" srcOrd="0" destOrd="0" presId="urn:microsoft.com/office/officeart/2005/8/layout/hProcess9"/>
    <dgm:cxn modelId="{129CB7AE-2966-4763-99D2-81D58C64A9EC}" type="presParOf" srcId="{AFD609E4-9BCE-425F-89E2-E9F88E5CDD07}" destId="{E016E790-DF8A-442E-B216-152E454E033B}" srcOrd="1" destOrd="0" presId="urn:microsoft.com/office/officeart/2005/8/layout/hProcess9"/>
    <dgm:cxn modelId="{70319AAF-C9D2-47AB-9487-E5AEA6957F78}" type="presParOf" srcId="{E016E790-DF8A-442E-B216-152E454E033B}" destId="{70DA424F-C4A2-4475-87BB-2BE8E1A02593}" srcOrd="0" destOrd="0" presId="urn:microsoft.com/office/officeart/2005/8/layout/hProcess9"/>
    <dgm:cxn modelId="{E56A8005-B904-4BE0-9BC0-39EC6D3EAF22}" type="presParOf" srcId="{E016E790-DF8A-442E-B216-152E454E033B}" destId="{7FBD6419-482D-498F-9365-120499F67864}" srcOrd="1" destOrd="0" presId="urn:microsoft.com/office/officeart/2005/8/layout/hProcess9"/>
    <dgm:cxn modelId="{CACA3732-6020-4A62-9E96-743F7B0A432C}" type="presParOf" srcId="{E016E790-DF8A-442E-B216-152E454E033B}" destId="{052DD960-F4FE-4714-9FB3-EC853597B56F}" srcOrd="2" destOrd="0" presId="urn:microsoft.com/office/officeart/2005/8/layout/hProcess9"/>
    <dgm:cxn modelId="{9CCCC3E9-4F78-403F-84B3-C6A73EF914A6}" type="presParOf" srcId="{E016E790-DF8A-442E-B216-152E454E033B}" destId="{7274F894-0FDD-44C0-847A-79FC5125B2AD}" srcOrd="3" destOrd="0" presId="urn:microsoft.com/office/officeart/2005/8/layout/hProcess9"/>
    <dgm:cxn modelId="{9DF75920-5B99-40E3-922B-865140434B69}" type="presParOf" srcId="{E016E790-DF8A-442E-B216-152E454E033B}" destId="{EC540F32-A1A6-4846-9F5C-22A921CEDE62}" srcOrd="4" destOrd="0" presId="urn:microsoft.com/office/officeart/2005/8/layout/hProcess9"/>
    <dgm:cxn modelId="{FB0D84BD-3A6A-413C-AC2A-F02C574DE5FD}" type="presParOf" srcId="{E016E790-DF8A-442E-B216-152E454E033B}" destId="{080E1145-DC5A-4287-A4CE-919243655F02}" srcOrd="5" destOrd="0" presId="urn:microsoft.com/office/officeart/2005/8/layout/hProcess9"/>
    <dgm:cxn modelId="{35B2683A-5C0A-4829-AB35-886D775E863F}" type="presParOf" srcId="{E016E790-DF8A-442E-B216-152E454E033B}" destId="{3920428A-F9CF-4558-B411-36668728F012}"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6CB26-2257-4C15-8F4E-6B6D73E9CA12}">
      <dsp:nvSpPr>
        <dsp:cNvPr id="0" name=""/>
        <dsp:cNvSpPr/>
      </dsp:nvSpPr>
      <dsp:spPr>
        <a:xfrm>
          <a:off x="846567" y="0"/>
          <a:ext cx="9594426" cy="285184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DA424F-C4A2-4475-87BB-2BE8E1A02593}">
      <dsp:nvSpPr>
        <dsp:cNvPr id="0" name=""/>
        <dsp:cNvSpPr/>
      </dsp:nvSpPr>
      <dsp:spPr>
        <a:xfrm>
          <a:off x="216146" y="1017726"/>
          <a:ext cx="2136525" cy="6811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B0F0"/>
              </a:solidFill>
              <a:latin typeface="Arial" panose="020B0604020202020204" pitchFamily="34" charset="0"/>
              <a:cs typeface="Arial" panose="020B0604020202020204" pitchFamily="34" charset="0"/>
            </a:rPr>
            <a:t>Letter Of Interest</a:t>
          </a:r>
        </a:p>
        <a:p>
          <a:pPr marL="0" lvl="0" indent="0" algn="ctr" defTabSz="800100">
            <a:lnSpc>
              <a:spcPct val="90000"/>
            </a:lnSpc>
            <a:spcBef>
              <a:spcPct val="0"/>
            </a:spcBef>
            <a:spcAft>
              <a:spcPct val="35000"/>
            </a:spcAft>
            <a:buNone/>
          </a:pPr>
          <a:r>
            <a:rPr lang="en-US" sz="1800" b="1" kern="1200" dirty="0">
              <a:solidFill>
                <a:schemeClr val="bg1"/>
              </a:solidFill>
              <a:latin typeface="Arial" panose="020B0604020202020204" pitchFamily="34" charset="0"/>
              <a:cs typeface="Arial" panose="020B0604020202020204" pitchFamily="34" charset="0"/>
            </a:rPr>
            <a:t>April 21,2023</a:t>
          </a:r>
          <a:endParaRPr lang="en-US" sz="1800" kern="1200" dirty="0">
            <a:solidFill>
              <a:schemeClr val="bg1"/>
            </a:solidFill>
            <a:latin typeface="Arial" panose="020B0604020202020204" pitchFamily="34" charset="0"/>
            <a:cs typeface="Arial" panose="020B0604020202020204" pitchFamily="34" charset="0"/>
          </a:endParaRPr>
        </a:p>
      </dsp:txBody>
      <dsp:txXfrm>
        <a:off x="249396" y="1050976"/>
        <a:ext cx="2070025" cy="614623"/>
      </dsp:txXfrm>
    </dsp:sp>
    <dsp:sp modelId="{052DD960-F4FE-4714-9FB3-EC853597B56F}">
      <dsp:nvSpPr>
        <dsp:cNvPr id="0" name=""/>
        <dsp:cNvSpPr/>
      </dsp:nvSpPr>
      <dsp:spPr>
        <a:xfrm>
          <a:off x="2438051" y="984286"/>
          <a:ext cx="3026248" cy="748004"/>
        </a:xfrm>
        <a:prstGeom prst="roundRect">
          <a:avLst/>
        </a:prstGeom>
        <a:solidFill>
          <a:schemeClr val="accent1">
            <a:hueOff val="0"/>
            <a:satOff val="0"/>
            <a:lumOff val="0"/>
            <a:alphaOff val="0"/>
          </a:schemeClr>
        </a:solidFill>
        <a:ln w="762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B0F0"/>
              </a:solidFill>
              <a:latin typeface="Arial" panose="020B0604020202020204" pitchFamily="34" charset="0"/>
              <a:cs typeface="Arial" panose="020B0604020202020204" pitchFamily="34" charset="0"/>
            </a:rPr>
            <a:t>Invitation to Apply!</a:t>
          </a:r>
          <a:endParaRPr lang="en-US" sz="2400" kern="1200" dirty="0">
            <a:solidFill>
              <a:srgbClr val="00B0F0"/>
            </a:solidFill>
            <a:latin typeface="Arial" panose="020B0604020202020204" pitchFamily="34" charset="0"/>
            <a:cs typeface="Arial" panose="020B0604020202020204" pitchFamily="34" charset="0"/>
          </a:endParaRPr>
        </a:p>
      </dsp:txBody>
      <dsp:txXfrm>
        <a:off x="2474566" y="1020801"/>
        <a:ext cx="2953218" cy="674974"/>
      </dsp:txXfrm>
    </dsp:sp>
    <dsp:sp modelId="{EC540F32-A1A6-4846-9F5C-22A921CEDE62}">
      <dsp:nvSpPr>
        <dsp:cNvPr id="0" name=""/>
        <dsp:cNvSpPr/>
      </dsp:nvSpPr>
      <dsp:spPr>
        <a:xfrm>
          <a:off x="5536187" y="993908"/>
          <a:ext cx="2077045" cy="728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B0F0"/>
              </a:solidFill>
              <a:latin typeface="Arial" panose="020B0604020202020204" pitchFamily="34" charset="0"/>
              <a:cs typeface="Arial" panose="020B0604020202020204" pitchFamily="34" charset="0"/>
            </a:rPr>
            <a:t>Application</a:t>
          </a:r>
        </a:p>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June 2, 2023</a:t>
          </a:r>
          <a:endParaRPr lang="en-US" sz="1800" kern="1200" dirty="0">
            <a:latin typeface="Arial" panose="020B0604020202020204" pitchFamily="34" charset="0"/>
            <a:cs typeface="Arial" panose="020B0604020202020204" pitchFamily="34" charset="0"/>
          </a:endParaRPr>
        </a:p>
      </dsp:txBody>
      <dsp:txXfrm>
        <a:off x="5571762" y="1029483"/>
        <a:ext cx="2005895" cy="657610"/>
      </dsp:txXfrm>
    </dsp:sp>
    <dsp:sp modelId="{3920428A-F9CF-4558-B411-36668728F012}">
      <dsp:nvSpPr>
        <dsp:cNvPr id="0" name=""/>
        <dsp:cNvSpPr/>
      </dsp:nvSpPr>
      <dsp:spPr>
        <a:xfrm>
          <a:off x="7653252" y="996594"/>
          <a:ext cx="2095003" cy="7233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B0F0"/>
              </a:solidFill>
              <a:latin typeface="Arial" panose="020B0604020202020204" pitchFamily="34" charset="0"/>
              <a:cs typeface="Arial" panose="020B0604020202020204" pitchFamily="34" charset="0"/>
            </a:rPr>
            <a:t>Award Selection</a:t>
          </a:r>
        </a:p>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August 2023</a:t>
          </a:r>
        </a:p>
      </dsp:txBody>
      <dsp:txXfrm>
        <a:off x="7688565" y="1031907"/>
        <a:ext cx="2024377" cy="65276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34DD4ECF-4B06-4454-B4D3-1360D0A90224}" type="datetimeFigureOut">
              <a:rPr lang="en-US" smtClean="0"/>
              <a:t>5/24/2023</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AC354BC3-AEF0-49F9-AA8D-42A1D7F21E9D}" type="slidenum">
              <a:rPr lang="en-US" smtClean="0"/>
              <a:t>‹#›</a:t>
            </a:fld>
            <a:endParaRPr lang="en-US"/>
          </a:p>
        </p:txBody>
      </p:sp>
    </p:spTree>
    <p:extLst>
      <p:ext uri="{BB962C8B-B14F-4D97-AF65-F5344CB8AC3E}">
        <p14:creationId xmlns:p14="http://schemas.microsoft.com/office/powerpoint/2010/main" val="9886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brc.gov/uploads/005%20ABOUT%20NBRC/40%20USC%2C%20Subtitle%20V.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354BC3-AEF0-49F9-AA8D-42A1D7F21E9D}" type="slidenum">
              <a:rPr lang="en-US" smtClean="0"/>
              <a:t>1</a:t>
            </a:fld>
            <a:endParaRPr lang="en-US"/>
          </a:p>
        </p:txBody>
      </p:sp>
    </p:spTree>
    <p:extLst>
      <p:ext uri="{BB962C8B-B14F-4D97-AF65-F5344CB8AC3E}">
        <p14:creationId xmlns:p14="http://schemas.microsoft.com/office/powerpoint/2010/main" val="4206831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354BC3-AEF0-49F9-AA8D-42A1D7F21E9D}" type="slidenum">
              <a:rPr lang="en-US" smtClean="0"/>
              <a:t>10</a:t>
            </a:fld>
            <a:endParaRPr lang="en-US"/>
          </a:p>
        </p:txBody>
      </p:sp>
    </p:spTree>
    <p:extLst>
      <p:ext uri="{BB962C8B-B14F-4D97-AF65-F5344CB8AC3E}">
        <p14:creationId xmlns:p14="http://schemas.microsoft.com/office/powerpoint/2010/main" val="1781015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354BC3-AEF0-49F9-AA8D-42A1D7F21E9D}" type="slidenum">
              <a:rPr lang="en-US" smtClean="0"/>
              <a:t>11</a:t>
            </a:fld>
            <a:endParaRPr lang="en-US"/>
          </a:p>
        </p:txBody>
      </p:sp>
    </p:spTree>
    <p:extLst>
      <p:ext uri="{BB962C8B-B14F-4D97-AF65-F5344CB8AC3E}">
        <p14:creationId xmlns:p14="http://schemas.microsoft.com/office/powerpoint/2010/main" val="908692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354BC3-AEF0-49F9-AA8D-42A1D7F21E9D}" type="slidenum">
              <a:rPr lang="en-US" smtClean="0"/>
              <a:t>12</a:t>
            </a:fld>
            <a:endParaRPr lang="en-US"/>
          </a:p>
        </p:txBody>
      </p:sp>
    </p:spTree>
    <p:extLst>
      <p:ext uri="{BB962C8B-B14F-4D97-AF65-F5344CB8AC3E}">
        <p14:creationId xmlns:p14="http://schemas.microsoft.com/office/powerpoint/2010/main" val="1747176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354BC3-AEF0-49F9-AA8D-42A1D7F21E9D}" type="slidenum">
              <a:rPr lang="en-US" smtClean="0"/>
              <a:t>13</a:t>
            </a:fld>
            <a:endParaRPr lang="en-US"/>
          </a:p>
        </p:txBody>
      </p:sp>
    </p:spTree>
    <p:extLst>
      <p:ext uri="{BB962C8B-B14F-4D97-AF65-F5344CB8AC3E}">
        <p14:creationId xmlns:p14="http://schemas.microsoft.com/office/powerpoint/2010/main" val="2834544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354BC3-AEF0-49F9-AA8D-42A1D7F21E9D}" type="slidenum">
              <a:rPr lang="en-US" smtClean="0"/>
              <a:t>14</a:t>
            </a:fld>
            <a:endParaRPr lang="en-US"/>
          </a:p>
        </p:txBody>
      </p:sp>
    </p:spTree>
    <p:extLst>
      <p:ext uri="{BB962C8B-B14F-4D97-AF65-F5344CB8AC3E}">
        <p14:creationId xmlns:p14="http://schemas.microsoft.com/office/powerpoint/2010/main" val="1288938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welcome!</a:t>
            </a:r>
          </a:p>
          <a:p>
            <a:r>
              <a:rPr lang="en-US" dirty="0"/>
              <a:t>Wait a few minutes for folks to get logged in…</a:t>
            </a:r>
          </a:p>
          <a:p>
            <a:r>
              <a:rPr lang="en-US" dirty="0"/>
              <a:t>Put email in chat, along with link to NBRC website.</a:t>
            </a:r>
          </a:p>
          <a:p>
            <a:endParaRPr lang="en-US" dirty="0"/>
          </a:p>
          <a:p>
            <a:r>
              <a:rPr lang="en-US" dirty="0"/>
              <a:t>Before I start, I’ll ask that everyone please mute themselves and stay muted until we open up for questions at the end of this session. And I will record this info session starting now…</a:t>
            </a:r>
          </a:p>
          <a:p>
            <a:endParaRPr lang="en-US" dirty="0"/>
          </a:p>
          <a:p>
            <a:r>
              <a:rPr lang="en-US" dirty="0"/>
              <a:t>My name is…</a:t>
            </a:r>
          </a:p>
          <a:p>
            <a:r>
              <a:rPr lang="en-US" dirty="0"/>
              <a:t>Some of you may have noticed we did not run this program in 2022. Instead we took several months to meet with stakeholders across the region to understand the challenges facing our region’s forest economy, and how NBRC dollars could be most useful in support of this sector. The result of that work is this revamped, “Forest Economy Program” (formerly known as the “Regional Forest Economy Partnership Program” or RFEP), which we believe is better aligned to meet the needs of our region’s forest-based ecosystem. </a:t>
            </a:r>
          </a:p>
          <a:p>
            <a:endParaRPr lang="en-US" dirty="0"/>
          </a:p>
          <a:p>
            <a:endParaRPr lang="en-US" dirty="0"/>
          </a:p>
        </p:txBody>
      </p:sp>
      <p:sp>
        <p:nvSpPr>
          <p:cNvPr id="4" name="Slide Number Placeholder 3"/>
          <p:cNvSpPr>
            <a:spLocks noGrp="1"/>
          </p:cNvSpPr>
          <p:nvPr>
            <p:ph type="sldNum" sz="quarter" idx="5"/>
          </p:nvPr>
        </p:nvSpPr>
        <p:spPr/>
        <p:txBody>
          <a:bodyPr/>
          <a:lstStyle/>
          <a:p>
            <a:fld id="{7CF671D4-7E70-4A95-8044-880CC1C00ABC}" type="slidenum">
              <a:rPr lang="en-US" smtClean="0"/>
              <a:t>15</a:t>
            </a:fld>
            <a:endParaRPr lang="en-US"/>
          </a:p>
        </p:txBody>
      </p:sp>
    </p:spTree>
    <p:extLst>
      <p:ext uri="{BB962C8B-B14F-4D97-AF65-F5344CB8AC3E}">
        <p14:creationId xmlns:p14="http://schemas.microsoft.com/office/powerpoint/2010/main" val="2804313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Impact across the entire NBRC region – As opposed to our infrastructure program which is set up in such a way that each state gets a certain amount of funding to deploy, the FEP program is one bucket of funds, and the projects that rise to the top based on the scoring criteria in the manual will be funded. This means projects are competing within their state and across the region.</a:t>
            </a:r>
          </a:p>
        </p:txBody>
      </p:sp>
      <p:sp>
        <p:nvSpPr>
          <p:cNvPr id="4" name="Slide Number Placeholder 3"/>
          <p:cNvSpPr>
            <a:spLocks noGrp="1"/>
          </p:cNvSpPr>
          <p:nvPr>
            <p:ph type="sldNum" sz="quarter" idx="5"/>
          </p:nvPr>
        </p:nvSpPr>
        <p:spPr/>
        <p:txBody>
          <a:bodyPr/>
          <a:lstStyle/>
          <a:p>
            <a:fld id="{7CF671D4-7E70-4A95-8044-880CC1C00ABC}" type="slidenum">
              <a:rPr lang="en-US" smtClean="0"/>
              <a:t>16</a:t>
            </a:fld>
            <a:endParaRPr lang="en-US"/>
          </a:p>
        </p:txBody>
      </p:sp>
    </p:spTree>
    <p:extLst>
      <p:ext uri="{BB962C8B-B14F-4D97-AF65-F5344CB8AC3E}">
        <p14:creationId xmlns:p14="http://schemas.microsoft.com/office/powerpoint/2010/main" val="334449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Forest Economy Program Investment Goals help inform each of the 5 program areas we just outlined, and are listed here and on FEP materials.</a:t>
            </a:r>
          </a:p>
        </p:txBody>
      </p:sp>
      <p:sp>
        <p:nvSpPr>
          <p:cNvPr id="4" name="Slide Number Placeholder 3"/>
          <p:cNvSpPr>
            <a:spLocks noGrp="1"/>
          </p:cNvSpPr>
          <p:nvPr>
            <p:ph type="sldNum" sz="quarter" idx="5"/>
          </p:nvPr>
        </p:nvSpPr>
        <p:spPr/>
        <p:txBody>
          <a:bodyPr/>
          <a:lstStyle/>
          <a:p>
            <a:fld id="{7CF671D4-7E70-4A95-8044-880CC1C00ABC}" type="slidenum">
              <a:rPr lang="en-US" smtClean="0"/>
              <a:t>17</a:t>
            </a:fld>
            <a:endParaRPr lang="en-US"/>
          </a:p>
        </p:txBody>
      </p:sp>
    </p:spTree>
    <p:extLst>
      <p:ext uri="{BB962C8B-B14F-4D97-AF65-F5344CB8AC3E}">
        <p14:creationId xmlns:p14="http://schemas.microsoft.com/office/powerpoint/2010/main" val="979097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Details on what should be included in your letter of interest and application, and NBRC scoring criteria are all listed within the FEP Program Manual located on the FEP program page of NBRC’s website.</a:t>
            </a:r>
          </a:p>
        </p:txBody>
      </p:sp>
      <p:sp>
        <p:nvSpPr>
          <p:cNvPr id="4" name="Slide Number Placeholder 3"/>
          <p:cNvSpPr>
            <a:spLocks noGrp="1"/>
          </p:cNvSpPr>
          <p:nvPr>
            <p:ph type="sldNum" sz="quarter" idx="5"/>
          </p:nvPr>
        </p:nvSpPr>
        <p:spPr/>
        <p:txBody>
          <a:bodyPr/>
          <a:lstStyle/>
          <a:p>
            <a:fld id="{7CF671D4-7E70-4A95-8044-880CC1C00ABC}" type="slidenum">
              <a:rPr lang="en-US" smtClean="0"/>
              <a:t>18</a:t>
            </a:fld>
            <a:endParaRPr lang="en-US"/>
          </a:p>
        </p:txBody>
      </p:sp>
    </p:spTree>
    <p:extLst>
      <p:ext uri="{BB962C8B-B14F-4D97-AF65-F5344CB8AC3E}">
        <p14:creationId xmlns:p14="http://schemas.microsoft.com/office/powerpoint/2010/main" val="3786380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F671D4-7E70-4A95-8044-880CC1C00ABC}" type="slidenum">
              <a:rPr lang="en-US" smtClean="0"/>
              <a:t>19</a:t>
            </a:fld>
            <a:endParaRPr lang="en-US"/>
          </a:p>
        </p:txBody>
      </p:sp>
    </p:spTree>
    <p:extLst>
      <p:ext uri="{BB962C8B-B14F-4D97-AF65-F5344CB8AC3E}">
        <p14:creationId xmlns:p14="http://schemas.microsoft.com/office/powerpoint/2010/main" val="2975699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23132A-9339-47BF-A6F5-0480B2D867FC}" type="slidenum">
              <a:rPr lang="en-US" smtClean="0"/>
              <a:t>2</a:t>
            </a:fld>
            <a:endParaRPr lang="en-US"/>
          </a:p>
        </p:txBody>
      </p:sp>
    </p:spTree>
    <p:extLst>
      <p:ext uri="{BB962C8B-B14F-4D97-AF65-F5344CB8AC3E}">
        <p14:creationId xmlns:p14="http://schemas.microsoft.com/office/powerpoint/2010/main" val="2869137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F671D4-7E70-4A95-8044-880CC1C00ABC}" type="slidenum">
              <a:rPr lang="en-US" smtClean="0"/>
              <a:t>20</a:t>
            </a:fld>
            <a:endParaRPr lang="en-US"/>
          </a:p>
        </p:txBody>
      </p:sp>
    </p:spTree>
    <p:extLst>
      <p:ext uri="{BB962C8B-B14F-4D97-AF65-F5344CB8AC3E}">
        <p14:creationId xmlns:p14="http://schemas.microsoft.com/office/powerpoint/2010/main" val="3743307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354BC3-AEF0-49F9-AA8D-42A1D7F21E9D}" type="slidenum">
              <a:rPr lang="en-US" smtClean="0"/>
              <a:t>21</a:t>
            </a:fld>
            <a:endParaRPr lang="en-US"/>
          </a:p>
        </p:txBody>
      </p:sp>
    </p:spTree>
    <p:extLst>
      <p:ext uri="{BB962C8B-B14F-4D97-AF65-F5344CB8AC3E}">
        <p14:creationId xmlns:p14="http://schemas.microsoft.com/office/powerpoint/2010/main" val="13401871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354BC3-AEF0-49F9-AA8D-42A1D7F21E9D}" type="slidenum">
              <a:rPr lang="en-US" smtClean="0"/>
              <a:t>22</a:t>
            </a:fld>
            <a:endParaRPr lang="en-US"/>
          </a:p>
        </p:txBody>
      </p:sp>
    </p:spTree>
    <p:extLst>
      <p:ext uri="{BB962C8B-B14F-4D97-AF65-F5344CB8AC3E}">
        <p14:creationId xmlns:p14="http://schemas.microsoft.com/office/powerpoint/2010/main" val="31218484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354BC3-AEF0-49F9-AA8D-42A1D7F21E9D}" type="slidenum">
              <a:rPr lang="en-US" smtClean="0"/>
              <a:t>23</a:t>
            </a:fld>
            <a:endParaRPr lang="en-US"/>
          </a:p>
        </p:txBody>
      </p:sp>
    </p:spTree>
    <p:extLst>
      <p:ext uri="{BB962C8B-B14F-4D97-AF65-F5344CB8AC3E}">
        <p14:creationId xmlns:p14="http://schemas.microsoft.com/office/powerpoint/2010/main" val="562570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NBRC Resource Page contains LOI and application support documents as well. </a:t>
            </a:r>
            <a:r>
              <a:rPr lang="en-US"/>
              <a:t>https://www.nbrc.gov/content/resources</a:t>
            </a:r>
          </a:p>
        </p:txBody>
      </p:sp>
      <p:sp>
        <p:nvSpPr>
          <p:cNvPr id="4" name="Slide Number Placeholder 3"/>
          <p:cNvSpPr>
            <a:spLocks noGrp="1"/>
          </p:cNvSpPr>
          <p:nvPr>
            <p:ph type="sldNum" sz="quarter" idx="5"/>
          </p:nvPr>
        </p:nvSpPr>
        <p:spPr/>
        <p:txBody>
          <a:bodyPr/>
          <a:lstStyle/>
          <a:p>
            <a:fld id="{8923132A-9339-47BF-A6F5-0480B2D867FC}" type="slidenum">
              <a:rPr lang="en-US" smtClean="0"/>
              <a:t>24</a:t>
            </a:fld>
            <a:endParaRPr lang="en-US"/>
          </a:p>
        </p:txBody>
      </p:sp>
    </p:spTree>
    <p:extLst>
      <p:ext uri="{BB962C8B-B14F-4D97-AF65-F5344CB8AC3E}">
        <p14:creationId xmlns:p14="http://schemas.microsoft.com/office/powerpoint/2010/main" val="27183641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NBRC Resource Page contains LOI and application support documents as well. </a:t>
            </a:r>
            <a:r>
              <a:rPr lang="en-US"/>
              <a:t>https://www.nbrc.gov/content/resources</a:t>
            </a:r>
          </a:p>
        </p:txBody>
      </p:sp>
      <p:sp>
        <p:nvSpPr>
          <p:cNvPr id="4" name="Slide Number Placeholder 3"/>
          <p:cNvSpPr>
            <a:spLocks noGrp="1"/>
          </p:cNvSpPr>
          <p:nvPr>
            <p:ph type="sldNum" sz="quarter" idx="5"/>
          </p:nvPr>
        </p:nvSpPr>
        <p:spPr/>
        <p:txBody>
          <a:bodyPr/>
          <a:lstStyle/>
          <a:p>
            <a:fld id="{8923132A-9339-47BF-A6F5-0480B2D867FC}" type="slidenum">
              <a:rPr lang="en-US" smtClean="0"/>
              <a:t>25</a:t>
            </a:fld>
            <a:endParaRPr lang="en-US"/>
          </a:p>
        </p:txBody>
      </p:sp>
    </p:spTree>
    <p:extLst>
      <p:ext uri="{BB962C8B-B14F-4D97-AF65-F5344CB8AC3E}">
        <p14:creationId xmlns:p14="http://schemas.microsoft.com/office/powerpoint/2010/main" val="15664864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NBRC Resource Page contains LOI and application support documents as well. </a:t>
            </a:r>
            <a:r>
              <a:rPr lang="en-US"/>
              <a:t>https://www.nbrc.gov/content/resources</a:t>
            </a:r>
          </a:p>
        </p:txBody>
      </p:sp>
      <p:sp>
        <p:nvSpPr>
          <p:cNvPr id="4" name="Slide Number Placeholder 3"/>
          <p:cNvSpPr>
            <a:spLocks noGrp="1"/>
          </p:cNvSpPr>
          <p:nvPr>
            <p:ph type="sldNum" sz="quarter" idx="5"/>
          </p:nvPr>
        </p:nvSpPr>
        <p:spPr/>
        <p:txBody>
          <a:bodyPr/>
          <a:lstStyle/>
          <a:p>
            <a:fld id="{8923132A-9339-47BF-A6F5-0480B2D867FC}" type="slidenum">
              <a:rPr lang="en-US" smtClean="0"/>
              <a:t>26</a:t>
            </a:fld>
            <a:endParaRPr lang="en-US"/>
          </a:p>
        </p:txBody>
      </p:sp>
    </p:spTree>
    <p:extLst>
      <p:ext uri="{BB962C8B-B14F-4D97-AF65-F5344CB8AC3E}">
        <p14:creationId xmlns:p14="http://schemas.microsoft.com/office/powerpoint/2010/main" val="5394425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354BC3-AEF0-49F9-AA8D-42A1D7F21E9D}" type="slidenum">
              <a:rPr lang="en-US" smtClean="0"/>
              <a:t>27</a:t>
            </a:fld>
            <a:endParaRPr lang="en-US"/>
          </a:p>
        </p:txBody>
      </p:sp>
    </p:spTree>
    <p:extLst>
      <p:ext uri="{BB962C8B-B14F-4D97-AF65-F5344CB8AC3E}">
        <p14:creationId xmlns:p14="http://schemas.microsoft.com/office/powerpoint/2010/main" val="3884772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23132A-9339-47BF-A6F5-0480B2D867FC}" type="slidenum">
              <a:rPr lang="en-US" smtClean="0"/>
              <a:t>3</a:t>
            </a:fld>
            <a:endParaRPr lang="en-US"/>
          </a:p>
        </p:txBody>
      </p:sp>
    </p:spTree>
    <p:extLst>
      <p:ext uri="{BB962C8B-B14F-4D97-AF65-F5344CB8AC3E}">
        <p14:creationId xmlns:p14="http://schemas.microsoft.com/office/powerpoint/2010/main" val="2148031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By statute (</a:t>
            </a:r>
            <a:r>
              <a:rPr lang="en-US" dirty="0">
                <a:latin typeface="Tahoma" panose="020B0604030504040204" pitchFamily="34" charset="0"/>
                <a:ea typeface="Tahoma" panose="020B0604030504040204" pitchFamily="34" charset="0"/>
                <a:cs typeface="Tahoma" panose="020B0604030504040204" pitchFamily="34" charset="0"/>
                <a:hlinkClick r:id="rId3"/>
              </a:rPr>
              <a:t>40 U.S.C. §15702</a:t>
            </a:r>
            <a:r>
              <a:rPr lang="en-US" dirty="0">
                <a:latin typeface="Tahoma" panose="020B0604030504040204" pitchFamily="34" charset="0"/>
                <a:ea typeface="Tahoma" panose="020B0604030504040204" pitchFamily="34" charset="0"/>
                <a:cs typeface="Tahoma" panose="020B0604030504040204" pitchFamily="34" charset="0"/>
              </a:rPr>
              <a:t>), the NBRC is required to annually assess the level of economic and demographic distress in its service area. The resulting designations reflect whether the NBRC can provide grants within a county.</a:t>
            </a:r>
          </a:p>
          <a:p>
            <a:endParaRPr lang="en-US" dirty="0">
              <a:latin typeface="Tahoma" panose="020B0604030504040204" pitchFamily="34" charset="0"/>
              <a:ea typeface="Tahoma" panose="020B0604030504040204" pitchFamily="34" charset="0"/>
              <a:cs typeface="Tahoma" panose="020B0604030504040204" pitchFamily="34" charset="0"/>
            </a:endParaRPr>
          </a:p>
          <a:p>
            <a:pPr defTabSz="931774">
              <a:defRPr/>
            </a:pPr>
            <a:r>
              <a:rPr lang="en-US" dirty="0">
                <a:latin typeface="Tahoma" panose="020B0604030504040204" pitchFamily="34" charset="0"/>
                <a:ea typeface="Tahoma" panose="020B0604030504040204" pitchFamily="34" charset="0"/>
                <a:cs typeface="Tahoma" panose="020B0604030504040204" pitchFamily="34" charset="0"/>
              </a:rPr>
              <a:t>*the match requirement may differ from the above if a grantee submitted a COVID match waiver request at the time of their application submittal</a:t>
            </a:r>
          </a:p>
          <a:p>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4" name="Slide Number Placeholder 3"/>
          <p:cNvSpPr>
            <a:spLocks noGrp="1"/>
          </p:cNvSpPr>
          <p:nvPr>
            <p:ph type="sldNum" sz="quarter" idx="5"/>
          </p:nvPr>
        </p:nvSpPr>
        <p:spPr/>
        <p:txBody>
          <a:bodyPr/>
          <a:lstStyle/>
          <a:p>
            <a:fld id="{8923132A-9339-47BF-A6F5-0480B2D867FC}" type="slidenum">
              <a:rPr lang="en-US" smtClean="0"/>
              <a:t>4</a:t>
            </a:fld>
            <a:endParaRPr lang="en-US"/>
          </a:p>
        </p:txBody>
      </p:sp>
    </p:spTree>
    <p:extLst>
      <p:ext uri="{BB962C8B-B14F-4D97-AF65-F5344CB8AC3E}">
        <p14:creationId xmlns:p14="http://schemas.microsoft.com/office/powerpoint/2010/main" val="1068664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23132A-9339-47BF-A6F5-0480B2D867FC}" type="slidenum">
              <a:rPr lang="en-US" smtClean="0"/>
              <a:t>5</a:t>
            </a:fld>
            <a:endParaRPr lang="en-US"/>
          </a:p>
        </p:txBody>
      </p:sp>
    </p:spTree>
    <p:extLst>
      <p:ext uri="{BB962C8B-B14F-4D97-AF65-F5344CB8AC3E}">
        <p14:creationId xmlns:p14="http://schemas.microsoft.com/office/powerpoint/2010/main" val="787124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23132A-9339-47BF-A6F5-0480B2D867FC}" type="slidenum">
              <a:rPr lang="en-US" smtClean="0"/>
              <a:t>6</a:t>
            </a:fld>
            <a:endParaRPr lang="en-US"/>
          </a:p>
        </p:txBody>
      </p:sp>
    </p:spTree>
    <p:extLst>
      <p:ext uri="{BB962C8B-B14F-4D97-AF65-F5344CB8AC3E}">
        <p14:creationId xmlns:p14="http://schemas.microsoft.com/office/powerpoint/2010/main" val="3658337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welcome!</a:t>
            </a:r>
          </a:p>
          <a:p>
            <a:r>
              <a:rPr lang="en-US" dirty="0"/>
              <a:t>Wait a few minutes for folks to get logged in…</a:t>
            </a:r>
          </a:p>
          <a:p>
            <a:r>
              <a:rPr lang="en-US" dirty="0"/>
              <a:t>Put email in chat, along with link to NBRC website.</a:t>
            </a:r>
          </a:p>
          <a:p>
            <a:endParaRPr lang="en-US" dirty="0"/>
          </a:p>
          <a:p>
            <a:r>
              <a:rPr lang="en-US" dirty="0"/>
              <a:t>Before I start, I’ll ask that everyone please mute themselves and stay muted until we open up for questions at the end of this session. And I will record this info session starting now…</a:t>
            </a:r>
          </a:p>
          <a:p>
            <a:endParaRPr lang="en-US" dirty="0"/>
          </a:p>
          <a:p>
            <a:r>
              <a:rPr lang="en-US" dirty="0"/>
              <a:t>My name is…</a:t>
            </a:r>
          </a:p>
          <a:p>
            <a:r>
              <a:rPr lang="en-US" dirty="0"/>
              <a:t>Some of you may have noticed we did not run this program in 2022. Instead we took several months to meet with stakeholders across the region to understand the challenges facing our region’s forest economy, and how NBRC dollars could be most useful in support of this sector. The result of that work is this revamped, “Forest Economy Program” (formerly known as the “Regional Forest Economy Partnership Program” or RFEP), which we believe is better aligned to meet the needs of our region’s forest-based ecosystem. </a:t>
            </a:r>
          </a:p>
          <a:p>
            <a:endParaRPr lang="en-US" dirty="0"/>
          </a:p>
          <a:p>
            <a:endParaRPr lang="en-US" dirty="0"/>
          </a:p>
        </p:txBody>
      </p:sp>
      <p:sp>
        <p:nvSpPr>
          <p:cNvPr id="4" name="Slide Number Placeholder 3"/>
          <p:cNvSpPr>
            <a:spLocks noGrp="1"/>
          </p:cNvSpPr>
          <p:nvPr>
            <p:ph type="sldNum" sz="quarter" idx="5"/>
          </p:nvPr>
        </p:nvSpPr>
        <p:spPr/>
        <p:txBody>
          <a:bodyPr/>
          <a:lstStyle/>
          <a:p>
            <a:fld id="{7CF671D4-7E70-4A95-8044-880CC1C00ABC}" type="slidenum">
              <a:rPr lang="en-US" smtClean="0"/>
              <a:t>7</a:t>
            </a:fld>
            <a:endParaRPr lang="en-US"/>
          </a:p>
        </p:txBody>
      </p:sp>
    </p:spTree>
    <p:extLst>
      <p:ext uri="{BB962C8B-B14F-4D97-AF65-F5344CB8AC3E}">
        <p14:creationId xmlns:p14="http://schemas.microsoft.com/office/powerpoint/2010/main" val="1941389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23132A-9339-47BF-A6F5-0480B2D867FC}" type="slidenum">
              <a:rPr lang="en-US" smtClean="0"/>
              <a:t>8</a:t>
            </a:fld>
            <a:endParaRPr lang="en-US"/>
          </a:p>
        </p:txBody>
      </p:sp>
    </p:spTree>
    <p:extLst>
      <p:ext uri="{BB962C8B-B14F-4D97-AF65-F5344CB8AC3E}">
        <p14:creationId xmlns:p14="http://schemas.microsoft.com/office/powerpoint/2010/main" val="765889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0000"/>
                </a:solidFill>
                <a:latin typeface="Tahoma" panose="020B0604030504040204" pitchFamily="34" charset="0"/>
                <a:ea typeface="Tahoma" panose="020B0604030504040204" pitchFamily="34" charset="0"/>
                <a:cs typeface="Tahoma" panose="020B0604030504040204" pitchFamily="34" charset="0"/>
              </a:rPr>
              <a:t>Invitation to Apply</a:t>
            </a:r>
          </a:p>
          <a:p>
            <a:pPr marL="291179" indent="-291179">
              <a:buFont typeface="Arial" panose="020B0604020202020204" pitchFamily="34" charset="0"/>
              <a:buChar char="•"/>
            </a:pPr>
            <a:r>
              <a:rPr lang="en-US" dirty="0">
                <a:solidFill>
                  <a:srgbClr val="000000"/>
                </a:solidFill>
                <a:effectLst/>
                <a:latin typeface="Tahoma" panose="020B0604030504040204" pitchFamily="34" charset="0"/>
                <a:ea typeface="Tahoma" panose="020B0604030504040204" pitchFamily="34" charset="0"/>
                <a:cs typeface="Tahoma" panose="020B0604030504040204" pitchFamily="34" charset="0"/>
              </a:rPr>
              <a:t>LOIs reviewed for eligibility</a:t>
            </a: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 and</a:t>
            </a:r>
            <a:r>
              <a:rPr lang="en-US" dirty="0">
                <a:solidFill>
                  <a:srgbClr val="000000"/>
                </a:solidFill>
                <a:effectLst/>
                <a:latin typeface="Tahoma" panose="020B0604030504040204" pitchFamily="34" charset="0"/>
                <a:ea typeface="Tahoma" panose="020B0604030504040204" pitchFamily="34" charset="0"/>
                <a:cs typeface="Tahoma" panose="020B0604030504040204" pitchFamily="34" charset="0"/>
              </a:rPr>
              <a:t> completeness</a:t>
            </a:r>
          </a:p>
          <a:p>
            <a:pPr marL="291179" indent="-291179">
              <a:buFont typeface="Arial" panose="020B0604020202020204" pitchFamily="34" charset="0"/>
              <a:buChar char="•"/>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Invitations to Apply may have included notes about things to consider in your application from your State Program Manager and NBRC</a:t>
            </a:r>
          </a:p>
          <a:p>
            <a:pPr marL="291179" indent="-291179">
              <a:buFont typeface="Arial" panose="020B0604020202020204" pitchFamily="34" charset="0"/>
              <a:buChar char="•"/>
            </a:pPr>
            <a:r>
              <a:rPr lang="en-US" dirty="0">
                <a:solidFill>
                  <a:srgbClr val="000000"/>
                </a:solidFill>
                <a:effectLst/>
                <a:latin typeface="Tahoma" panose="020B0604030504040204" pitchFamily="34" charset="0"/>
                <a:ea typeface="Tahoma" panose="020B0604030504040204" pitchFamily="34" charset="0"/>
                <a:cs typeface="Tahoma" panose="020B0604030504040204" pitchFamily="34" charset="0"/>
              </a:rPr>
              <a:t>Material</a:t>
            </a: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s from the LOI </a:t>
            </a:r>
            <a:r>
              <a:rPr lang="en-US" b="1" u="sng" dirty="0">
                <a:solidFill>
                  <a:srgbClr val="000000"/>
                </a:solidFill>
                <a:latin typeface="Tahoma" panose="020B0604030504040204" pitchFamily="34" charset="0"/>
                <a:ea typeface="Tahoma" panose="020B0604030504040204" pitchFamily="34" charset="0"/>
                <a:cs typeface="Tahoma" panose="020B0604030504040204" pitchFamily="34" charset="0"/>
              </a:rPr>
              <a:t>DO NOT</a:t>
            </a: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 carry over to the application portal</a:t>
            </a:r>
          </a:p>
          <a:p>
            <a:pPr marL="291179" indent="-291179">
              <a:buFont typeface="Arial" panose="020B0604020202020204" pitchFamily="34" charset="0"/>
              <a:buChar char="•"/>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Applicants must submit a full application including supporting documents using the NBRC web portal</a:t>
            </a:r>
          </a:p>
          <a:p>
            <a:endParaRPr lang="en-US" dirty="0"/>
          </a:p>
        </p:txBody>
      </p:sp>
      <p:sp>
        <p:nvSpPr>
          <p:cNvPr id="4" name="Slide Number Placeholder 3"/>
          <p:cNvSpPr>
            <a:spLocks noGrp="1"/>
          </p:cNvSpPr>
          <p:nvPr>
            <p:ph type="sldNum" sz="quarter" idx="5"/>
          </p:nvPr>
        </p:nvSpPr>
        <p:spPr/>
        <p:txBody>
          <a:bodyPr/>
          <a:lstStyle/>
          <a:p>
            <a:fld id="{2733957E-8EB4-40BB-9886-25B9884B21ED}" type="slidenum">
              <a:rPr lang="en-US" smtClean="0"/>
              <a:t>9</a:t>
            </a:fld>
            <a:endParaRPr lang="en-US"/>
          </a:p>
        </p:txBody>
      </p:sp>
    </p:spTree>
    <p:extLst>
      <p:ext uri="{BB962C8B-B14F-4D97-AF65-F5344CB8AC3E}">
        <p14:creationId xmlns:p14="http://schemas.microsoft.com/office/powerpoint/2010/main" val="269158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DED0-38E3-E650-9BF0-6EB7F24B96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E3351F-45CA-D97B-6582-761774986D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B3A3A0-14A0-0BD6-37CD-C77B6E9B3538}"/>
              </a:ext>
            </a:extLst>
          </p:cNvPr>
          <p:cNvSpPr>
            <a:spLocks noGrp="1"/>
          </p:cNvSpPr>
          <p:nvPr>
            <p:ph type="dt" sz="half" idx="10"/>
          </p:nvPr>
        </p:nvSpPr>
        <p:spPr/>
        <p:txBody>
          <a:bodyPr/>
          <a:lstStyle/>
          <a:p>
            <a:fld id="{0A4336DB-2343-4E53-8971-38FDE1F2CDCC}" type="datetimeFigureOut">
              <a:rPr lang="en-US" smtClean="0"/>
              <a:t>5/24/2023</a:t>
            </a:fld>
            <a:endParaRPr lang="en-US"/>
          </a:p>
        </p:txBody>
      </p:sp>
      <p:sp>
        <p:nvSpPr>
          <p:cNvPr id="5" name="Footer Placeholder 4">
            <a:extLst>
              <a:ext uri="{FF2B5EF4-FFF2-40B4-BE49-F238E27FC236}">
                <a16:creationId xmlns:a16="http://schemas.microsoft.com/office/drawing/2014/main" id="{9BB33D44-70D0-B9DD-D32B-685346159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EA2C89-52DB-76D0-6170-A77CCE6518BE}"/>
              </a:ext>
            </a:extLst>
          </p:cNvPr>
          <p:cNvSpPr>
            <a:spLocks noGrp="1"/>
          </p:cNvSpPr>
          <p:nvPr>
            <p:ph type="sldNum" sz="quarter" idx="12"/>
          </p:nvPr>
        </p:nvSpPr>
        <p:spPr/>
        <p:txBody>
          <a:bodyPr/>
          <a:lstStyle/>
          <a:p>
            <a:fld id="{8DE158FF-4191-467D-8A70-E54FD786D1D6}" type="slidenum">
              <a:rPr lang="en-US" smtClean="0"/>
              <a:t>‹#›</a:t>
            </a:fld>
            <a:endParaRPr lang="en-US"/>
          </a:p>
        </p:txBody>
      </p:sp>
    </p:spTree>
    <p:extLst>
      <p:ext uri="{BB962C8B-B14F-4D97-AF65-F5344CB8AC3E}">
        <p14:creationId xmlns:p14="http://schemas.microsoft.com/office/powerpoint/2010/main" val="1509533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15C55-1F9D-6B57-ECB3-84E9E067EE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056D1C-56F4-E796-29BB-F4E3B1841B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EC00EE-1B64-69FD-6D2F-31A724B65CA5}"/>
              </a:ext>
            </a:extLst>
          </p:cNvPr>
          <p:cNvSpPr>
            <a:spLocks noGrp="1"/>
          </p:cNvSpPr>
          <p:nvPr>
            <p:ph type="dt" sz="half" idx="10"/>
          </p:nvPr>
        </p:nvSpPr>
        <p:spPr/>
        <p:txBody>
          <a:bodyPr/>
          <a:lstStyle/>
          <a:p>
            <a:fld id="{0A4336DB-2343-4E53-8971-38FDE1F2CDCC}" type="datetimeFigureOut">
              <a:rPr lang="en-US" smtClean="0"/>
              <a:t>5/24/2023</a:t>
            </a:fld>
            <a:endParaRPr lang="en-US"/>
          </a:p>
        </p:txBody>
      </p:sp>
      <p:sp>
        <p:nvSpPr>
          <p:cNvPr id="5" name="Footer Placeholder 4">
            <a:extLst>
              <a:ext uri="{FF2B5EF4-FFF2-40B4-BE49-F238E27FC236}">
                <a16:creationId xmlns:a16="http://schemas.microsoft.com/office/drawing/2014/main" id="{168A3298-4718-D490-FDC3-42F6640488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E73B27-7AEF-16AB-0ADC-EE4BF326A98A}"/>
              </a:ext>
            </a:extLst>
          </p:cNvPr>
          <p:cNvSpPr>
            <a:spLocks noGrp="1"/>
          </p:cNvSpPr>
          <p:nvPr>
            <p:ph type="sldNum" sz="quarter" idx="12"/>
          </p:nvPr>
        </p:nvSpPr>
        <p:spPr/>
        <p:txBody>
          <a:bodyPr/>
          <a:lstStyle/>
          <a:p>
            <a:fld id="{8DE158FF-4191-467D-8A70-E54FD786D1D6}" type="slidenum">
              <a:rPr lang="en-US" smtClean="0"/>
              <a:t>‹#›</a:t>
            </a:fld>
            <a:endParaRPr lang="en-US"/>
          </a:p>
        </p:txBody>
      </p:sp>
    </p:spTree>
    <p:extLst>
      <p:ext uri="{BB962C8B-B14F-4D97-AF65-F5344CB8AC3E}">
        <p14:creationId xmlns:p14="http://schemas.microsoft.com/office/powerpoint/2010/main" val="3385601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A72C93-E2DC-6E53-0B38-AD7DC64CEF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09DB4A-9CDB-F7E7-93E5-6AFEE82C20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164BF3-6506-72CD-5D11-8D23293E903B}"/>
              </a:ext>
            </a:extLst>
          </p:cNvPr>
          <p:cNvSpPr>
            <a:spLocks noGrp="1"/>
          </p:cNvSpPr>
          <p:nvPr>
            <p:ph type="dt" sz="half" idx="10"/>
          </p:nvPr>
        </p:nvSpPr>
        <p:spPr/>
        <p:txBody>
          <a:bodyPr/>
          <a:lstStyle/>
          <a:p>
            <a:fld id="{0A4336DB-2343-4E53-8971-38FDE1F2CDCC}" type="datetimeFigureOut">
              <a:rPr lang="en-US" smtClean="0"/>
              <a:t>5/24/2023</a:t>
            </a:fld>
            <a:endParaRPr lang="en-US"/>
          </a:p>
        </p:txBody>
      </p:sp>
      <p:sp>
        <p:nvSpPr>
          <p:cNvPr id="5" name="Footer Placeholder 4">
            <a:extLst>
              <a:ext uri="{FF2B5EF4-FFF2-40B4-BE49-F238E27FC236}">
                <a16:creationId xmlns:a16="http://schemas.microsoft.com/office/drawing/2014/main" id="{184E00A4-62BC-DF18-7830-53E2FA25C8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09C1A7-2E62-882D-DEFD-3CEEC55D0BDC}"/>
              </a:ext>
            </a:extLst>
          </p:cNvPr>
          <p:cNvSpPr>
            <a:spLocks noGrp="1"/>
          </p:cNvSpPr>
          <p:nvPr>
            <p:ph type="sldNum" sz="quarter" idx="12"/>
          </p:nvPr>
        </p:nvSpPr>
        <p:spPr/>
        <p:txBody>
          <a:bodyPr/>
          <a:lstStyle/>
          <a:p>
            <a:fld id="{8DE158FF-4191-467D-8A70-E54FD786D1D6}" type="slidenum">
              <a:rPr lang="en-US" smtClean="0"/>
              <a:t>‹#›</a:t>
            </a:fld>
            <a:endParaRPr lang="en-US"/>
          </a:p>
        </p:txBody>
      </p:sp>
    </p:spTree>
    <p:extLst>
      <p:ext uri="{BB962C8B-B14F-4D97-AF65-F5344CB8AC3E}">
        <p14:creationId xmlns:p14="http://schemas.microsoft.com/office/powerpoint/2010/main" val="1605753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6E3E7-340F-D06D-419E-552E1290D1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99AFAC-C759-C2E3-076C-3CF08A4987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F35570-E8EC-5303-B9E8-6A9A5713D097}"/>
              </a:ext>
            </a:extLst>
          </p:cNvPr>
          <p:cNvSpPr>
            <a:spLocks noGrp="1"/>
          </p:cNvSpPr>
          <p:nvPr>
            <p:ph type="dt" sz="half" idx="10"/>
          </p:nvPr>
        </p:nvSpPr>
        <p:spPr/>
        <p:txBody>
          <a:bodyPr/>
          <a:lstStyle/>
          <a:p>
            <a:fld id="{0A4336DB-2343-4E53-8971-38FDE1F2CDCC}" type="datetimeFigureOut">
              <a:rPr lang="en-US" smtClean="0"/>
              <a:t>5/24/2023</a:t>
            </a:fld>
            <a:endParaRPr lang="en-US"/>
          </a:p>
        </p:txBody>
      </p:sp>
      <p:sp>
        <p:nvSpPr>
          <p:cNvPr id="5" name="Footer Placeholder 4">
            <a:extLst>
              <a:ext uri="{FF2B5EF4-FFF2-40B4-BE49-F238E27FC236}">
                <a16:creationId xmlns:a16="http://schemas.microsoft.com/office/drawing/2014/main" id="{B0155688-CAAE-E950-ACBB-99FB5EC33E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18CBF8-6634-1131-C83B-4E399A966689}"/>
              </a:ext>
            </a:extLst>
          </p:cNvPr>
          <p:cNvSpPr>
            <a:spLocks noGrp="1"/>
          </p:cNvSpPr>
          <p:nvPr>
            <p:ph type="sldNum" sz="quarter" idx="12"/>
          </p:nvPr>
        </p:nvSpPr>
        <p:spPr/>
        <p:txBody>
          <a:bodyPr/>
          <a:lstStyle/>
          <a:p>
            <a:fld id="{8DE158FF-4191-467D-8A70-E54FD786D1D6}" type="slidenum">
              <a:rPr lang="en-US" smtClean="0"/>
              <a:t>‹#›</a:t>
            </a:fld>
            <a:endParaRPr lang="en-US"/>
          </a:p>
        </p:txBody>
      </p:sp>
    </p:spTree>
    <p:extLst>
      <p:ext uri="{BB962C8B-B14F-4D97-AF65-F5344CB8AC3E}">
        <p14:creationId xmlns:p14="http://schemas.microsoft.com/office/powerpoint/2010/main" val="1263264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550B6-0A93-0DBA-B2DC-9A9517AB63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6FA0D1-5934-E4F5-D5C2-6F5D5AECEB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F4A132-C3CB-920E-42B7-BF73D1A5AFAF}"/>
              </a:ext>
            </a:extLst>
          </p:cNvPr>
          <p:cNvSpPr>
            <a:spLocks noGrp="1"/>
          </p:cNvSpPr>
          <p:nvPr>
            <p:ph type="dt" sz="half" idx="10"/>
          </p:nvPr>
        </p:nvSpPr>
        <p:spPr/>
        <p:txBody>
          <a:bodyPr/>
          <a:lstStyle/>
          <a:p>
            <a:fld id="{0A4336DB-2343-4E53-8971-38FDE1F2CDCC}" type="datetimeFigureOut">
              <a:rPr lang="en-US" smtClean="0"/>
              <a:t>5/24/2023</a:t>
            </a:fld>
            <a:endParaRPr lang="en-US"/>
          </a:p>
        </p:txBody>
      </p:sp>
      <p:sp>
        <p:nvSpPr>
          <p:cNvPr id="5" name="Footer Placeholder 4">
            <a:extLst>
              <a:ext uri="{FF2B5EF4-FFF2-40B4-BE49-F238E27FC236}">
                <a16:creationId xmlns:a16="http://schemas.microsoft.com/office/drawing/2014/main" id="{0B5E4775-9D28-7305-3234-E49B29AA49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D53FEC-23EA-ED05-0308-DB23EC6C990A}"/>
              </a:ext>
            </a:extLst>
          </p:cNvPr>
          <p:cNvSpPr>
            <a:spLocks noGrp="1"/>
          </p:cNvSpPr>
          <p:nvPr>
            <p:ph type="sldNum" sz="quarter" idx="12"/>
          </p:nvPr>
        </p:nvSpPr>
        <p:spPr/>
        <p:txBody>
          <a:bodyPr/>
          <a:lstStyle/>
          <a:p>
            <a:fld id="{8DE158FF-4191-467D-8A70-E54FD786D1D6}" type="slidenum">
              <a:rPr lang="en-US" smtClean="0"/>
              <a:t>‹#›</a:t>
            </a:fld>
            <a:endParaRPr lang="en-US"/>
          </a:p>
        </p:txBody>
      </p:sp>
    </p:spTree>
    <p:extLst>
      <p:ext uri="{BB962C8B-B14F-4D97-AF65-F5344CB8AC3E}">
        <p14:creationId xmlns:p14="http://schemas.microsoft.com/office/powerpoint/2010/main" val="1311631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81740-7BC6-DA23-C3D4-4822662ACA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8E413D-6A1B-47D2-AC44-8F5696B219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D017EB-D606-C7DD-1C49-BA9E0DA59D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98E1E2-1664-E110-A50F-A3A288DBE053}"/>
              </a:ext>
            </a:extLst>
          </p:cNvPr>
          <p:cNvSpPr>
            <a:spLocks noGrp="1"/>
          </p:cNvSpPr>
          <p:nvPr>
            <p:ph type="dt" sz="half" idx="10"/>
          </p:nvPr>
        </p:nvSpPr>
        <p:spPr/>
        <p:txBody>
          <a:bodyPr/>
          <a:lstStyle/>
          <a:p>
            <a:fld id="{0A4336DB-2343-4E53-8971-38FDE1F2CDCC}" type="datetimeFigureOut">
              <a:rPr lang="en-US" smtClean="0"/>
              <a:t>5/24/2023</a:t>
            </a:fld>
            <a:endParaRPr lang="en-US"/>
          </a:p>
        </p:txBody>
      </p:sp>
      <p:sp>
        <p:nvSpPr>
          <p:cNvPr id="6" name="Footer Placeholder 5">
            <a:extLst>
              <a:ext uri="{FF2B5EF4-FFF2-40B4-BE49-F238E27FC236}">
                <a16:creationId xmlns:a16="http://schemas.microsoft.com/office/drawing/2014/main" id="{40CD77C6-844F-8A01-133A-E130ADFBD2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D32E8B-1B55-BAB3-10D8-E88FC70FC32A}"/>
              </a:ext>
            </a:extLst>
          </p:cNvPr>
          <p:cNvSpPr>
            <a:spLocks noGrp="1"/>
          </p:cNvSpPr>
          <p:nvPr>
            <p:ph type="sldNum" sz="quarter" idx="12"/>
          </p:nvPr>
        </p:nvSpPr>
        <p:spPr/>
        <p:txBody>
          <a:bodyPr/>
          <a:lstStyle/>
          <a:p>
            <a:fld id="{8DE158FF-4191-467D-8A70-E54FD786D1D6}" type="slidenum">
              <a:rPr lang="en-US" smtClean="0"/>
              <a:t>‹#›</a:t>
            </a:fld>
            <a:endParaRPr lang="en-US"/>
          </a:p>
        </p:txBody>
      </p:sp>
    </p:spTree>
    <p:extLst>
      <p:ext uri="{BB962C8B-B14F-4D97-AF65-F5344CB8AC3E}">
        <p14:creationId xmlns:p14="http://schemas.microsoft.com/office/powerpoint/2010/main" val="1757666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A5E78-4333-799B-DC32-6079ABDEC3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6B63C8-B7F3-FBE1-0616-A2E7E0EB3E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662BCA-639A-EA06-7B51-B62E88F552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AB696A-1306-0ED0-53AC-EED24BC8DC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6F0CD5-BAF0-E74D-53B5-875CCB1E38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F3DD69-F9CB-728B-841E-B62B8F0DC77E}"/>
              </a:ext>
            </a:extLst>
          </p:cNvPr>
          <p:cNvSpPr>
            <a:spLocks noGrp="1"/>
          </p:cNvSpPr>
          <p:nvPr>
            <p:ph type="dt" sz="half" idx="10"/>
          </p:nvPr>
        </p:nvSpPr>
        <p:spPr/>
        <p:txBody>
          <a:bodyPr/>
          <a:lstStyle/>
          <a:p>
            <a:fld id="{0A4336DB-2343-4E53-8971-38FDE1F2CDCC}" type="datetimeFigureOut">
              <a:rPr lang="en-US" smtClean="0"/>
              <a:t>5/24/2023</a:t>
            </a:fld>
            <a:endParaRPr lang="en-US"/>
          </a:p>
        </p:txBody>
      </p:sp>
      <p:sp>
        <p:nvSpPr>
          <p:cNvPr id="8" name="Footer Placeholder 7">
            <a:extLst>
              <a:ext uri="{FF2B5EF4-FFF2-40B4-BE49-F238E27FC236}">
                <a16:creationId xmlns:a16="http://schemas.microsoft.com/office/drawing/2014/main" id="{1227ED86-A38B-8987-658A-EA30505E7D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8F6B0F-90F1-28D0-9FF6-44955194F8D3}"/>
              </a:ext>
            </a:extLst>
          </p:cNvPr>
          <p:cNvSpPr>
            <a:spLocks noGrp="1"/>
          </p:cNvSpPr>
          <p:nvPr>
            <p:ph type="sldNum" sz="quarter" idx="12"/>
          </p:nvPr>
        </p:nvSpPr>
        <p:spPr/>
        <p:txBody>
          <a:bodyPr/>
          <a:lstStyle/>
          <a:p>
            <a:fld id="{8DE158FF-4191-467D-8A70-E54FD786D1D6}" type="slidenum">
              <a:rPr lang="en-US" smtClean="0"/>
              <a:t>‹#›</a:t>
            </a:fld>
            <a:endParaRPr lang="en-US"/>
          </a:p>
        </p:txBody>
      </p:sp>
    </p:spTree>
    <p:extLst>
      <p:ext uri="{BB962C8B-B14F-4D97-AF65-F5344CB8AC3E}">
        <p14:creationId xmlns:p14="http://schemas.microsoft.com/office/powerpoint/2010/main" val="773315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DBAD3-454F-3B4B-DBF3-B928051FF4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92573F-8891-2E71-2880-A9DDC3305909}"/>
              </a:ext>
            </a:extLst>
          </p:cNvPr>
          <p:cNvSpPr>
            <a:spLocks noGrp="1"/>
          </p:cNvSpPr>
          <p:nvPr>
            <p:ph type="dt" sz="half" idx="10"/>
          </p:nvPr>
        </p:nvSpPr>
        <p:spPr/>
        <p:txBody>
          <a:bodyPr/>
          <a:lstStyle/>
          <a:p>
            <a:fld id="{0A4336DB-2343-4E53-8971-38FDE1F2CDCC}" type="datetimeFigureOut">
              <a:rPr lang="en-US" smtClean="0"/>
              <a:t>5/24/2023</a:t>
            </a:fld>
            <a:endParaRPr lang="en-US"/>
          </a:p>
        </p:txBody>
      </p:sp>
      <p:sp>
        <p:nvSpPr>
          <p:cNvPr id="4" name="Footer Placeholder 3">
            <a:extLst>
              <a:ext uri="{FF2B5EF4-FFF2-40B4-BE49-F238E27FC236}">
                <a16:creationId xmlns:a16="http://schemas.microsoft.com/office/drawing/2014/main" id="{A84177EC-E165-2957-0AC2-5D63AA232A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6E9E2A-8708-9F42-E2AF-1CAB32F2D61C}"/>
              </a:ext>
            </a:extLst>
          </p:cNvPr>
          <p:cNvSpPr>
            <a:spLocks noGrp="1"/>
          </p:cNvSpPr>
          <p:nvPr>
            <p:ph type="sldNum" sz="quarter" idx="12"/>
          </p:nvPr>
        </p:nvSpPr>
        <p:spPr/>
        <p:txBody>
          <a:bodyPr/>
          <a:lstStyle/>
          <a:p>
            <a:fld id="{8DE158FF-4191-467D-8A70-E54FD786D1D6}" type="slidenum">
              <a:rPr lang="en-US" smtClean="0"/>
              <a:t>‹#›</a:t>
            </a:fld>
            <a:endParaRPr lang="en-US"/>
          </a:p>
        </p:txBody>
      </p:sp>
    </p:spTree>
    <p:extLst>
      <p:ext uri="{BB962C8B-B14F-4D97-AF65-F5344CB8AC3E}">
        <p14:creationId xmlns:p14="http://schemas.microsoft.com/office/powerpoint/2010/main" val="152674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8D5600-0292-7C0E-144C-B12E7D879F02}"/>
              </a:ext>
            </a:extLst>
          </p:cNvPr>
          <p:cNvSpPr>
            <a:spLocks noGrp="1"/>
          </p:cNvSpPr>
          <p:nvPr>
            <p:ph type="dt" sz="half" idx="10"/>
          </p:nvPr>
        </p:nvSpPr>
        <p:spPr/>
        <p:txBody>
          <a:bodyPr/>
          <a:lstStyle/>
          <a:p>
            <a:fld id="{0A4336DB-2343-4E53-8971-38FDE1F2CDCC}" type="datetimeFigureOut">
              <a:rPr lang="en-US" smtClean="0"/>
              <a:t>5/24/2023</a:t>
            </a:fld>
            <a:endParaRPr lang="en-US"/>
          </a:p>
        </p:txBody>
      </p:sp>
      <p:sp>
        <p:nvSpPr>
          <p:cNvPr id="3" name="Footer Placeholder 2">
            <a:extLst>
              <a:ext uri="{FF2B5EF4-FFF2-40B4-BE49-F238E27FC236}">
                <a16:creationId xmlns:a16="http://schemas.microsoft.com/office/drawing/2014/main" id="{243B51B5-3B60-AD4E-ABC8-0E1008CD40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7819CB-705A-6540-E3C3-69C34EE221D7}"/>
              </a:ext>
            </a:extLst>
          </p:cNvPr>
          <p:cNvSpPr>
            <a:spLocks noGrp="1"/>
          </p:cNvSpPr>
          <p:nvPr>
            <p:ph type="sldNum" sz="quarter" idx="12"/>
          </p:nvPr>
        </p:nvSpPr>
        <p:spPr/>
        <p:txBody>
          <a:bodyPr/>
          <a:lstStyle/>
          <a:p>
            <a:fld id="{8DE158FF-4191-467D-8A70-E54FD786D1D6}" type="slidenum">
              <a:rPr lang="en-US" smtClean="0"/>
              <a:t>‹#›</a:t>
            </a:fld>
            <a:endParaRPr lang="en-US"/>
          </a:p>
        </p:txBody>
      </p:sp>
    </p:spTree>
    <p:extLst>
      <p:ext uri="{BB962C8B-B14F-4D97-AF65-F5344CB8AC3E}">
        <p14:creationId xmlns:p14="http://schemas.microsoft.com/office/powerpoint/2010/main" val="2822757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8B709-95A0-9DF2-0E28-49C6F28081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D1297D-5E62-661B-B159-8EAD96B7FC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B8757C-C723-F010-7EBC-F503294CFA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1067C6-A719-2352-1A1A-64A6466009EA}"/>
              </a:ext>
            </a:extLst>
          </p:cNvPr>
          <p:cNvSpPr>
            <a:spLocks noGrp="1"/>
          </p:cNvSpPr>
          <p:nvPr>
            <p:ph type="dt" sz="half" idx="10"/>
          </p:nvPr>
        </p:nvSpPr>
        <p:spPr/>
        <p:txBody>
          <a:bodyPr/>
          <a:lstStyle/>
          <a:p>
            <a:fld id="{0A4336DB-2343-4E53-8971-38FDE1F2CDCC}" type="datetimeFigureOut">
              <a:rPr lang="en-US" smtClean="0"/>
              <a:t>5/24/2023</a:t>
            </a:fld>
            <a:endParaRPr lang="en-US"/>
          </a:p>
        </p:txBody>
      </p:sp>
      <p:sp>
        <p:nvSpPr>
          <p:cNvPr id="6" name="Footer Placeholder 5">
            <a:extLst>
              <a:ext uri="{FF2B5EF4-FFF2-40B4-BE49-F238E27FC236}">
                <a16:creationId xmlns:a16="http://schemas.microsoft.com/office/drawing/2014/main" id="{8DA24CE3-A7E5-E4ED-5E8B-318DC49A4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49A329-DFEC-03FD-582D-5F2EA83342D6}"/>
              </a:ext>
            </a:extLst>
          </p:cNvPr>
          <p:cNvSpPr>
            <a:spLocks noGrp="1"/>
          </p:cNvSpPr>
          <p:nvPr>
            <p:ph type="sldNum" sz="quarter" idx="12"/>
          </p:nvPr>
        </p:nvSpPr>
        <p:spPr/>
        <p:txBody>
          <a:bodyPr/>
          <a:lstStyle/>
          <a:p>
            <a:fld id="{8DE158FF-4191-467D-8A70-E54FD786D1D6}" type="slidenum">
              <a:rPr lang="en-US" smtClean="0"/>
              <a:t>‹#›</a:t>
            </a:fld>
            <a:endParaRPr lang="en-US"/>
          </a:p>
        </p:txBody>
      </p:sp>
    </p:spTree>
    <p:extLst>
      <p:ext uri="{BB962C8B-B14F-4D97-AF65-F5344CB8AC3E}">
        <p14:creationId xmlns:p14="http://schemas.microsoft.com/office/powerpoint/2010/main" val="1451678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67416-75CA-BECA-BC17-BF44764FC8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B6C064-A9B8-D3E2-55A2-4B50D981A6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88B472-E23D-66CE-936A-D74D6C69F5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26C05B-8728-C9E8-818D-01E81DD9A60E}"/>
              </a:ext>
            </a:extLst>
          </p:cNvPr>
          <p:cNvSpPr>
            <a:spLocks noGrp="1"/>
          </p:cNvSpPr>
          <p:nvPr>
            <p:ph type="dt" sz="half" idx="10"/>
          </p:nvPr>
        </p:nvSpPr>
        <p:spPr/>
        <p:txBody>
          <a:bodyPr/>
          <a:lstStyle/>
          <a:p>
            <a:fld id="{0A4336DB-2343-4E53-8971-38FDE1F2CDCC}" type="datetimeFigureOut">
              <a:rPr lang="en-US" smtClean="0"/>
              <a:t>5/24/2023</a:t>
            </a:fld>
            <a:endParaRPr lang="en-US"/>
          </a:p>
        </p:txBody>
      </p:sp>
      <p:sp>
        <p:nvSpPr>
          <p:cNvPr id="6" name="Footer Placeholder 5">
            <a:extLst>
              <a:ext uri="{FF2B5EF4-FFF2-40B4-BE49-F238E27FC236}">
                <a16:creationId xmlns:a16="http://schemas.microsoft.com/office/drawing/2014/main" id="{0E16E749-D870-9712-1402-2F2FB45142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CDA013-0F0E-C918-DDE6-399CAA5B1686}"/>
              </a:ext>
            </a:extLst>
          </p:cNvPr>
          <p:cNvSpPr>
            <a:spLocks noGrp="1"/>
          </p:cNvSpPr>
          <p:nvPr>
            <p:ph type="sldNum" sz="quarter" idx="12"/>
          </p:nvPr>
        </p:nvSpPr>
        <p:spPr/>
        <p:txBody>
          <a:bodyPr/>
          <a:lstStyle/>
          <a:p>
            <a:fld id="{8DE158FF-4191-467D-8A70-E54FD786D1D6}" type="slidenum">
              <a:rPr lang="en-US" smtClean="0"/>
              <a:t>‹#›</a:t>
            </a:fld>
            <a:endParaRPr lang="en-US"/>
          </a:p>
        </p:txBody>
      </p:sp>
    </p:spTree>
    <p:extLst>
      <p:ext uri="{BB962C8B-B14F-4D97-AF65-F5344CB8AC3E}">
        <p14:creationId xmlns:p14="http://schemas.microsoft.com/office/powerpoint/2010/main" val="2982771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A6CC6D-8BA3-D5A0-4D86-4E72CAD574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664116-57F9-F22E-2E90-3E2D76040F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A45D7A-C783-3943-35A3-23FA14809A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4336DB-2343-4E53-8971-38FDE1F2CDCC}" type="datetimeFigureOut">
              <a:rPr lang="en-US" smtClean="0"/>
              <a:t>5/24/2023</a:t>
            </a:fld>
            <a:endParaRPr lang="en-US"/>
          </a:p>
        </p:txBody>
      </p:sp>
      <p:sp>
        <p:nvSpPr>
          <p:cNvPr id="5" name="Footer Placeholder 4">
            <a:extLst>
              <a:ext uri="{FF2B5EF4-FFF2-40B4-BE49-F238E27FC236}">
                <a16:creationId xmlns:a16="http://schemas.microsoft.com/office/drawing/2014/main" id="{2B1C4D0E-C5B4-9350-55E9-E40CA15268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16689C1-BDF8-BCE1-1FA5-28C228E796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E158FF-4191-467D-8A70-E54FD786D1D6}" type="slidenum">
              <a:rPr lang="en-US" smtClean="0"/>
              <a:t>‹#›</a:t>
            </a:fld>
            <a:endParaRPr lang="en-US"/>
          </a:p>
        </p:txBody>
      </p:sp>
    </p:spTree>
    <p:extLst>
      <p:ext uri="{BB962C8B-B14F-4D97-AF65-F5344CB8AC3E}">
        <p14:creationId xmlns:p14="http://schemas.microsoft.com/office/powerpoint/2010/main" val="2191711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mailto:mbowie@nbrc.gov" TargetMode="External"/><Relationship Id="rId4" Type="http://schemas.openxmlformats.org/officeDocument/2006/relationships/hyperlink" Target="http://www.nbrc.go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nbrc.gov/content/FEP"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www.nbrc.gov/content/FEP" TargetMode="Externa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nbrc.gov/content/resources"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s://www.nbrc.gov/content/administration" TargetMode="External"/><Relationship Id="rId5" Type="http://schemas.openxmlformats.org/officeDocument/2006/relationships/hyperlink" Target="https://www.nbrc.gov/content/distressed-counties" TargetMode="External"/><Relationship Id="rId4" Type="http://schemas.openxmlformats.org/officeDocument/2006/relationships/hyperlink" Target="https://www.nbrc.gov/content/program-area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hyperlink" Target="https://www.nbrc.gov/content/local-development-districts"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www.nbrc.gov/" TargetMode="External"/><Relationship Id="rId3" Type="http://schemas.openxmlformats.org/officeDocument/2006/relationships/image" Target="../media/image2.png"/><Relationship Id="rId7" Type="http://schemas.openxmlformats.org/officeDocument/2006/relationships/hyperlink" Target="mailto:admin@nbrc.gov"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hyperlink" Target="mailto:mbowie@nbrc.gov" TargetMode="External"/><Relationship Id="rId5" Type="http://schemas.openxmlformats.org/officeDocument/2006/relationships/hyperlink" Target="mailto:aharrison@nbrc.gov" TargetMode="External"/><Relationship Id="rId4" Type="http://schemas.openxmlformats.org/officeDocument/2006/relationships/hyperlink" Target="mailto:asmith@nbrc.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mailto:mbowie@nbrc.gov" TargetMode="External"/><Relationship Id="rId4" Type="http://schemas.openxmlformats.org/officeDocument/2006/relationships/hyperlink" Target="http://www.nbrc.go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4AAA6991-1DF8-455A-9991-7F52F9665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4" name="Picture 33" descr="Logo, icon&#10;&#10;Description automatically generated">
            <a:extLst>
              <a:ext uri="{FF2B5EF4-FFF2-40B4-BE49-F238E27FC236}">
                <a16:creationId xmlns:a16="http://schemas.microsoft.com/office/drawing/2014/main" id="{64CBB150-B96A-BD39-E612-B2EB68DD5DC4}"/>
              </a:ext>
            </a:extLst>
          </p:cNvPr>
          <p:cNvPicPr>
            <a:picLocks noChangeAspect="1"/>
          </p:cNvPicPr>
          <p:nvPr/>
        </p:nvPicPr>
        <p:blipFill rotWithShape="1">
          <a:blip r:embed="rId3">
            <a:extLst>
              <a:ext uri="{28A0092B-C50C-407E-A947-70E740481C1C}">
                <a14:useLocalDpi xmlns:a14="http://schemas.microsoft.com/office/drawing/2010/main" val="0"/>
              </a:ext>
            </a:extLst>
          </a:blip>
          <a:srcRect l="15487" r="23287"/>
          <a:stretch/>
        </p:blipFill>
        <p:spPr>
          <a:xfrm>
            <a:off x="3933193" y="515146"/>
            <a:ext cx="4325614" cy="5071730"/>
          </a:xfrm>
          <a:prstGeom prst="rect">
            <a:avLst/>
          </a:prstGeom>
        </p:spPr>
      </p:pic>
      <p:sp>
        <p:nvSpPr>
          <p:cNvPr id="61" name="TextBox 60">
            <a:extLst>
              <a:ext uri="{FF2B5EF4-FFF2-40B4-BE49-F238E27FC236}">
                <a16:creationId xmlns:a16="http://schemas.microsoft.com/office/drawing/2014/main" id="{DFC8D8FE-13F1-E071-6F75-F84D8CAAD360}"/>
              </a:ext>
            </a:extLst>
          </p:cNvPr>
          <p:cNvSpPr txBox="1"/>
          <p:nvPr/>
        </p:nvSpPr>
        <p:spPr>
          <a:xfrm>
            <a:off x="3710023" y="5233481"/>
            <a:ext cx="4771954" cy="1200329"/>
          </a:xfrm>
          <a:prstGeom prst="rect">
            <a:avLst/>
          </a:prstGeom>
          <a:noFill/>
        </p:spPr>
        <p:txBody>
          <a:bodyPr wrap="square" rtlCol="0">
            <a:spAutoFit/>
          </a:bodyPr>
          <a:lstStyle/>
          <a:p>
            <a:pPr algn="ctr"/>
            <a:r>
              <a:rPr lang="en-US" dirty="0"/>
              <a:t>Northern Border Regional Commission</a:t>
            </a:r>
          </a:p>
          <a:p>
            <a:pPr algn="ctr"/>
            <a:r>
              <a:rPr lang="en-US" dirty="0"/>
              <a:t>Eastern Maine Development Corporation</a:t>
            </a:r>
          </a:p>
          <a:p>
            <a:pPr algn="ctr"/>
            <a:r>
              <a:rPr lang="en-US" dirty="0"/>
              <a:t>2023 Grants Conference</a:t>
            </a:r>
          </a:p>
          <a:p>
            <a:pPr algn="ctr"/>
            <a:r>
              <a:rPr lang="en-US" dirty="0"/>
              <a:t>May 23, 2023</a:t>
            </a:r>
          </a:p>
        </p:txBody>
      </p:sp>
    </p:spTree>
    <p:extLst>
      <p:ext uri="{BB962C8B-B14F-4D97-AF65-F5344CB8AC3E}">
        <p14:creationId xmlns:p14="http://schemas.microsoft.com/office/powerpoint/2010/main" val="2464739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B3AF801-4A3C-4877-945E-FF86030D2349}"/>
              </a:ext>
            </a:extLst>
          </p:cNvPr>
          <p:cNvGrpSpPr>
            <a:grpSpLocks/>
          </p:cNvGrpSpPr>
          <p:nvPr/>
        </p:nvGrpSpPr>
        <p:grpSpPr bwMode="auto">
          <a:xfrm>
            <a:off x="-1" y="0"/>
            <a:ext cx="12192000" cy="1340919"/>
            <a:chOff x="0" y="-39"/>
            <a:chExt cx="12240" cy="1880"/>
          </a:xfrm>
        </p:grpSpPr>
        <p:sp>
          <p:nvSpPr>
            <p:cNvPr id="5" name="AutoShape 10">
              <a:extLst>
                <a:ext uri="{FF2B5EF4-FFF2-40B4-BE49-F238E27FC236}">
                  <a16:creationId xmlns:a16="http://schemas.microsoft.com/office/drawing/2014/main" id="{F59D35A9-79E0-4FBE-A222-D63D5897D380}"/>
                </a:ext>
              </a:extLst>
            </p:cNvPr>
            <p:cNvSpPr>
              <a:spLocks/>
            </p:cNvSpPr>
            <p:nvPr/>
          </p:nvSpPr>
          <p:spPr bwMode="auto">
            <a:xfrm>
              <a:off x="0" y="5"/>
              <a:ext cx="12240" cy="1836"/>
            </a:xfrm>
            <a:custGeom>
              <a:avLst/>
              <a:gdLst>
                <a:gd name="T0" fmla="*/ 12240 w 12240"/>
                <a:gd name="T1" fmla="+- 0 5 5"/>
                <a:gd name="T2" fmla="*/ 5 h 1836"/>
                <a:gd name="T3" fmla="*/ 0 w 12240"/>
                <a:gd name="T4" fmla="+- 0 5 5"/>
                <a:gd name="T5" fmla="*/ 5 h 1836"/>
                <a:gd name="T6" fmla="*/ 0 w 12240"/>
                <a:gd name="T7" fmla="+- 0 1603 5"/>
                <a:gd name="T8" fmla="*/ 1603 h 1836"/>
                <a:gd name="T9" fmla="*/ 18 w 12240"/>
                <a:gd name="T10" fmla="+- 0 1607 5"/>
                <a:gd name="T11" fmla="*/ 1607 h 1836"/>
                <a:gd name="T12" fmla="*/ 152 w 12240"/>
                <a:gd name="T13" fmla="+- 0 1636 5"/>
                <a:gd name="T14" fmla="*/ 1636 h 1836"/>
                <a:gd name="T15" fmla="*/ 288 w 12240"/>
                <a:gd name="T16" fmla="+- 0 1663 5"/>
                <a:gd name="T17" fmla="*/ 1663 h 1836"/>
                <a:gd name="T18" fmla="*/ 427 w 12240"/>
                <a:gd name="T19" fmla="+- 0 1687 5"/>
                <a:gd name="T20" fmla="*/ 1687 h 1836"/>
                <a:gd name="T21" fmla="*/ 567 w 12240"/>
                <a:gd name="T22" fmla="+- 0 1710 5"/>
                <a:gd name="T23" fmla="*/ 1710 h 1836"/>
                <a:gd name="T24" fmla="*/ 709 w 12240"/>
                <a:gd name="T25" fmla="+- 0 1730 5"/>
                <a:gd name="T26" fmla="*/ 1730 h 1836"/>
                <a:gd name="T27" fmla="*/ 853 w 12240"/>
                <a:gd name="T28" fmla="+- 0 1749 5"/>
                <a:gd name="T29" fmla="*/ 1749 h 1836"/>
                <a:gd name="T30" fmla="*/ 998 w 12240"/>
                <a:gd name="T31" fmla="+- 0 1766 5"/>
                <a:gd name="T32" fmla="*/ 1766 h 1836"/>
                <a:gd name="T33" fmla="*/ 1220 w 12240"/>
                <a:gd name="T34" fmla="+- 0 1787 5"/>
                <a:gd name="T35" fmla="*/ 1787 h 1836"/>
                <a:gd name="T36" fmla="*/ 1445 w 12240"/>
                <a:gd name="T37" fmla="+- 0 1805 5"/>
                <a:gd name="T38" fmla="*/ 1805 h 1836"/>
                <a:gd name="T39" fmla="*/ 1674 w 12240"/>
                <a:gd name="T40" fmla="+- 0 1819 5"/>
                <a:gd name="T41" fmla="*/ 1819 h 1836"/>
                <a:gd name="T42" fmla="*/ 1906 w 12240"/>
                <a:gd name="T43" fmla="+- 0 1830 5"/>
                <a:gd name="T44" fmla="*/ 1830 h 1836"/>
                <a:gd name="T45" fmla="*/ 2220 w 12240"/>
                <a:gd name="T46" fmla="+- 0 1838 5"/>
                <a:gd name="T47" fmla="*/ 1838 h 1836"/>
                <a:gd name="T48" fmla="*/ 2538 w 12240"/>
                <a:gd name="T49" fmla="+- 0 1841 5"/>
                <a:gd name="T50" fmla="*/ 1841 h 1836"/>
                <a:gd name="T51" fmla="*/ 2943 w 12240"/>
                <a:gd name="T52" fmla="+- 0 1836 5"/>
                <a:gd name="T53" fmla="*/ 1836 h 1836"/>
                <a:gd name="T54" fmla="*/ 3354 w 12240"/>
                <a:gd name="T55" fmla="+- 0 1824 5"/>
                <a:gd name="T56" fmla="*/ 1824 h 1836"/>
                <a:gd name="T57" fmla="*/ 3854 w 12240"/>
                <a:gd name="T58" fmla="+- 0 1801 5"/>
                <a:gd name="T59" fmla="*/ 1801 h 1836"/>
                <a:gd name="T60" fmla="*/ 4530 w 12240"/>
                <a:gd name="T61" fmla="+- 0 1756 5"/>
                <a:gd name="T62" fmla="*/ 1756 h 1836"/>
                <a:gd name="T63" fmla="*/ 5470 w 12240"/>
                <a:gd name="T64" fmla="+- 0 1675 5"/>
                <a:gd name="T65" fmla="*/ 1675 h 1836"/>
                <a:gd name="T66" fmla="*/ 9340 w 12240"/>
                <a:gd name="T67" fmla="+- 0 1260 5"/>
                <a:gd name="T68" fmla="*/ 1260 h 1836"/>
                <a:gd name="T69" fmla="*/ 10048 w 12240"/>
                <a:gd name="T70" fmla="+- 0 1197 5"/>
                <a:gd name="T71" fmla="*/ 1197 h 1836"/>
                <a:gd name="T72" fmla="*/ 10579 w 12240"/>
                <a:gd name="T73" fmla="+- 0 1159 5"/>
                <a:gd name="T74" fmla="*/ 1159 h 1836"/>
                <a:gd name="T75" fmla="*/ 10946 w 12240"/>
                <a:gd name="T76" fmla="+- 0 1139 5"/>
                <a:gd name="T77" fmla="*/ 1139 h 1836"/>
                <a:gd name="T78" fmla="*/ 11302 w 12240"/>
                <a:gd name="T79" fmla="+- 0 1125 5"/>
                <a:gd name="T80" fmla="*/ 1125 h 1836"/>
                <a:gd name="T81" fmla="*/ 11579 w 12240"/>
                <a:gd name="T82" fmla="+- 0 1120 5"/>
                <a:gd name="T83" fmla="*/ 1120 h 1836"/>
                <a:gd name="T84" fmla="*/ 12240 w 12240"/>
                <a:gd name="T85" fmla="+- 0 1120 5"/>
                <a:gd name="T86" fmla="*/ 1120 h 1836"/>
                <a:gd name="T87" fmla="*/ 12240 w 12240"/>
                <a:gd name="T88" fmla="+- 0 5 5"/>
                <a:gd name="T89" fmla="*/ 5 h 1836"/>
                <a:gd name="T90" fmla="*/ 12240 w 12240"/>
                <a:gd name="T91" fmla="+- 0 1120 5"/>
                <a:gd name="T92" fmla="*/ 1120 h 1836"/>
                <a:gd name="T93" fmla="*/ 11714 w 12240"/>
                <a:gd name="T94" fmla="+- 0 1120 5"/>
                <a:gd name="T95" fmla="*/ 1120 h 1836"/>
                <a:gd name="T96" fmla="*/ 11847 w 12240"/>
                <a:gd name="T97" fmla="+- 0 1120 5"/>
                <a:gd name="T98" fmla="*/ 1120 h 1836"/>
                <a:gd name="T99" fmla="*/ 12043 w 12240"/>
                <a:gd name="T100" fmla="+- 0 1124 5"/>
                <a:gd name="T101" fmla="*/ 1124 h 1836"/>
                <a:gd name="T102" fmla="*/ 12240 w 12240"/>
                <a:gd name="T103" fmla="+- 0 1131 5"/>
                <a:gd name="T104" fmla="*/ 1131 h 1836"/>
                <a:gd name="T105" fmla="*/ 12240 w 12240"/>
                <a:gd name="T106" fmla="+- 0 1120 5"/>
                <a:gd name="T107" fmla="*/ 1120 h 183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Lst>
              <a:rect l="0" t="0" r="r" b="b"/>
              <a:pathLst>
                <a:path w="12240" h="1836">
                  <a:moveTo>
                    <a:pt x="12240" y="0"/>
                  </a:moveTo>
                  <a:lnTo>
                    <a:pt x="0" y="0"/>
                  </a:lnTo>
                  <a:lnTo>
                    <a:pt x="0" y="1598"/>
                  </a:lnTo>
                  <a:lnTo>
                    <a:pt x="18" y="1602"/>
                  </a:lnTo>
                  <a:lnTo>
                    <a:pt x="152" y="1631"/>
                  </a:lnTo>
                  <a:lnTo>
                    <a:pt x="288" y="1658"/>
                  </a:lnTo>
                  <a:lnTo>
                    <a:pt x="427" y="1682"/>
                  </a:lnTo>
                  <a:lnTo>
                    <a:pt x="567" y="1705"/>
                  </a:lnTo>
                  <a:lnTo>
                    <a:pt x="709" y="1725"/>
                  </a:lnTo>
                  <a:lnTo>
                    <a:pt x="853" y="1744"/>
                  </a:lnTo>
                  <a:lnTo>
                    <a:pt x="998" y="1761"/>
                  </a:lnTo>
                  <a:lnTo>
                    <a:pt x="1220" y="1782"/>
                  </a:lnTo>
                  <a:lnTo>
                    <a:pt x="1445" y="1800"/>
                  </a:lnTo>
                  <a:lnTo>
                    <a:pt x="1674" y="1814"/>
                  </a:lnTo>
                  <a:lnTo>
                    <a:pt x="1906" y="1825"/>
                  </a:lnTo>
                  <a:lnTo>
                    <a:pt x="2220" y="1833"/>
                  </a:lnTo>
                  <a:lnTo>
                    <a:pt x="2538" y="1836"/>
                  </a:lnTo>
                  <a:lnTo>
                    <a:pt x="2943" y="1831"/>
                  </a:lnTo>
                  <a:lnTo>
                    <a:pt x="3354" y="1819"/>
                  </a:lnTo>
                  <a:lnTo>
                    <a:pt x="3854" y="1796"/>
                  </a:lnTo>
                  <a:lnTo>
                    <a:pt x="4530" y="1751"/>
                  </a:lnTo>
                  <a:lnTo>
                    <a:pt x="5470" y="1670"/>
                  </a:lnTo>
                  <a:lnTo>
                    <a:pt x="9340" y="1255"/>
                  </a:lnTo>
                  <a:lnTo>
                    <a:pt x="10048" y="1192"/>
                  </a:lnTo>
                  <a:lnTo>
                    <a:pt x="10579" y="1154"/>
                  </a:lnTo>
                  <a:lnTo>
                    <a:pt x="10946" y="1134"/>
                  </a:lnTo>
                  <a:lnTo>
                    <a:pt x="11302" y="1120"/>
                  </a:lnTo>
                  <a:lnTo>
                    <a:pt x="11579" y="1115"/>
                  </a:lnTo>
                  <a:lnTo>
                    <a:pt x="12240" y="1115"/>
                  </a:lnTo>
                  <a:lnTo>
                    <a:pt x="12240" y="0"/>
                  </a:lnTo>
                  <a:close/>
                  <a:moveTo>
                    <a:pt x="12240" y="1115"/>
                  </a:moveTo>
                  <a:lnTo>
                    <a:pt x="11714" y="1115"/>
                  </a:lnTo>
                  <a:lnTo>
                    <a:pt x="11847" y="1115"/>
                  </a:lnTo>
                  <a:lnTo>
                    <a:pt x="12043" y="1119"/>
                  </a:lnTo>
                  <a:lnTo>
                    <a:pt x="12240" y="1126"/>
                  </a:lnTo>
                  <a:lnTo>
                    <a:pt x="12240" y="1115"/>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 name="AutoShape 9">
              <a:extLst>
                <a:ext uri="{FF2B5EF4-FFF2-40B4-BE49-F238E27FC236}">
                  <a16:creationId xmlns:a16="http://schemas.microsoft.com/office/drawing/2014/main" id="{BD70B397-4ED2-4EA6-8E47-BDB427F06E6F}"/>
                </a:ext>
              </a:extLst>
            </p:cNvPr>
            <p:cNvSpPr>
              <a:spLocks/>
            </p:cNvSpPr>
            <p:nvPr/>
          </p:nvSpPr>
          <p:spPr bwMode="auto">
            <a:xfrm>
              <a:off x="0" y="-39"/>
              <a:ext cx="12240" cy="1722"/>
            </a:xfrm>
            <a:custGeom>
              <a:avLst/>
              <a:gdLst>
                <a:gd name="T0" fmla="*/ 12240 w 12240"/>
                <a:gd name="T1" fmla="*/ 0 h 1683"/>
                <a:gd name="T2" fmla="*/ 0 w 12240"/>
                <a:gd name="T3" fmla="*/ 0 h 1683"/>
                <a:gd name="T4" fmla="*/ 0 w 12240"/>
                <a:gd name="T5" fmla="*/ 1445 h 1683"/>
                <a:gd name="T6" fmla="*/ 18 w 12240"/>
                <a:gd name="T7" fmla="*/ 1449 h 1683"/>
                <a:gd name="T8" fmla="*/ 152 w 12240"/>
                <a:gd name="T9" fmla="*/ 1478 h 1683"/>
                <a:gd name="T10" fmla="*/ 288 w 12240"/>
                <a:gd name="T11" fmla="*/ 1505 h 1683"/>
                <a:gd name="T12" fmla="*/ 427 w 12240"/>
                <a:gd name="T13" fmla="*/ 1529 h 1683"/>
                <a:gd name="T14" fmla="*/ 567 w 12240"/>
                <a:gd name="T15" fmla="*/ 1552 h 1683"/>
                <a:gd name="T16" fmla="*/ 709 w 12240"/>
                <a:gd name="T17" fmla="*/ 1572 h 1683"/>
                <a:gd name="T18" fmla="*/ 853 w 12240"/>
                <a:gd name="T19" fmla="*/ 1591 h 1683"/>
                <a:gd name="T20" fmla="*/ 998 w 12240"/>
                <a:gd name="T21" fmla="*/ 1608 h 1683"/>
                <a:gd name="T22" fmla="*/ 1220 w 12240"/>
                <a:gd name="T23" fmla="*/ 1630 h 1683"/>
                <a:gd name="T24" fmla="*/ 1445 w 12240"/>
                <a:gd name="T25" fmla="*/ 1647 h 1683"/>
                <a:gd name="T26" fmla="*/ 1674 w 12240"/>
                <a:gd name="T27" fmla="*/ 1661 h 1683"/>
                <a:gd name="T28" fmla="*/ 1906 w 12240"/>
                <a:gd name="T29" fmla="*/ 1672 h 1683"/>
                <a:gd name="T30" fmla="*/ 2220 w 12240"/>
                <a:gd name="T31" fmla="*/ 1680 h 1683"/>
                <a:gd name="T32" fmla="*/ 2538 w 12240"/>
                <a:gd name="T33" fmla="*/ 1683 h 1683"/>
                <a:gd name="T34" fmla="*/ 2943 w 12240"/>
                <a:gd name="T35" fmla="*/ 1678 h 1683"/>
                <a:gd name="T36" fmla="*/ 3354 w 12240"/>
                <a:gd name="T37" fmla="*/ 1667 h 1683"/>
                <a:gd name="T38" fmla="*/ 3854 w 12240"/>
                <a:gd name="T39" fmla="*/ 1643 h 1683"/>
                <a:gd name="T40" fmla="*/ 4530 w 12240"/>
                <a:gd name="T41" fmla="*/ 1598 h 1683"/>
                <a:gd name="T42" fmla="*/ 5470 w 12240"/>
                <a:gd name="T43" fmla="*/ 1517 h 1683"/>
                <a:gd name="T44" fmla="*/ 9340 w 12240"/>
                <a:gd name="T45" fmla="*/ 1102 h 1683"/>
                <a:gd name="T46" fmla="*/ 10048 w 12240"/>
                <a:gd name="T47" fmla="*/ 1039 h 1683"/>
                <a:gd name="T48" fmla="*/ 10579 w 12240"/>
                <a:gd name="T49" fmla="*/ 1001 h 1683"/>
                <a:gd name="T50" fmla="*/ 10946 w 12240"/>
                <a:gd name="T51" fmla="*/ 981 h 1683"/>
                <a:gd name="T52" fmla="*/ 11302 w 12240"/>
                <a:gd name="T53" fmla="*/ 968 h 1683"/>
                <a:gd name="T54" fmla="*/ 11579 w 12240"/>
                <a:gd name="T55" fmla="*/ 962 h 1683"/>
                <a:gd name="T56" fmla="*/ 12240 w 12240"/>
                <a:gd name="T57" fmla="*/ 962 h 1683"/>
                <a:gd name="T58" fmla="*/ 12240 w 12240"/>
                <a:gd name="T59" fmla="*/ 0 h 1683"/>
                <a:gd name="T60" fmla="*/ 12240 w 12240"/>
                <a:gd name="T61" fmla="*/ 962 h 1683"/>
                <a:gd name="T62" fmla="*/ 11714 w 12240"/>
                <a:gd name="T63" fmla="*/ 962 h 1683"/>
                <a:gd name="T64" fmla="*/ 11847 w 12240"/>
                <a:gd name="T65" fmla="*/ 962 h 1683"/>
                <a:gd name="T66" fmla="*/ 12043 w 12240"/>
                <a:gd name="T67" fmla="*/ 966 h 1683"/>
                <a:gd name="T68" fmla="*/ 12240 w 12240"/>
                <a:gd name="T69" fmla="*/ 973 h 1683"/>
                <a:gd name="T70" fmla="*/ 12240 w 12240"/>
                <a:gd name="T71" fmla="*/ 962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40" h="1683">
                  <a:moveTo>
                    <a:pt x="12240" y="0"/>
                  </a:moveTo>
                  <a:lnTo>
                    <a:pt x="0" y="0"/>
                  </a:lnTo>
                  <a:lnTo>
                    <a:pt x="0" y="1445"/>
                  </a:lnTo>
                  <a:lnTo>
                    <a:pt x="18" y="1449"/>
                  </a:lnTo>
                  <a:lnTo>
                    <a:pt x="152" y="1478"/>
                  </a:lnTo>
                  <a:lnTo>
                    <a:pt x="288" y="1505"/>
                  </a:lnTo>
                  <a:lnTo>
                    <a:pt x="427" y="1529"/>
                  </a:lnTo>
                  <a:lnTo>
                    <a:pt x="567" y="1552"/>
                  </a:lnTo>
                  <a:lnTo>
                    <a:pt x="709" y="1572"/>
                  </a:lnTo>
                  <a:lnTo>
                    <a:pt x="853" y="1591"/>
                  </a:lnTo>
                  <a:lnTo>
                    <a:pt x="998" y="1608"/>
                  </a:lnTo>
                  <a:lnTo>
                    <a:pt x="1220" y="1630"/>
                  </a:lnTo>
                  <a:lnTo>
                    <a:pt x="1445" y="1647"/>
                  </a:lnTo>
                  <a:lnTo>
                    <a:pt x="1674" y="1661"/>
                  </a:lnTo>
                  <a:lnTo>
                    <a:pt x="1906" y="1672"/>
                  </a:lnTo>
                  <a:lnTo>
                    <a:pt x="2220" y="1680"/>
                  </a:lnTo>
                  <a:lnTo>
                    <a:pt x="2538" y="1683"/>
                  </a:lnTo>
                  <a:lnTo>
                    <a:pt x="2943" y="1678"/>
                  </a:lnTo>
                  <a:lnTo>
                    <a:pt x="3354" y="1667"/>
                  </a:lnTo>
                  <a:lnTo>
                    <a:pt x="3854" y="1643"/>
                  </a:lnTo>
                  <a:lnTo>
                    <a:pt x="4530" y="1598"/>
                  </a:lnTo>
                  <a:lnTo>
                    <a:pt x="5470" y="1517"/>
                  </a:lnTo>
                  <a:lnTo>
                    <a:pt x="9340" y="1102"/>
                  </a:lnTo>
                  <a:lnTo>
                    <a:pt x="10048" y="1039"/>
                  </a:lnTo>
                  <a:lnTo>
                    <a:pt x="10579" y="1001"/>
                  </a:lnTo>
                  <a:lnTo>
                    <a:pt x="10946" y="981"/>
                  </a:lnTo>
                  <a:lnTo>
                    <a:pt x="11302" y="968"/>
                  </a:lnTo>
                  <a:lnTo>
                    <a:pt x="11579" y="962"/>
                  </a:lnTo>
                  <a:lnTo>
                    <a:pt x="12240" y="962"/>
                  </a:lnTo>
                  <a:lnTo>
                    <a:pt x="12240" y="0"/>
                  </a:lnTo>
                  <a:close/>
                  <a:moveTo>
                    <a:pt x="12240" y="962"/>
                  </a:moveTo>
                  <a:lnTo>
                    <a:pt x="11714" y="962"/>
                  </a:lnTo>
                  <a:lnTo>
                    <a:pt x="11847" y="962"/>
                  </a:lnTo>
                  <a:lnTo>
                    <a:pt x="12043" y="966"/>
                  </a:lnTo>
                  <a:lnTo>
                    <a:pt x="12240" y="973"/>
                  </a:lnTo>
                  <a:lnTo>
                    <a:pt x="12240" y="962"/>
                  </a:lnTo>
                  <a:close/>
                </a:path>
              </a:pathLst>
            </a:custGeom>
            <a:solidFill>
              <a:srgbClr val="0C683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AutoShape 8">
              <a:extLst>
                <a:ext uri="{FF2B5EF4-FFF2-40B4-BE49-F238E27FC236}">
                  <a16:creationId xmlns:a16="http://schemas.microsoft.com/office/drawing/2014/main" id="{D500F6EB-0200-4B04-9D4E-BBE06C837661}"/>
                </a:ext>
              </a:extLst>
            </p:cNvPr>
            <p:cNvSpPr>
              <a:spLocks/>
            </p:cNvSpPr>
            <p:nvPr/>
          </p:nvSpPr>
          <p:spPr bwMode="auto">
            <a:xfrm>
              <a:off x="360" y="343"/>
              <a:ext cx="939" cy="939"/>
            </a:xfrm>
            <a:custGeom>
              <a:avLst/>
              <a:gdLst>
                <a:gd name="T0" fmla="+- 0 547 360"/>
                <a:gd name="T1" fmla="*/ T0 w 939"/>
                <a:gd name="T2" fmla="+- 0 1068 343"/>
                <a:gd name="T3" fmla="*/ 1068 h 939"/>
                <a:gd name="T4" fmla="+- 0 360 360"/>
                <a:gd name="T5" fmla="*/ T4 w 939"/>
                <a:gd name="T6" fmla="+- 0 800 343"/>
                <a:gd name="T7" fmla="*/ 800 h 939"/>
                <a:gd name="T8" fmla="+- 0 586 360"/>
                <a:gd name="T9" fmla="*/ T8 w 939"/>
                <a:gd name="T10" fmla="+- 0 1137 343"/>
                <a:gd name="T11" fmla="*/ 1137 h 939"/>
                <a:gd name="T12" fmla="+- 0 828 360"/>
                <a:gd name="T13" fmla="*/ T12 w 939"/>
                <a:gd name="T14" fmla="+- 0 520 343"/>
                <a:gd name="T15" fmla="*/ 520 h 939"/>
                <a:gd name="T16" fmla="+- 0 712 360"/>
                <a:gd name="T17" fmla="*/ T16 w 939"/>
                <a:gd name="T18" fmla="+- 0 400 343"/>
                <a:gd name="T19" fmla="*/ 400 h 939"/>
                <a:gd name="T20" fmla="+- 0 461 360"/>
                <a:gd name="T21" fmla="*/ T20 w 939"/>
                <a:gd name="T22" fmla="+- 0 634 343"/>
                <a:gd name="T23" fmla="*/ 634 h 939"/>
                <a:gd name="T24" fmla="+- 0 483 360"/>
                <a:gd name="T25" fmla="*/ T24 w 939"/>
                <a:gd name="T26" fmla="+- 0 645 343"/>
                <a:gd name="T27" fmla="*/ 645 h 939"/>
                <a:gd name="T28" fmla="+- 0 766 360"/>
                <a:gd name="T29" fmla="*/ T28 w 939"/>
                <a:gd name="T30" fmla="+- 0 434 343"/>
                <a:gd name="T31" fmla="*/ 434 h 939"/>
                <a:gd name="T32" fmla="+- 0 967 360"/>
                <a:gd name="T33" fmla="*/ T32 w 939"/>
                <a:gd name="T34" fmla="+- 0 695 343"/>
                <a:gd name="T35" fmla="*/ 695 h 939"/>
                <a:gd name="T36" fmla="+- 0 900 360"/>
                <a:gd name="T37" fmla="*/ T36 w 939"/>
                <a:gd name="T38" fmla="+- 0 720 343"/>
                <a:gd name="T39" fmla="*/ 720 h 939"/>
                <a:gd name="T40" fmla="+- 0 903 360"/>
                <a:gd name="T41" fmla="*/ T40 w 939"/>
                <a:gd name="T42" fmla="+- 0 618 343"/>
                <a:gd name="T43" fmla="*/ 618 h 939"/>
                <a:gd name="T44" fmla="+- 0 872 360"/>
                <a:gd name="T45" fmla="*/ T44 w 939"/>
                <a:gd name="T46" fmla="+- 0 613 343"/>
                <a:gd name="T47" fmla="*/ 613 h 939"/>
                <a:gd name="T48" fmla="+- 0 865 360"/>
                <a:gd name="T49" fmla="*/ T48 w 939"/>
                <a:gd name="T50" fmla="+- 0 577 343"/>
                <a:gd name="T51" fmla="*/ 577 h 939"/>
                <a:gd name="T52" fmla="+- 0 839 360"/>
                <a:gd name="T53" fmla="*/ T52 w 939"/>
                <a:gd name="T54" fmla="+- 0 559 343"/>
                <a:gd name="T55" fmla="*/ 559 h 939"/>
                <a:gd name="T56" fmla="+- 0 822 360"/>
                <a:gd name="T57" fmla="*/ T56 w 939"/>
                <a:gd name="T58" fmla="+- 0 545 343"/>
                <a:gd name="T59" fmla="*/ 545 h 939"/>
                <a:gd name="T60" fmla="+- 0 795 360"/>
                <a:gd name="T61" fmla="*/ T60 w 939"/>
                <a:gd name="T62" fmla="+- 0 579 343"/>
                <a:gd name="T63" fmla="*/ 579 h 939"/>
                <a:gd name="T64" fmla="+- 0 751 360"/>
                <a:gd name="T65" fmla="*/ T64 w 939"/>
                <a:gd name="T66" fmla="+- 0 611 343"/>
                <a:gd name="T67" fmla="*/ 611 h 939"/>
                <a:gd name="T68" fmla="+- 0 756 360"/>
                <a:gd name="T69" fmla="*/ T68 w 939"/>
                <a:gd name="T70" fmla="+- 0 722 343"/>
                <a:gd name="T71" fmla="*/ 722 h 939"/>
                <a:gd name="T72" fmla="+- 0 706 360"/>
                <a:gd name="T73" fmla="*/ T72 w 939"/>
                <a:gd name="T74" fmla="+- 0 695 343"/>
                <a:gd name="T75" fmla="*/ 695 h 939"/>
                <a:gd name="T76" fmla="+- 0 645 360"/>
                <a:gd name="T77" fmla="*/ T76 w 939"/>
                <a:gd name="T78" fmla="+- 0 707 343"/>
                <a:gd name="T79" fmla="*/ 707 h 939"/>
                <a:gd name="T80" fmla="+- 0 672 360"/>
                <a:gd name="T81" fmla="*/ T80 w 939"/>
                <a:gd name="T82" fmla="+- 0 787 343"/>
                <a:gd name="T83" fmla="*/ 787 h 939"/>
                <a:gd name="T84" fmla="+- 0 666 360"/>
                <a:gd name="T85" fmla="*/ T84 w 939"/>
                <a:gd name="T86" fmla="+- 0 826 343"/>
                <a:gd name="T87" fmla="*/ 826 h 939"/>
                <a:gd name="T88" fmla="+- 0 732 360"/>
                <a:gd name="T89" fmla="*/ T88 w 939"/>
                <a:gd name="T90" fmla="+- 0 874 343"/>
                <a:gd name="T91" fmla="*/ 874 h 939"/>
                <a:gd name="T92" fmla="+- 0 733 360"/>
                <a:gd name="T93" fmla="*/ T92 w 939"/>
                <a:gd name="T94" fmla="+- 0 909 343"/>
                <a:gd name="T95" fmla="*/ 909 h 939"/>
                <a:gd name="T96" fmla="+- 0 804 360"/>
                <a:gd name="T97" fmla="*/ T96 w 939"/>
                <a:gd name="T98" fmla="+- 0 897 343"/>
                <a:gd name="T99" fmla="*/ 897 h 939"/>
                <a:gd name="T100" fmla="+- 0 821 360"/>
                <a:gd name="T101" fmla="*/ T100 w 939"/>
                <a:gd name="T102" fmla="+- 0 895 343"/>
                <a:gd name="T103" fmla="*/ 895 h 939"/>
                <a:gd name="T104" fmla="+- 0 838 360"/>
                <a:gd name="T105" fmla="*/ T104 w 939"/>
                <a:gd name="T106" fmla="+- 0 977 343"/>
                <a:gd name="T107" fmla="*/ 977 h 939"/>
                <a:gd name="T108" fmla="+- 0 837 360"/>
                <a:gd name="T109" fmla="*/ T108 w 939"/>
                <a:gd name="T110" fmla="+- 0 877 343"/>
                <a:gd name="T111" fmla="*/ 877 h 939"/>
                <a:gd name="T112" fmla="+- 0 867 360"/>
                <a:gd name="T113" fmla="*/ T112 w 939"/>
                <a:gd name="T114" fmla="+- 0 895 343"/>
                <a:gd name="T115" fmla="*/ 895 h 939"/>
                <a:gd name="T116" fmla="+- 0 949 360"/>
                <a:gd name="T117" fmla="*/ T116 w 939"/>
                <a:gd name="T118" fmla="+- 0 908 343"/>
                <a:gd name="T119" fmla="*/ 908 h 939"/>
                <a:gd name="T120" fmla="+- 0 923 360"/>
                <a:gd name="T121" fmla="*/ T120 w 939"/>
                <a:gd name="T122" fmla="+- 0 872 343"/>
                <a:gd name="T123" fmla="*/ 872 h 939"/>
                <a:gd name="T124" fmla="+- 0 990 360"/>
                <a:gd name="T125" fmla="*/ T124 w 939"/>
                <a:gd name="T126" fmla="+- 0 824 343"/>
                <a:gd name="T127" fmla="*/ 824 h 939"/>
                <a:gd name="T128" fmla="+- 0 983 360"/>
                <a:gd name="T129" fmla="*/ T128 w 939"/>
                <a:gd name="T130" fmla="+- 0 784 343"/>
                <a:gd name="T131" fmla="*/ 784 h 939"/>
                <a:gd name="T132" fmla="+- 0 1005 360"/>
                <a:gd name="T133" fmla="*/ T132 w 939"/>
                <a:gd name="T134" fmla="+- 0 730 343"/>
                <a:gd name="T135" fmla="*/ 730 h 939"/>
                <a:gd name="T136" fmla="+- 0 1030 360"/>
                <a:gd name="T137" fmla="*/ T136 w 939"/>
                <a:gd name="T138" fmla="+- 0 668 343"/>
                <a:gd name="T139" fmla="*/ 668 h 939"/>
                <a:gd name="T140" fmla="+- 0 1152 360"/>
                <a:gd name="T141" fmla="*/ T140 w 939"/>
                <a:gd name="T142" fmla="+- 0 888 343"/>
                <a:gd name="T143" fmla="*/ 888 h 939"/>
                <a:gd name="T144" fmla="+- 0 906 360"/>
                <a:gd name="T145" fmla="*/ T144 w 939"/>
                <a:gd name="T146" fmla="+- 0 1135 343"/>
                <a:gd name="T147" fmla="*/ 1135 h 939"/>
                <a:gd name="T148" fmla="+- 0 572 360"/>
                <a:gd name="T149" fmla="*/ T148 w 939"/>
                <a:gd name="T150" fmla="+- 0 1019 343"/>
                <a:gd name="T151" fmla="*/ 1019 h 939"/>
                <a:gd name="T152" fmla="+- 0 533 360"/>
                <a:gd name="T153" fmla="*/ T152 w 939"/>
                <a:gd name="T154" fmla="+- 0 667 343"/>
                <a:gd name="T155" fmla="*/ 667 h 939"/>
                <a:gd name="T156" fmla="+- 0 830 360"/>
                <a:gd name="T157" fmla="*/ T156 w 939"/>
                <a:gd name="T158" fmla="+- 0 482 343"/>
                <a:gd name="T159" fmla="*/ 482 h 939"/>
                <a:gd name="T160" fmla="+- 0 1127 360"/>
                <a:gd name="T161" fmla="*/ T160 w 939"/>
                <a:gd name="T162" fmla="+- 0 667 343"/>
                <a:gd name="T163" fmla="*/ 667 h 939"/>
                <a:gd name="T164" fmla="+- 0 1127 360"/>
                <a:gd name="T165" fmla="*/ T164 w 939"/>
                <a:gd name="T166" fmla="+- 0 612 343"/>
                <a:gd name="T167" fmla="*/ 612 h 939"/>
                <a:gd name="T168" fmla="+- 0 902 360"/>
                <a:gd name="T169" fmla="*/ T168 w 939"/>
                <a:gd name="T170" fmla="+- 0 462 343"/>
                <a:gd name="T171" fmla="*/ 462 h 939"/>
                <a:gd name="T172" fmla="+- 0 576 360"/>
                <a:gd name="T173" fmla="*/ T172 w 939"/>
                <a:gd name="T174" fmla="+- 0 559 343"/>
                <a:gd name="T175" fmla="*/ 559 h 939"/>
                <a:gd name="T176" fmla="+- 0 479 360"/>
                <a:gd name="T177" fmla="*/ T176 w 939"/>
                <a:gd name="T178" fmla="+- 0 885 343"/>
                <a:gd name="T179" fmla="*/ 885 h 939"/>
                <a:gd name="T180" fmla="+- 0 690 360"/>
                <a:gd name="T181" fmla="*/ T180 w 939"/>
                <a:gd name="T182" fmla="+- 0 1143 343"/>
                <a:gd name="T183" fmla="*/ 1143 h 939"/>
                <a:gd name="T184" fmla="+- 0 969 360"/>
                <a:gd name="T185" fmla="*/ T184 w 939"/>
                <a:gd name="T186" fmla="+- 0 1143 343"/>
                <a:gd name="T187" fmla="*/ 1143 h 939"/>
                <a:gd name="T188" fmla="+- 0 1181 360"/>
                <a:gd name="T189" fmla="*/ T188 w 939"/>
                <a:gd name="T190" fmla="+- 0 885 343"/>
                <a:gd name="T191" fmla="*/ 885 h 939"/>
                <a:gd name="T192" fmla="+- 0 1176 360"/>
                <a:gd name="T193" fmla="*/ T192 w 939"/>
                <a:gd name="T194" fmla="+- 0 981 343"/>
                <a:gd name="T195" fmla="*/ 981 h 939"/>
                <a:gd name="T196" fmla="+- 0 893 360"/>
                <a:gd name="T197" fmla="*/ T196 w 939"/>
                <a:gd name="T198" fmla="+- 0 1192 343"/>
                <a:gd name="T199" fmla="*/ 1192 h 939"/>
                <a:gd name="T200" fmla="+- 0 1064 360"/>
                <a:gd name="T201" fmla="*/ T200 w 939"/>
                <a:gd name="T202" fmla="+- 0 1157 343"/>
                <a:gd name="T203" fmla="*/ 1157 h 939"/>
                <a:gd name="T204" fmla="+- 0 1245 360"/>
                <a:gd name="T205" fmla="*/ T204 w 939"/>
                <a:gd name="T206" fmla="+- 0 845 343"/>
                <a:gd name="T207" fmla="*/ 845 h 939"/>
                <a:gd name="T208" fmla="+- 0 1133 360"/>
                <a:gd name="T209" fmla="*/ T208 w 939"/>
                <a:gd name="T210" fmla="+- 0 539 343"/>
                <a:gd name="T211" fmla="*/ 539 h 939"/>
                <a:gd name="T212" fmla="+- 0 859 360"/>
                <a:gd name="T213" fmla="*/ T212 w 939"/>
                <a:gd name="T214" fmla="+- 0 428 343"/>
                <a:gd name="T215" fmla="*/ 428 h 939"/>
                <a:gd name="T216" fmla="+- 0 1157 360"/>
                <a:gd name="T217" fmla="*/ T216 w 939"/>
                <a:gd name="T218" fmla="+- 0 616 343"/>
                <a:gd name="T219" fmla="*/ 616 h 9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939" h="939">
                  <a:moveTo>
                    <a:pt x="440" y="855"/>
                  </a:moveTo>
                  <a:lnTo>
                    <a:pt x="369" y="840"/>
                  </a:lnTo>
                  <a:lnTo>
                    <a:pt x="302" y="813"/>
                  </a:lnTo>
                  <a:lnTo>
                    <a:pt x="241" y="775"/>
                  </a:lnTo>
                  <a:lnTo>
                    <a:pt x="187" y="725"/>
                  </a:lnTo>
                  <a:lnTo>
                    <a:pt x="143" y="666"/>
                  </a:lnTo>
                  <a:lnTo>
                    <a:pt x="111" y="601"/>
                  </a:lnTo>
                  <a:lnTo>
                    <a:pt x="91" y="531"/>
                  </a:lnTo>
                  <a:lnTo>
                    <a:pt x="84" y="457"/>
                  </a:lnTo>
                  <a:lnTo>
                    <a:pt x="0" y="457"/>
                  </a:lnTo>
                  <a:lnTo>
                    <a:pt x="57" y="585"/>
                  </a:lnTo>
                  <a:lnTo>
                    <a:pt x="94" y="657"/>
                  </a:lnTo>
                  <a:lnTo>
                    <a:pt x="125" y="701"/>
                  </a:lnTo>
                  <a:lnTo>
                    <a:pt x="167" y="743"/>
                  </a:lnTo>
                  <a:lnTo>
                    <a:pt x="226" y="794"/>
                  </a:lnTo>
                  <a:lnTo>
                    <a:pt x="291" y="836"/>
                  </a:lnTo>
                  <a:lnTo>
                    <a:pt x="362" y="866"/>
                  </a:lnTo>
                  <a:lnTo>
                    <a:pt x="437" y="882"/>
                  </a:lnTo>
                  <a:lnTo>
                    <a:pt x="440" y="855"/>
                  </a:lnTo>
                  <a:moveTo>
                    <a:pt x="468" y="177"/>
                  </a:moveTo>
                  <a:lnTo>
                    <a:pt x="468" y="178"/>
                  </a:lnTo>
                  <a:lnTo>
                    <a:pt x="468" y="177"/>
                  </a:lnTo>
                  <a:moveTo>
                    <a:pt x="480" y="0"/>
                  </a:moveTo>
                  <a:lnTo>
                    <a:pt x="352" y="57"/>
                  </a:lnTo>
                  <a:lnTo>
                    <a:pt x="280" y="94"/>
                  </a:lnTo>
                  <a:lnTo>
                    <a:pt x="236" y="125"/>
                  </a:lnTo>
                  <a:lnTo>
                    <a:pt x="193" y="167"/>
                  </a:lnTo>
                  <a:lnTo>
                    <a:pt x="142" y="226"/>
                  </a:lnTo>
                  <a:lnTo>
                    <a:pt x="101" y="291"/>
                  </a:lnTo>
                  <a:lnTo>
                    <a:pt x="71" y="362"/>
                  </a:lnTo>
                  <a:lnTo>
                    <a:pt x="55" y="437"/>
                  </a:lnTo>
                  <a:lnTo>
                    <a:pt x="82" y="440"/>
                  </a:lnTo>
                  <a:lnTo>
                    <a:pt x="97" y="369"/>
                  </a:lnTo>
                  <a:lnTo>
                    <a:pt x="123" y="302"/>
                  </a:lnTo>
                  <a:lnTo>
                    <a:pt x="162" y="241"/>
                  </a:lnTo>
                  <a:lnTo>
                    <a:pt x="212" y="187"/>
                  </a:lnTo>
                  <a:lnTo>
                    <a:pt x="271" y="143"/>
                  </a:lnTo>
                  <a:lnTo>
                    <a:pt x="336" y="111"/>
                  </a:lnTo>
                  <a:lnTo>
                    <a:pt x="406" y="91"/>
                  </a:lnTo>
                  <a:lnTo>
                    <a:pt x="479" y="84"/>
                  </a:lnTo>
                  <a:lnTo>
                    <a:pt x="480" y="0"/>
                  </a:lnTo>
                  <a:moveTo>
                    <a:pt x="670" y="325"/>
                  </a:moveTo>
                  <a:lnTo>
                    <a:pt x="633" y="342"/>
                  </a:lnTo>
                  <a:lnTo>
                    <a:pt x="607" y="352"/>
                  </a:lnTo>
                  <a:lnTo>
                    <a:pt x="590" y="350"/>
                  </a:lnTo>
                  <a:lnTo>
                    <a:pt x="581" y="330"/>
                  </a:lnTo>
                  <a:lnTo>
                    <a:pt x="573" y="336"/>
                  </a:lnTo>
                  <a:lnTo>
                    <a:pt x="557" y="356"/>
                  </a:lnTo>
                  <a:lnTo>
                    <a:pt x="540" y="377"/>
                  </a:lnTo>
                  <a:lnTo>
                    <a:pt x="527" y="385"/>
                  </a:lnTo>
                  <a:lnTo>
                    <a:pt x="523" y="363"/>
                  </a:lnTo>
                  <a:lnTo>
                    <a:pt x="532" y="322"/>
                  </a:lnTo>
                  <a:lnTo>
                    <a:pt x="542" y="282"/>
                  </a:lnTo>
                  <a:lnTo>
                    <a:pt x="543" y="275"/>
                  </a:lnTo>
                  <a:lnTo>
                    <a:pt x="544" y="271"/>
                  </a:lnTo>
                  <a:lnTo>
                    <a:pt x="545" y="265"/>
                  </a:lnTo>
                  <a:lnTo>
                    <a:pt x="532" y="269"/>
                  </a:lnTo>
                  <a:lnTo>
                    <a:pt x="521" y="271"/>
                  </a:lnTo>
                  <a:lnTo>
                    <a:pt x="512" y="270"/>
                  </a:lnTo>
                  <a:lnTo>
                    <a:pt x="507" y="268"/>
                  </a:lnTo>
                  <a:lnTo>
                    <a:pt x="500" y="257"/>
                  </a:lnTo>
                  <a:lnTo>
                    <a:pt x="504" y="240"/>
                  </a:lnTo>
                  <a:lnTo>
                    <a:pt x="504" y="238"/>
                  </a:lnTo>
                  <a:lnTo>
                    <a:pt x="505" y="234"/>
                  </a:lnTo>
                  <a:lnTo>
                    <a:pt x="500" y="234"/>
                  </a:lnTo>
                  <a:lnTo>
                    <a:pt x="494" y="238"/>
                  </a:lnTo>
                  <a:lnTo>
                    <a:pt x="490" y="235"/>
                  </a:lnTo>
                  <a:lnTo>
                    <a:pt x="484" y="229"/>
                  </a:lnTo>
                  <a:lnTo>
                    <a:pt x="479" y="216"/>
                  </a:lnTo>
                  <a:lnTo>
                    <a:pt x="474" y="200"/>
                  </a:lnTo>
                  <a:lnTo>
                    <a:pt x="468" y="179"/>
                  </a:lnTo>
                  <a:lnTo>
                    <a:pt x="467" y="175"/>
                  </a:lnTo>
                  <a:lnTo>
                    <a:pt x="467" y="181"/>
                  </a:lnTo>
                  <a:lnTo>
                    <a:pt x="462" y="202"/>
                  </a:lnTo>
                  <a:lnTo>
                    <a:pt x="457" y="219"/>
                  </a:lnTo>
                  <a:lnTo>
                    <a:pt x="451" y="231"/>
                  </a:lnTo>
                  <a:lnTo>
                    <a:pt x="446" y="238"/>
                  </a:lnTo>
                  <a:lnTo>
                    <a:pt x="442" y="240"/>
                  </a:lnTo>
                  <a:lnTo>
                    <a:pt x="435" y="236"/>
                  </a:lnTo>
                  <a:lnTo>
                    <a:pt x="430" y="236"/>
                  </a:lnTo>
                  <a:lnTo>
                    <a:pt x="436" y="259"/>
                  </a:lnTo>
                  <a:lnTo>
                    <a:pt x="426" y="275"/>
                  </a:lnTo>
                  <a:lnTo>
                    <a:pt x="408" y="274"/>
                  </a:lnTo>
                  <a:lnTo>
                    <a:pt x="391" y="268"/>
                  </a:lnTo>
                  <a:lnTo>
                    <a:pt x="394" y="284"/>
                  </a:lnTo>
                  <a:lnTo>
                    <a:pt x="404" y="324"/>
                  </a:lnTo>
                  <a:lnTo>
                    <a:pt x="412" y="365"/>
                  </a:lnTo>
                  <a:lnTo>
                    <a:pt x="408" y="387"/>
                  </a:lnTo>
                  <a:lnTo>
                    <a:pt x="396" y="379"/>
                  </a:lnTo>
                  <a:lnTo>
                    <a:pt x="378" y="358"/>
                  </a:lnTo>
                  <a:lnTo>
                    <a:pt x="375" y="354"/>
                  </a:lnTo>
                  <a:lnTo>
                    <a:pt x="362" y="338"/>
                  </a:lnTo>
                  <a:lnTo>
                    <a:pt x="355" y="333"/>
                  </a:lnTo>
                  <a:lnTo>
                    <a:pt x="346" y="352"/>
                  </a:lnTo>
                  <a:lnTo>
                    <a:pt x="329" y="354"/>
                  </a:lnTo>
                  <a:lnTo>
                    <a:pt x="303" y="344"/>
                  </a:lnTo>
                  <a:lnTo>
                    <a:pt x="266" y="327"/>
                  </a:lnTo>
                  <a:lnTo>
                    <a:pt x="271" y="337"/>
                  </a:lnTo>
                  <a:lnTo>
                    <a:pt x="285" y="364"/>
                  </a:lnTo>
                  <a:lnTo>
                    <a:pt x="292" y="395"/>
                  </a:lnTo>
                  <a:lnTo>
                    <a:pt x="279" y="419"/>
                  </a:lnTo>
                  <a:lnTo>
                    <a:pt x="282" y="424"/>
                  </a:lnTo>
                  <a:lnTo>
                    <a:pt x="294" y="432"/>
                  </a:lnTo>
                  <a:lnTo>
                    <a:pt x="312" y="444"/>
                  </a:lnTo>
                  <a:lnTo>
                    <a:pt x="330" y="460"/>
                  </a:lnTo>
                  <a:lnTo>
                    <a:pt x="329" y="466"/>
                  </a:lnTo>
                  <a:lnTo>
                    <a:pt x="321" y="474"/>
                  </a:lnTo>
                  <a:lnTo>
                    <a:pt x="311" y="480"/>
                  </a:lnTo>
                  <a:lnTo>
                    <a:pt x="306" y="483"/>
                  </a:lnTo>
                  <a:lnTo>
                    <a:pt x="324" y="492"/>
                  </a:lnTo>
                  <a:lnTo>
                    <a:pt x="347" y="502"/>
                  </a:lnTo>
                  <a:lnTo>
                    <a:pt x="367" y="510"/>
                  </a:lnTo>
                  <a:lnTo>
                    <a:pt x="375" y="517"/>
                  </a:lnTo>
                  <a:lnTo>
                    <a:pt x="372" y="531"/>
                  </a:lnTo>
                  <a:lnTo>
                    <a:pt x="366" y="546"/>
                  </a:lnTo>
                  <a:lnTo>
                    <a:pt x="357" y="559"/>
                  </a:lnTo>
                  <a:lnTo>
                    <a:pt x="347" y="567"/>
                  </a:lnTo>
                  <a:lnTo>
                    <a:pt x="353" y="567"/>
                  </a:lnTo>
                  <a:lnTo>
                    <a:pt x="373" y="566"/>
                  </a:lnTo>
                  <a:lnTo>
                    <a:pt x="399" y="562"/>
                  </a:lnTo>
                  <a:lnTo>
                    <a:pt x="425" y="555"/>
                  </a:lnTo>
                  <a:lnTo>
                    <a:pt x="429" y="554"/>
                  </a:lnTo>
                  <a:lnTo>
                    <a:pt x="429" y="563"/>
                  </a:lnTo>
                  <a:lnTo>
                    <a:pt x="444" y="554"/>
                  </a:lnTo>
                  <a:lnTo>
                    <a:pt x="453" y="546"/>
                  </a:lnTo>
                  <a:lnTo>
                    <a:pt x="459" y="534"/>
                  </a:lnTo>
                  <a:lnTo>
                    <a:pt x="460" y="534"/>
                  </a:lnTo>
                  <a:lnTo>
                    <a:pt x="461" y="552"/>
                  </a:lnTo>
                  <a:lnTo>
                    <a:pt x="461" y="566"/>
                  </a:lnTo>
                  <a:lnTo>
                    <a:pt x="461" y="597"/>
                  </a:lnTo>
                  <a:lnTo>
                    <a:pt x="459" y="635"/>
                  </a:lnTo>
                  <a:lnTo>
                    <a:pt x="455" y="656"/>
                  </a:lnTo>
                  <a:lnTo>
                    <a:pt x="478" y="634"/>
                  </a:lnTo>
                  <a:lnTo>
                    <a:pt x="477" y="629"/>
                  </a:lnTo>
                  <a:lnTo>
                    <a:pt x="474" y="607"/>
                  </a:lnTo>
                  <a:lnTo>
                    <a:pt x="474" y="577"/>
                  </a:lnTo>
                  <a:lnTo>
                    <a:pt x="475" y="550"/>
                  </a:lnTo>
                  <a:lnTo>
                    <a:pt x="477" y="534"/>
                  </a:lnTo>
                  <a:lnTo>
                    <a:pt x="477" y="533"/>
                  </a:lnTo>
                  <a:lnTo>
                    <a:pt x="483" y="544"/>
                  </a:lnTo>
                  <a:lnTo>
                    <a:pt x="493" y="552"/>
                  </a:lnTo>
                  <a:lnTo>
                    <a:pt x="506" y="561"/>
                  </a:lnTo>
                  <a:lnTo>
                    <a:pt x="507" y="552"/>
                  </a:lnTo>
                  <a:lnTo>
                    <a:pt x="511" y="553"/>
                  </a:lnTo>
                  <a:lnTo>
                    <a:pt x="537" y="560"/>
                  </a:lnTo>
                  <a:lnTo>
                    <a:pt x="563" y="564"/>
                  </a:lnTo>
                  <a:lnTo>
                    <a:pt x="583" y="565"/>
                  </a:lnTo>
                  <a:lnTo>
                    <a:pt x="589" y="565"/>
                  </a:lnTo>
                  <a:lnTo>
                    <a:pt x="578" y="557"/>
                  </a:lnTo>
                  <a:lnTo>
                    <a:pt x="575" y="552"/>
                  </a:lnTo>
                  <a:lnTo>
                    <a:pt x="570" y="544"/>
                  </a:lnTo>
                  <a:lnTo>
                    <a:pt x="565" y="533"/>
                  </a:lnTo>
                  <a:lnTo>
                    <a:pt x="563" y="529"/>
                  </a:lnTo>
                  <a:lnTo>
                    <a:pt x="561" y="515"/>
                  </a:lnTo>
                  <a:lnTo>
                    <a:pt x="569" y="508"/>
                  </a:lnTo>
                  <a:lnTo>
                    <a:pt x="589" y="499"/>
                  </a:lnTo>
                  <a:lnTo>
                    <a:pt x="612" y="490"/>
                  </a:lnTo>
                  <a:lnTo>
                    <a:pt x="630" y="481"/>
                  </a:lnTo>
                  <a:lnTo>
                    <a:pt x="625" y="478"/>
                  </a:lnTo>
                  <a:lnTo>
                    <a:pt x="615" y="472"/>
                  </a:lnTo>
                  <a:lnTo>
                    <a:pt x="607" y="464"/>
                  </a:lnTo>
                  <a:lnTo>
                    <a:pt x="606" y="458"/>
                  </a:lnTo>
                  <a:lnTo>
                    <a:pt x="623" y="441"/>
                  </a:lnTo>
                  <a:lnTo>
                    <a:pt x="641" y="430"/>
                  </a:lnTo>
                  <a:lnTo>
                    <a:pt x="654" y="422"/>
                  </a:lnTo>
                  <a:lnTo>
                    <a:pt x="656" y="417"/>
                  </a:lnTo>
                  <a:lnTo>
                    <a:pt x="643" y="392"/>
                  </a:lnTo>
                  <a:lnTo>
                    <a:pt x="645" y="387"/>
                  </a:lnTo>
                  <a:lnTo>
                    <a:pt x="645" y="385"/>
                  </a:lnTo>
                  <a:lnTo>
                    <a:pt x="651" y="361"/>
                  </a:lnTo>
                  <a:lnTo>
                    <a:pt x="656" y="352"/>
                  </a:lnTo>
                  <a:lnTo>
                    <a:pt x="664" y="335"/>
                  </a:lnTo>
                  <a:lnTo>
                    <a:pt x="670" y="325"/>
                  </a:lnTo>
                  <a:moveTo>
                    <a:pt x="828" y="470"/>
                  </a:moveTo>
                  <a:lnTo>
                    <a:pt x="821" y="398"/>
                  </a:lnTo>
                  <a:lnTo>
                    <a:pt x="801" y="332"/>
                  </a:lnTo>
                  <a:lnTo>
                    <a:pt x="801" y="470"/>
                  </a:lnTo>
                  <a:lnTo>
                    <a:pt x="792" y="545"/>
                  </a:lnTo>
                  <a:lnTo>
                    <a:pt x="767" y="615"/>
                  </a:lnTo>
                  <a:lnTo>
                    <a:pt x="728" y="676"/>
                  </a:lnTo>
                  <a:lnTo>
                    <a:pt x="677" y="728"/>
                  </a:lnTo>
                  <a:lnTo>
                    <a:pt x="615" y="767"/>
                  </a:lnTo>
                  <a:lnTo>
                    <a:pt x="546" y="792"/>
                  </a:lnTo>
                  <a:lnTo>
                    <a:pt x="470" y="800"/>
                  </a:lnTo>
                  <a:lnTo>
                    <a:pt x="394" y="792"/>
                  </a:lnTo>
                  <a:lnTo>
                    <a:pt x="324" y="767"/>
                  </a:lnTo>
                  <a:lnTo>
                    <a:pt x="263" y="728"/>
                  </a:lnTo>
                  <a:lnTo>
                    <a:pt x="212" y="676"/>
                  </a:lnTo>
                  <a:lnTo>
                    <a:pt x="173" y="615"/>
                  </a:lnTo>
                  <a:lnTo>
                    <a:pt x="148" y="545"/>
                  </a:lnTo>
                  <a:lnTo>
                    <a:pt x="139" y="470"/>
                  </a:lnTo>
                  <a:lnTo>
                    <a:pt x="148" y="394"/>
                  </a:lnTo>
                  <a:lnTo>
                    <a:pt x="173" y="324"/>
                  </a:lnTo>
                  <a:lnTo>
                    <a:pt x="212" y="263"/>
                  </a:lnTo>
                  <a:lnTo>
                    <a:pt x="263" y="212"/>
                  </a:lnTo>
                  <a:lnTo>
                    <a:pt x="324" y="173"/>
                  </a:lnTo>
                  <a:lnTo>
                    <a:pt x="394" y="148"/>
                  </a:lnTo>
                  <a:lnTo>
                    <a:pt x="470" y="139"/>
                  </a:lnTo>
                  <a:lnTo>
                    <a:pt x="546" y="148"/>
                  </a:lnTo>
                  <a:lnTo>
                    <a:pt x="615" y="173"/>
                  </a:lnTo>
                  <a:lnTo>
                    <a:pt x="677" y="212"/>
                  </a:lnTo>
                  <a:lnTo>
                    <a:pt x="728" y="263"/>
                  </a:lnTo>
                  <a:lnTo>
                    <a:pt x="767" y="324"/>
                  </a:lnTo>
                  <a:lnTo>
                    <a:pt x="792" y="394"/>
                  </a:lnTo>
                  <a:lnTo>
                    <a:pt x="801" y="470"/>
                  </a:lnTo>
                  <a:lnTo>
                    <a:pt x="801" y="332"/>
                  </a:lnTo>
                  <a:lnTo>
                    <a:pt x="800" y="330"/>
                  </a:lnTo>
                  <a:lnTo>
                    <a:pt x="767" y="269"/>
                  </a:lnTo>
                  <a:lnTo>
                    <a:pt x="723" y="216"/>
                  </a:lnTo>
                  <a:lnTo>
                    <a:pt x="670" y="173"/>
                  </a:lnTo>
                  <a:lnTo>
                    <a:pt x="609" y="140"/>
                  </a:lnTo>
                  <a:lnTo>
                    <a:pt x="607" y="139"/>
                  </a:lnTo>
                  <a:lnTo>
                    <a:pt x="542" y="119"/>
                  </a:lnTo>
                  <a:lnTo>
                    <a:pt x="470" y="111"/>
                  </a:lnTo>
                  <a:lnTo>
                    <a:pt x="398" y="119"/>
                  </a:lnTo>
                  <a:lnTo>
                    <a:pt x="330" y="140"/>
                  </a:lnTo>
                  <a:lnTo>
                    <a:pt x="270" y="173"/>
                  </a:lnTo>
                  <a:lnTo>
                    <a:pt x="216" y="216"/>
                  </a:lnTo>
                  <a:lnTo>
                    <a:pt x="173" y="269"/>
                  </a:lnTo>
                  <a:lnTo>
                    <a:pt x="140" y="330"/>
                  </a:lnTo>
                  <a:lnTo>
                    <a:pt x="119" y="398"/>
                  </a:lnTo>
                  <a:lnTo>
                    <a:pt x="111" y="470"/>
                  </a:lnTo>
                  <a:lnTo>
                    <a:pt x="119" y="542"/>
                  </a:lnTo>
                  <a:lnTo>
                    <a:pt x="140" y="609"/>
                  </a:lnTo>
                  <a:lnTo>
                    <a:pt x="173" y="670"/>
                  </a:lnTo>
                  <a:lnTo>
                    <a:pt x="216" y="723"/>
                  </a:lnTo>
                  <a:lnTo>
                    <a:pt x="270" y="767"/>
                  </a:lnTo>
                  <a:lnTo>
                    <a:pt x="330" y="800"/>
                  </a:lnTo>
                  <a:lnTo>
                    <a:pt x="398" y="821"/>
                  </a:lnTo>
                  <a:lnTo>
                    <a:pt x="470" y="828"/>
                  </a:lnTo>
                  <a:lnTo>
                    <a:pt x="542" y="821"/>
                  </a:lnTo>
                  <a:lnTo>
                    <a:pt x="607" y="800"/>
                  </a:lnTo>
                  <a:lnTo>
                    <a:pt x="609" y="800"/>
                  </a:lnTo>
                  <a:lnTo>
                    <a:pt x="670" y="767"/>
                  </a:lnTo>
                  <a:lnTo>
                    <a:pt x="723" y="723"/>
                  </a:lnTo>
                  <a:lnTo>
                    <a:pt x="767" y="670"/>
                  </a:lnTo>
                  <a:lnTo>
                    <a:pt x="800" y="609"/>
                  </a:lnTo>
                  <a:lnTo>
                    <a:pt x="821" y="542"/>
                  </a:lnTo>
                  <a:lnTo>
                    <a:pt x="828" y="470"/>
                  </a:lnTo>
                  <a:moveTo>
                    <a:pt x="885" y="502"/>
                  </a:moveTo>
                  <a:lnTo>
                    <a:pt x="857" y="499"/>
                  </a:lnTo>
                  <a:lnTo>
                    <a:pt x="843" y="571"/>
                  </a:lnTo>
                  <a:lnTo>
                    <a:pt x="816" y="638"/>
                  </a:lnTo>
                  <a:lnTo>
                    <a:pt x="777" y="699"/>
                  </a:lnTo>
                  <a:lnTo>
                    <a:pt x="728" y="752"/>
                  </a:lnTo>
                  <a:lnTo>
                    <a:pt x="669" y="796"/>
                  </a:lnTo>
                  <a:lnTo>
                    <a:pt x="604" y="829"/>
                  </a:lnTo>
                  <a:lnTo>
                    <a:pt x="533" y="849"/>
                  </a:lnTo>
                  <a:lnTo>
                    <a:pt x="460" y="855"/>
                  </a:lnTo>
                  <a:lnTo>
                    <a:pt x="460" y="939"/>
                  </a:lnTo>
                  <a:lnTo>
                    <a:pt x="588" y="882"/>
                  </a:lnTo>
                  <a:lnTo>
                    <a:pt x="660" y="846"/>
                  </a:lnTo>
                  <a:lnTo>
                    <a:pt x="704" y="814"/>
                  </a:lnTo>
                  <a:lnTo>
                    <a:pt x="746" y="773"/>
                  </a:lnTo>
                  <a:lnTo>
                    <a:pt x="797" y="713"/>
                  </a:lnTo>
                  <a:lnTo>
                    <a:pt x="839" y="648"/>
                  </a:lnTo>
                  <a:lnTo>
                    <a:pt x="869" y="578"/>
                  </a:lnTo>
                  <a:lnTo>
                    <a:pt x="885" y="502"/>
                  </a:lnTo>
                  <a:moveTo>
                    <a:pt x="939" y="482"/>
                  </a:moveTo>
                  <a:lnTo>
                    <a:pt x="882" y="355"/>
                  </a:lnTo>
                  <a:lnTo>
                    <a:pt x="846" y="282"/>
                  </a:lnTo>
                  <a:lnTo>
                    <a:pt x="814" y="238"/>
                  </a:lnTo>
                  <a:lnTo>
                    <a:pt x="773" y="196"/>
                  </a:lnTo>
                  <a:lnTo>
                    <a:pt x="713" y="145"/>
                  </a:lnTo>
                  <a:lnTo>
                    <a:pt x="648" y="103"/>
                  </a:lnTo>
                  <a:lnTo>
                    <a:pt x="578" y="74"/>
                  </a:lnTo>
                  <a:lnTo>
                    <a:pt x="502" y="57"/>
                  </a:lnTo>
                  <a:lnTo>
                    <a:pt x="499" y="85"/>
                  </a:lnTo>
                  <a:lnTo>
                    <a:pt x="571" y="99"/>
                  </a:lnTo>
                  <a:lnTo>
                    <a:pt x="638" y="126"/>
                  </a:lnTo>
                  <a:lnTo>
                    <a:pt x="699" y="165"/>
                  </a:lnTo>
                  <a:lnTo>
                    <a:pt x="752" y="214"/>
                  </a:lnTo>
                  <a:lnTo>
                    <a:pt x="797" y="273"/>
                  </a:lnTo>
                  <a:lnTo>
                    <a:pt x="829" y="339"/>
                  </a:lnTo>
                  <a:lnTo>
                    <a:pt x="849" y="409"/>
                  </a:lnTo>
                  <a:lnTo>
                    <a:pt x="855" y="482"/>
                  </a:lnTo>
                  <a:lnTo>
                    <a:pt x="939" y="48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7">
              <a:extLst>
                <a:ext uri="{FF2B5EF4-FFF2-40B4-BE49-F238E27FC236}">
                  <a16:creationId xmlns:a16="http://schemas.microsoft.com/office/drawing/2014/main" id="{3BCAAB90-9E23-45F3-AC1B-E96254BA2B30}"/>
                </a:ext>
              </a:extLst>
            </p:cNvPr>
            <p:cNvSpPr>
              <a:spLocks/>
            </p:cNvSpPr>
            <p:nvPr/>
          </p:nvSpPr>
          <p:spPr bwMode="auto">
            <a:xfrm>
              <a:off x="779" y="1040"/>
              <a:ext cx="84" cy="80"/>
            </a:xfrm>
            <a:custGeom>
              <a:avLst/>
              <a:gdLst>
                <a:gd name="T0" fmla="+- 0 862 779"/>
                <a:gd name="T1" fmla="*/ T0 w 84"/>
                <a:gd name="T2" fmla="+- 0 1071 1041"/>
                <a:gd name="T3" fmla="*/ 1071 h 80"/>
                <a:gd name="T4" fmla="+- 0 836 779"/>
                <a:gd name="T5" fmla="*/ T4 w 84"/>
                <a:gd name="T6" fmla="+- 0 1089 1041"/>
                <a:gd name="T7" fmla="*/ 1089 h 80"/>
                <a:gd name="T8" fmla="+- 0 846 779"/>
                <a:gd name="T9" fmla="*/ T8 w 84"/>
                <a:gd name="T10" fmla="+- 0 1120 1041"/>
                <a:gd name="T11" fmla="*/ 1120 h 80"/>
                <a:gd name="T12" fmla="+- 0 821 779"/>
                <a:gd name="T13" fmla="*/ T12 w 84"/>
                <a:gd name="T14" fmla="+- 0 1101 1041"/>
                <a:gd name="T15" fmla="*/ 1101 h 80"/>
                <a:gd name="T16" fmla="+- 0 795 779"/>
                <a:gd name="T17" fmla="*/ T16 w 84"/>
                <a:gd name="T18" fmla="+- 0 1120 1041"/>
                <a:gd name="T19" fmla="*/ 1120 h 80"/>
                <a:gd name="T20" fmla="+- 0 805 779"/>
                <a:gd name="T21" fmla="*/ T20 w 84"/>
                <a:gd name="T22" fmla="+- 0 1089 1041"/>
                <a:gd name="T23" fmla="*/ 1089 h 80"/>
                <a:gd name="T24" fmla="+- 0 779 779"/>
                <a:gd name="T25" fmla="*/ T24 w 84"/>
                <a:gd name="T26" fmla="+- 0 1071 1041"/>
                <a:gd name="T27" fmla="*/ 1071 h 80"/>
                <a:gd name="T28" fmla="+- 0 811 779"/>
                <a:gd name="T29" fmla="*/ T28 w 84"/>
                <a:gd name="T30" fmla="+- 0 1071 1041"/>
                <a:gd name="T31" fmla="*/ 1071 h 80"/>
                <a:gd name="T32" fmla="+- 0 821 779"/>
                <a:gd name="T33" fmla="*/ T32 w 84"/>
                <a:gd name="T34" fmla="+- 0 1041 1041"/>
                <a:gd name="T35" fmla="*/ 1041 h 80"/>
                <a:gd name="T36" fmla="+- 0 830 779"/>
                <a:gd name="T37" fmla="*/ T36 w 84"/>
                <a:gd name="T38" fmla="+- 0 1071 1041"/>
                <a:gd name="T39" fmla="*/ 1071 h 80"/>
                <a:gd name="T40" fmla="+- 0 862 779"/>
                <a:gd name="T41" fmla="*/ T40 w 84"/>
                <a:gd name="T42" fmla="+- 0 1071 1041"/>
                <a:gd name="T43" fmla="*/ 1071 h 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0">
                  <a:moveTo>
                    <a:pt x="83" y="30"/>
                  </a:moveTo>
                  <a:lnTo>
                    <a:pt x="57" y="48"/>
                  </a:lnTo>
                  <a:lnTo>
                    <a:pt x="67" y="79"/>
                  </a:lnTo>
                  <a:lnTo>
                    <a:pt x="42" y="60"/>
                  </a:lnTo>
                  <a:lnTo>
                    <a:pt x="16" y="79"/>
                  </a:lnTo>
                  <a:lnTo>
                    <a:pt x="26" y="48"/>
                  </a:lnTo>
                  <a:lnTo>
                    <a:pt x="0" y="30"/>
                  </a:lnTo>
                  <a:lnTo>
                    <a:pt x="32" y="30"/>
                  </a:lnTo>
                  <a:lnTo>
                    <a:pt x="42" y="0"/>
                  </a:lnTo>
                  <a:lnTo>
                    <a:pt x="51" y="30"/>
                  </a:lnTo>
                  <a:lnTo>
                    <a:pt x="83" y="30"/>
                  </a:lnTo>
                  <a:close/>
                </a:path>
              </a:pathLst>
            </a:custGeom>
            <a:noFill/>
            <a:ln w="508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9" name="Picture 8">
              <a:extLst>
                <a:ext uri="{FF2B5EF4-FFF2-40B4-BE49-F238E27FC236}">
                  <a16:creationId xmlns:a16="http://schemas.microsoft.com/office/drawing/2014/main" id="{37CDFC88-7A26-467D-B1ED-83225D9DD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 y="922"/>
              <a:ext cx="18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5">
              <a:extLst>
                <a:ext uri="{FF2B5EF4-FFF2-40B4-BE49-F238E27FC236}">
                  <a16:creationId xmlns:a16="http://schemas.microsoft.com/office/drawing/2014/main" id="{A82B8C0D-5039-4AB2-928C-A31784F2F7B0}"/>
                </a:ext>
              </a:extLst>
            </p:cNvPr>
            <p:cNvSpPr>
              <a:spLocks/>
            </p:cNvSpPr>
            <p:nvPr/>
          </p:nvSpPr>
          <p:spPr bwMode="auto">
            <a:xfrm>
              <a:off x="562" y="920"/>
              <a:ext cx="184" cy="171"/>
            </a:xfrm>
            <a:custGeom>
              <a:avLst/>
              <a:gdLst>
                <a:gd name="T0" fmla="+- 0 659 563"/>
                <a:gd name="T1" fmla="*/ T0 w 184"/>
                <a:gd name="T2" fmla="+- 0 955 920"/>
                <a:gd name="T3" fmla="*/ 955 h 171"/>
                <a:gd name="T4" fmla="+- 0 622 563"/>
                <a:gd name="T5" fmla="*/ T4 w 184"/>
                <a:gd name="T6" fmla="+- 0 955 920"/>
                <a:gd name="T7" fmla="*/ 955 h 171"/>
                <a:gd name="T8" fmla="+- 0 611 563"/>
                <a:gd name="T9" fmla="*/ T8 w 184"/>
                <a:gd name="T10" fmla="+- 0 920 920"/>
                <a:gd name="T11" fmla="*/ 920 h 171"/>
                <a:gd name="T12" fmla="+- 0 599 563"/>
                <a:gd name="T13" fmla="*/ T12 w 184"/>
                <a:gd name="T14" fmla="+- 0 955 920"/>
                <a:gd name="T15" fmla="*/ 955 h 171"/>
                <a:gd name="T16" fmla="+- 0 563 563"/>
                <a:gd name="T17" fmla="*/ T16 w 184"/>
                <a:gd name="T18" fmla="+- 0 955 920"/>
                <a:gd name="T19" fmla="*/ 955 h 171"/>
                <a:gd name="T20" fmla="+- 0 592 563"/>
                <a:gd name="T21" fmla="*/ T20 w 184"/>
                <a:gd name="T22" fmla="+- 0 977 920"/>
                <a:gd name="T23" fmla="*/ 977 h 171"/>
                <a:gd name="T24" fmla="+- 0 581 563"/>
                <a:gd name="T25" fmla="*/ T24 w 184"/>
                <a:gd name="T26" fmla="+- 0 1012 920"/>
                <a:gd name="T27" fmla="*/ 1012 h 171"/>
                <a:gd name="T28" fmla="+- 0 611 563"/>
                <a:gd name="T29" fmla="*/ T28 w 184"/>
                <a:gd name="T30" fmla="+- 0 990 920"/>
                <a:gd name="T31" fmla="*/ 990 h 171"/>
                <a:gd name="T32" fmla="+- 0 641 563"/>
                <a:gd name="T33" fmla="*/ T32 w 184"/>
                <a:gd name="T34" fmla="+- 0 1012 920"/>
                <a:gd name="T35" fmla="*/ 1012 h 171"/>
                <a:gd name="T36" fmla="+- 0 634 563"/>
                <a:gd name="T37" fmla="*/ T36 w 184"/>
                <a:gd name="T38" fmla="+- 0 990 920"/>
                <a:gd name="T39" fmla="*/ 990 h 171"/>
                <a:gd name="T40" fmla="+- 0 629 563"/>
                <a:gd name="T41" fmla="*/ T40 w 184"/>
                <a:gd name="T42" fmla="+- 0 977 920"/>
                <a:gd name="T43" fmla="*/ 977 h 171"/>
                <a:gd name="T44" fmla="+- 0 659 563"/>
                <a:gd name="T45" fmla="*/ T44 w 184"/>
                <a:gd name="T46" fmla="+- 0 955 920"/>
                <a:gd name="T47" fmla="*/ 955 h 171"/>
                <a:gd name="T48" fmla="+- 0 746 563"/>
                <a:gd name="T49" fmla="*/ T48 w 184"/>
                <a:gd name="T50" fmla="+- 0 1034 920"/>
                <a:gd name="T51" fmla="*/ 1034 h 171"/>
                <a:gd name="T52" fmla="+- 0 709 563"/>
                <a:gd name="T53" fmla="*/ T52 w 184"/>
                <a:gd name="T54" fmla="+- 0 1034 920"/>
                <a:gd name="T55" fmla="*/ 1034 h 171"/>
                <a:gd name="T56" fmla="+- 0 698 563"/>
                <a:gd name="T57" fmla="*/ T56 w 184"/>
                <a:gd name="T58" fmla="+- 0 999 920"/>
                <a:gd name="T59" fmla="*/ 999 h 171"/>
                <a:gd name="T60" fmla="+- 0 686 563"/>
                <a:gd name="T61" fmla="*/ T60 w 184"/>
                <a:gd name="T62" fmla="+- 0 1034 920"/>
                <a:gd name="T63" fmla="*/ 1034 h 171"/>
                <a:gd name="T64" fmla="+- 0 650 563"/>
                <a:gd name="T65" fmla="*/ T64 w 184"/>
                <a:gd name="T66" fmla="+- 0 1034 920"/>
                <a:gd name="T67" fmla="*/ 1034 h 171"/>
                <a:gd name="T68" fmla="+- 0 679 563"/>
                <a:gd name="T69" fmla="*/ T68 w 184"/>
                <a:gd name="T70" fmla="+- 0 1055 920"/>
                <a:gd name="T71" fmla="*/ 1055 h 171"/>
                <a:gd name="T72" fmla="+- 0 668 563"/>
                <a:gd name="T73" fmla="*/ T72 w 184"/>
                <a:gd name="T74" fmla="+- 0 1090 920"/>
                <a:gd name="T75" fmla="*/ 1090 h 171"/>
                <a:gd name="T76" fmla="+- 0 698 563"/>
                <a:gd name="T77" fmla="*/ T76 w 184"/>
                <a:gd name="T78" fmla="+- 0 1069 920"/>
                <a:gd name="T79" fmla="*/ 1069 h 171"/>
                <a:gd name="T80" fmla="+- 0 728 563"/>
                <a:gd name="T81" fmla="*/ T80 w 184"/>
                <a:gd name="T82" fmla="+- 0 1090 920"/>
                <a:gd name="T83" fmla="*/ 1090 h 171"/>
                <a:gd name="T84" fmla="+- 0 721 563"/>
                <a:gd name="T85" fmla="*/ T84 w 184"/>
                <a:gd name="T86" fmla="+- 0 1069 920"/>
                <a:gd name="T87" fmla="*/ 1069 h 171"/>
                <a:gd name="T88" fmla="+- 0 716 563"/>
                <a:gd name="T89" fmla="*/ T88 w 184"/>
                <a:gd name="T90" fmla="+- 0 1055 920"/>
                <a:gd name="T91" fmla="*/ 1055 h 171"/>
                <a:gd name="T92" fmla="+- 0 746 563"/>
                <a:gd name="T93" fmla="*/ T92 w 184"/>
                <a:gd name="T94" fmla="+- 0 1034 920"/>
                <a:gd name="T95" fmla="*/ 1034 h 1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84" h="171">
                  <a:moveTo>
                    <a:pt x="96" y="35"/>
                  </a:moveTo>
                  <a:lnTo>
                    <a:pt x="59" y="35"/>
                  </a:lnTo>
                  <a:lnTo>
                    <a:pt x="48" y="0"/>
                  </a:lnTo>
                  <a:lnTo>
                    <a:pt x="36" y="35"/>
                  </a:lnTo>
                  <a:lnTo>
                    <a:pt x="0" y="35"/>
                  </a:lnTo>
                  <a:lnTo>
                    <a:pt x="29" y="57"/>
                  </a:lnTo>
                  <a:lnTo>
                    <a:pt x="18" y="92"/>
                  </a:lnTo>
                  <a:lnTo>
                    <a:pt x="48" y="70"/>
                  </a:lnTo>
                  <a:lnTo>
                    <a:pt x="78" y="92"/>
                  </a:lnTo>
                  <a:lnTo>
                    <a:pt x="71" y="70"/>
                  </a:lnTo>
                  <a:lnTo>
                    <a:pt x="66" y="57"/>
                  </a:lnTo>
                  <a:lnTo>
                    <a:pt x="96" y="35"/>
                  </a:lnTo>
                  <a:moveTo>
                    <a:pt x="183" y="114"/>
                  </a:moveTo>
                  <a:lnTo>
                    <a:pt x="146" y="114"/>
                  </a:lnTo>
                  <a:lnTo>
                    <a:pt x="135" y="79"/>
                  </a:lnTo>
                  <a:lnTo>
                    <a:pt x="123" y="114"/>
                  </a:lnTo>
                  <a:lnTo>
                    <a:pt x="87" y="114"/>
                  </a:lnTo>
                  <a:lnTo>
                    <a:pt x="116" y="135"/>
                  </a:lnTo>
                  <a:lnTo>
                    <a:pt x="105" y="170"/>
                  </a:lnTo>
                  <a:lnTo>
                    <a:pt x="135" y="149"/>
                  </a:lnTo>
                  <a:lnTo>
                    <a:pt x="165" y="170"/>
                  </a:lnTo>
                  <a:lnTo>
                    <a:pt x="158" y="149"/>
                  </a:lnTo>
                  <a:lnTo>
                    <a:pt x="153" y="135"/>
                  </a:lnTo>
                  <a:lnTo>
                    <a:pt x="183" y="1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 name="Text Box 4">
              <a:extLst>
                <a:ext uri="{FF2B5EF4-FFF2-40B4-BE49-F238E27FC236}">
                  <a16:creationId xmlns:a16="http://schemas.microsoft.com/office/drawing/2014/main" id="{4B6B09BA-453C-4C22-9845-1163B096A398}"/>
                </a:ext>
              </a:extLst>
            </p:cNvPr>
            <p:cNvSpPr txBox="1">
              <a:spLocks noChangeArrowheads="1"/>
            </p:cNvSpPr>
            <p:nvPr/>
          </p:nvSpPr>
          <p:spPr bwMode="auto">
            <a:xfrm>
              <a:off x="1598" y="322"/>
              <a:ext cx="3007"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dirty="0">
                  <a:solidFill>
                    <a:srgbClr val="FFFFFF"/>
                  </a:solidFill>
                  <a:effectLst/>
                  <a:latin typeface="Calibri" panose="020F0502020204030204" pitchFamily="34" charset="0"/>
                  <a:ea typeface="Calibri" panose="020F0502020204030204" pitchFamily="34" charset="0"/>
                </a:rPr>
                <a:t>Northern Border</a:t>
              </a:r>
              <a:endParaRPr lang="en-US" sz="1100" dirty="0">
                <a:solidFill>
                  <a:srgbClr val="000000"/>
                </a:solidFill>
                <a:effectLst/>
                <a:latin typeface="Calibri" panose="020F0502020204030204" pitchFamily="34" charset="0"/>
                <a:ea typeface="Calibri" panose="020F0502020204030204" pitchFamily="34" charset="0"/>
              </a:endParaRPr>
            </a:p>
          </p:txBody>
        </p:sp>
        <p:sp>
          <p:nvSpPr>
            <p:cNvPr id="12" name="Text Box 3">
              <a:extLst>
                <a:ext uri="{FF2B5EF4-FFF2-40B4-BE49-F238E27FC236}">
                  <a16:creationId xmlns:a16="http://schemas.microsoft.com/office/drawing/2014/main" id="{7C496376-8938-4F72-9D17-65FF7330B734}"/>
                </a:ext>
              </a:extLst>
            </p:cNvPr>
            <p:cNvSpPr txBox="1">
              <a:spLocks noChangeArrowheads="1"/>
            </p:cNvSpPr>
            <p:nvPr/>
          </p:nvSpPr>
          <p:spPr bwMode="auto">
            <a:xfrm>
              <a:off x="1598" y="701"/>
              <a:ext cx="4001"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dirty="0">
                  <a:solidFill>
                    <a:srgbClr val="FFFFFF"/>
                  </a:solidFill>
                  <a:effectLst/>
                  <a:latin typeface="Calibri" panose="020F0502020204030204" pitchFamily="34" charset="0"/>
                  <a:ea typeface="Calibri" panose="020F0502020204030204" pitchFamily="34" charset="0"/>
                </a:rPr>
                <a:t>Regional Commission</a:t>
              </a:r>
              <a:endParaRPr lang="en-US" sz="1100" dirty="0">
                <a:solidFill>
                  <a:srgbClr val="000000"/>
                </a:solidFill>
                <a:effectLst/>
                <a:latin typeface="Calibri" panose="020F0502020204030204" pitchFamily="34" charset="0"/>
                <a:ea typeface="Calibri" panose="020F0502020204030204" pitchFamily="34" charset="0"/>
              </a:endParaRPr>
            </a:p>
          </p:txBody>
        </p:sp>
      </p:grpSp>
      <p:sp>
        <p:nvSpPr>
          <p:cNvPr id="2" name="Title 1">
            <a:extLst>
              <a:ext uri="{FF2B5EF4-FFF2-40B4-BE49-F238E27FC236}">
                <a16:creationId xmlns:a16="http://schemas.microsoft.com/office/drawing/2014/main" id="{B2A95C40-4BEC-4FF4-9F5A-A6A786967D8B}"/>
              </a:ext>
            </a:extLst>
          </p:cNvPr>
          <p:cNvSpPr>
            <a:spLocks noGrp="1"/>
          </p:cNvSpPr>
          <p:nvPr>
            <p:ph type="ctrTitle"/>
          </p:nvPr>
        </p:nvSpPr>
        <p:spPr>
          <a:xfrm>
            <a:off x="-239714" y="775190"/>
            <a:ext cx="12191999" cy="1287625"/>
          </a:xfrm>
        </p:spPr>
        <p:txBody>
          <a:bodyPr>
            <a:normAutofit/>
          </a:bodyPr>
          <a:lstStyle/>
          <a:p>
            <a:r>
              <a:rPr lang="en-US" sz="4800" b="1" dirty="0"/>
              <a:t>2023 CATALYST PROGRAM - INFRASTRUCTURE</a:t>
            </a:r>
          </a:p>
        </p:txBody>
      </p:sp>
      <p:sp>
        <p:nvSpPr>
          <p:cNvPr id="13" name="Rectangle 12">
            <a:extLst>
              <a:ext uri="{FF2B5EF4-FFF2-40B4-BE49-F238E27FC236}">
                <a16:creationId xmlns:a16="http://schemas.microsoft.com/office/drawing/2014/main" id="{29498EB6-B91C-7747-95DA-98570D523E61}"/>
              </a:ext>
            </a:extLst>
          </p:cNvPr>
          <p:cNvSpPr/>
          <p:nvPr/>
        </p:nvSpPr>
        <p:spPr>
          <a:xfrm>
            <a:off x="-1" y="0"/>
            <a:ext cx="12191999" cy="1457325"/>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052DEE0-FD94-2F49-AEDE-7DEEE0073475}"/>
              </a:ext>
            </a:extLst>
          </p:cNvPr>
          <p:cNvSpPr txBox="1"/>
          <p:nvPr/>
        </p:nvSpPr>
        <p:spPr>
          <a:xfrm>
            <a:off x="212504" y="2003415"/>
            <a:ext cx="11287561" cy="5047536"/>
          </a:xfrm>
          <a:prstGeom prst="rect">
            <a:avLst/>
          </a:prstGeom>
          <a:noFill/>
        </p:spPr>
        <p:txBody>
          <a:bodyPr wrap="square" lIns="91440" tIns="45720" rIns="91440" bIns="45720" anchor="t">
            <a:spAutoFit/>
          </a:bodyPr>
          <a:lstStyle/>
          <a:p>
            <a:endParaRPr lang="en-US" sz="20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For </a:t>
            </a:r>
            <a:r>
              <a:rPr lang="en-US" sz="2000" b="1" dirty="0">
                <a:solidFill>
                  <a:srgbClr val="000000"/>
                </a:solidFill>
                <a:latin typeface="Tahoma" panose="020B0604030504040204" pitchFamily="34" charset="0"/>
                <a:ea typeface="Tahoma" panose="020B0604030504040204" pitchFamily="34" charset="0"/>
                <a:cs typeface="Tahoma" panose="020B0604030504040204" pitchFamily="34" charset="0"/>
              </a:rPr>
              <a:t>construction in support of “infrastructure”, </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the maximum grant amount for is </a:t>
            </a:r>
            <a:r>
              <a:rPr lang="en-US" sz="2000" b="1" dirty="0">
                <a:solidFill>
                  <a:srgbClr val="000000"/>
                </a:solidFill>
                <a:latin typeface="Tahoma" panose="020B0604030504040204" pitchFamily="34" charset="0"/>
                <a:ea typeface="Tahoma" panose="020B0604030504040204" pitchFamily="34" charset="0"/>
                <a:cs typeface="Tahoma" panose="020B0604030504040204" pitchFamily="34" charset="0"/>
              </a:rPr>
              <a:t>$1,000,000 </a:t>
            </a:r>
          </a:p>
          <a:p>
            <a:endParaRPr lang="en-US" sz="20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Consideration of infrastructure awards </a:t>
            </a:r>
            <a:r>
              <a:rPr lang="en-US" sz="2000" b="1" dirty="0">
                <a:solidFill>
                  <a:srgbClr val="000000"/>
                </a:solidFill>
                <a:latin typeface="Tahoma" panose="020B0604030504040204" pitchFamily="34" charset="0"/>
                <a:ea typeface="Tahoma" panose="020B0604030504040204" pitchFamily="34" charset="0"/>
                <a:cs typeface="Tahoma" panose="020B0604030504040204" pitchFamily="34" charset="0"/>
              </a:rPr>
              <a:t>up to $3,000,000 </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for projects including </a:t>
            </a:r>
            <a:r>
              <a:rPr lang="en-US" sz="2000" b="1" dirty="0">
                <a:solidFill>
                  <a:srgbClr val="000000"/>
                </a:solidFill>
                <a:latin typeface="Tahoma" panose="020B0604030504040204" pitchFamily="34" charset="0"/>
                <a:ea typeface="Tahoma" panose="020B0604030504040204" pitchFamily="34" charset="0"/>
                <a:cs typeface="Tahoma" panose="020B0604030504040204" pitchFamily="34" charset="0"/>
              </a:rPr>
              <a:t>multiple infrastructure categories </a:t>
            </a:r>
            <a:r>
              <a:rPr lang="en-US" sz="2000" b="1" u="sng" dirty="0">
                <a:solidFill>
                  <a:srgbClr val="000000"/>
                </a:solidFill>
                <a:latin typeface="Tahoma" panose="020B0604030504040204" pitchFamily="34" charset="0"/>
                <a:ea typeface="Tahoma" panose="020B0604030504040204" pitchFamily="34" charset="0"/>
                <a:cs typeface="Tahoma" panose="020B0604030504040204" pitchFamily="34" charset="0"/>
              </a:rPr>
              <a:t>or</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000" b="1" dirty="0">
                <a:solidFill>
                  <a:srgbClr val="000000"/>
                </a:solidFill>
                <a:latin typeface="Tahoma" panose="020B0604030504040204" pitchFamily="34" charset="0"/>
                <a:ea typeface="Tahoma" panose="020B0604030504040204" pitchFamily="34" charset="0"/>
                <a:cs typeface="Tahoma" panose="020B0604030504040204" pitchFamily="34" charset="0"/>
              </a:rPr>
              <a:t>serving multiple jurisdictions</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t>
            </a:r>
          </a:p>
          <a:p>
            <a:pPr marL="285750" indent="-285750">
              <a:buFont typeface="Arial" panose="020B0604020202020204" pitchFamily="34" charset="0"/>
              <a:buChar char="•"/>
            </a:pP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400" b="1" dirty="0">
                <a:solidFill>
                  <a:srgbClr val="000000"/>
                </a:solidFill>
                <a:latin typeface="Tahoma" panose="020B0604030504040204" pitchFamily="34" charset="0"/>
                <a:ea typeface="Tahoma" panose="020B0604030504040204" pitchFamily="34" charset="0"/>
                <a:cs typeface="Tahoma" panose="020B0604030504040204" pitchFamily="34" charset="0"/>
              </a:rPr>
              <a:t>Infrastructure Categories:</a:t>
            </a:r>
          </a:p>
          <a:p>
            <a:pPr marL="285750" indent="-285750">
              <a:buFont typeface="Arial" panose="020B0604020202020204" pitchFamily="34" charset="0"/>
              <a:buChar char="•"/>
            </a:pP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742950" lvl="1" indent="-285750">
              <a:buFont typeface="Arial" panose="020B0604020202020204" pitchFamily="34" charset="0"/>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Transportation Infrastructure</a:t>
            </a:r>
          </a:p>
          <a:p>
            <a:pPr marL="742950" lvl="1" indent="-285750">
              <a:buFont typeface="Arial" panose="020B0604020202020204" pitchFamily="34" charset="0"/>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Basic Public Infrastructure</a:t>
            </a:r>
          </a:p>
          <a:p>
            <a:pPr marL="742950" lvl="1" indent="-285750">
              <a:buFont typeface="Arial" panose="020B0604020202020204" pitchFamily="34" charset="0"/>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Telecommunications Infrastructure</a:t>
            </a:r>
          </a:p>
          <a:p>
            <a:pPr marL="742950" lvl="1" indent="-285750">
              <a:buFont typeface="Arial" panose="020B0604020202020204" pitchFamily="34" charset="0"/>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Renewable and Alternative Energy Infrastructure</a:t>
            </a:r>
          </a:p>
          <a:p>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1200150" lvl="2" indent="-285750">
              <a:buFont typeface="Arial" panose="020B0604020202020204" pitchFamily="34" charset="0"/>
              <a:buChar char="•"/>
            </a:pPr>
            <a:endParaRPr lang="en-US"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12204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B3AF801-4A3C-4877-945E-FF86030D2349}"/>
              </a:ext>
            </a:extLst>
          </p:cNvPr>
          <p:cNvGrpSpPr>
            <a:grpSpLocks/>
          </p:cNvGrpSpPr>
          <p:nvPr/>
        </p:nvGrpSpPr>
        <p:grpSpPr bwMode="auto">
          <a:xfrm>
            <a:off x="0" y="0"/>
            <a:ext cx="12192000" cy="1340919"/>
            <a:chOff x="0" y="-39"/>
            <a:chExt cx="12240" cy="1880"/>
          </a:xfrm>
        </p:grpSpPr>
        <p:sp>
          <p:nvSpPr>
            <p:cNvPr id="5" name="AutoShape 10">
              <a:extLst>
                <a:ext uri="{FF2B5EF4-FFF2-40B4-BE49-F238E27FC236}">
                  <a16:creationId xmlns:a16="http://schemas.microsoft.com/office/drawing/2014/main" id="{F59D35A9-79E0-4FBE-A222-D63D5897D380}"/>
                </a:ext>
              </a:extLst>
            </p:cNvPr>
            <p:cNvSpPr>
              <a:spLocks/>
            </p:cNvSpPr>
            <p:nvPr/>
          </p:nvSpPr>
          <p:spPr bwMode="auto">
            <a:xfrm>
              <a:off x="0" y="5"/>
              <a:ext cx="12240" cy="1836"/>
            </a:xfrm>
            <a:custGeom>
              <a:avLst/>
              <a:gdLst>
                <a:gd name="T0" fmla="*/ 12240 w 12240"/>
                <a:gd name="T1" fmla="+- 0 5 5"/>
                <a:gd name="T2" fmla="*/ 5 h 1836"/>
                <a:gd name="T3" fmla="*/ 0 w 12240"/>
                <a:gd name="T4" fmla="+- 0 5 5"/>
                <a:gd name="T5" fmla="*/ 5 h 1836"/>
                <a:gd name="T6" fmla="*/ 0 w 12240"/>
                <a:gd name="T7" fmla="+- 0 1603 5"/>
                <a:gd name="T8" fmla="*/ 1603 h 1836"/>
                <a:gd name="T9" fmla="*/ 18 w 12240"/>
                <a:gd name="T10" fmla="+- 0 1607 5"/>
                <a:gd name="T11" fmla="*/ 1607 h 1836"/>
                <a:gd name="T12" fmla="*/ 152 w 12240"/>
                <a:gd name="T13" fmla="+- 0 1636 5"/>
                <a:gd name="T14" fmla="*/ 1636 h 1836"/>
                <a:gd name="T15" fmla="*/ 288 w 12240"/>
                <a:gd name="T16" fmla="+- 0 1663 5"/>
                <a:gd name="T17" fmla="*/ 1663 h 1836"/>
                <a:gd name="T18" fmla="*/ 427 w 12240"/>
                <a:gd name="T19" fmla="+- 0 1687 5"/>
                <a:gd name="T20" fmla="*/ 1687 h 1836"/>
                <a:gd name="T21" fmla="*/ 567 w 12240"/>
                <a:gd name="T22" fmla="+- 0 1710 5"/>
                <a:gd name="T23" fmla="*/ 1710 h 1836"/>
                <a:gd name="T24" fmla="*/ 709 w 12240"/>
                <a:gd name="T25" fmla="+- 0 1730 5"/>
                <a:gd name="T26" fmla="*/ 1730 h 1836"/>
                <a:gd name="T27" fmla="*/ 853 w 12240"/>
                <a:gd name="T28" fmla="+- 0 1749 5"/>
                <a:gd name="T29" fmla="*/ 1749 h 1836"/>
                <a:gd name="T30" fmla="*/ 998 w 12240"/>
                <a:gd name="T31" fmla="+- 0 1766 5"/>
                <a:gd name="T32" fmla="*/ 1766 h 1836"/>
                <a:gd name="T33" fmla="*/ 1220 w 12240"/>
                <a:gd name="T34" fmla="+- 0 1787 5"/>
                <a:gd name="T35" fmla="*/ 1787 h 1836"/>
                <a:gd name="T36" fmla="*/ 1445 w 12240"/>
                <a:gd name="T37" fmla="+- 0 1805 5"/>
                <a:gd name="T38" fmla="*/ 1805 h 1836"/>
                <a:gd name="T39" fmla="*/ 1674 w 12240"/>
                <a:gd name="T40" fmla="+- 0 1819 5"/>
                <a:gd name="T41" fmla="*/ 1819 h 1836"/>
                <a:gd name="T42" fmla="*/ 1906 w 12240"/>
                <a:gd name="T43" fmla="+- 0 1830 5"/>
                <a:gd name="T44" fmla="*/ 1830 h 1836"/>
                <a:gd name="T45" fmla="*/ 2220 w 12240"/>
                <a:gd name="T46" fmla="+- 0 1838 5"/>
                <a:gd name="T47" fmla="*/ 1838 h 1836"/>
                <a:gd name="T48" fmla="*/ 2538 w 12240"/>
                <a:gd name="T49" fmla="+- 0 1841 5"/>
                <a:gd name="T50" fmla="*/ 1841 h 1836"/>
                <a:gd name="T51" fmla="*/ 2943 w 12240"/>
                <a:gd name="T52" fmla="+- 0 1836 5"/>
                <a:gd name="T53" fmla="*/ 1836 h 1836"/>
                <a:gd name="T54" fmla="*/ 3354 w 12240"/>
                <a:gd name="T55" fmla="+- 0 1824 5"/>
                <a:gd name="T56" fmla="*/ 1824 h 1836"/>
                <a:gd name="T57" fmla="*/ 3854 w 12240"/>
                <a:gd name="T58" fmla="+- 0 1801 5"/>
                <a:gd name="T59" fmla="*/ 1801 h 1836"/>
                <a:gd name="T60" fmla="*/ 4530 w 12240"/>
                <a:gd name="T61" fmla="+- 0 1756 5"/>
                <a:gd name="T62" fmla="*/ 1756 h 1836"/>
                <a:gd name="T63" fmla="*/ 5470 w 12240"/>
                <a:gd name="T64" fmla="+- 0 1675 5"/>
                <a:gd name="T65" fmla="*/ 1675 h 1836"/>
                <a:gd name="T66" fmla="*/ 9340 w 12240"/>
                <a:gd name="T67" fmla="+- 0 1260 5"/>
                <a:gd name="T68" fmla="*/ 1260 h 1836"/>
                <a:gd name="T69" fmla="*/ 10048 w 12240"/>
                <a:gd name="T70" fmla="+- 0 1197 5"/>
                <a:gd name="T71" fmla="*/ 1197 h 1836"/>
                <a:gd name="T72" fmla="*/ 10579 w 12240"/>
                <a:gd name="T73" fmla="+- 0 1159 5"/>
                <a:gd name="T74" fmla="*/ 1159 h 1836"/>
                <a:gd name="T75" fmla="*/ 10946 w 12240"/>
                <a:gd name="T76" fmla="+- 0 1139 5"/>
                <a:gd name="T77" fmla="*/ 1139 h 1836"/>
                <a:gd name="T78" fmla="*/ 11302 w 12240"/>
                <a:gd name="T79" fmla="+- 0 1125 5"/>
                <a:gd name="T80" fmla="*/ 1125 h 1836"/>
                <a:gd name="T81" fmla="*/ 11579 w 12240"/>
                <a:gd name="T82" fmla="+- 0 1120 5"/>
                <a:gd name="T83" fmla="*/ 1120 h 1836"/>
                <a:gd name="T84" fmla="*/ 12240 w 12240"/>
                <a:gd name="T85" fmla="+- 0 1120 5"/>
                <a:gd name="T86" fmla="*/ 1120 h 1836"/>
                <a:gd name="T87" fmla="*/ 12240 w 12240"/>
                <a:gd name="T88" fmla="+- 0 5 5"/>
                <a:gd name="T89" fmla="*/ 5 h 1836"/>
                <a:gd name="T90" fmla="*/ 12240 w 12240"/>
                <a:gd name="T91" fmla="+- 0 1120 5"/>
                <a:gd name="T92" fmla="*/ 1120 h 1836"/>
                <a:gd name="T93" fmla="*/ 11714 w 12240"/>
                <a:gd name="T94" fmla="+- 0 1120 5"/>
                <a:gd name="T95" fmla="*/ 1120 h 1836"/>
                <a:gd name="T96" fmla="*/ 11847 w 12240"/>
                <a:gd name="T97" fmla="+- 0 1120 5"/>
                <a:gd name="T98" fmla="*/ 1120 h 1836"/>
                <a:gd name="T99" fmla="*/ 12043 w 12240"/>
                <a:gd name="T100" fmla="+- 0 1124 5"/>
                <a:gd name="T101" fmla="*/ 1124 h 1836"/>
                <a:gd name="T102" fmla="*/ 12240 w 12240"/>
                <a:gd name="T103" fmla="+- 0 1131 5"/>
                <a:gd name="T104" fmla="*/ 1131 h 1836"/>
                <a:gd name="T105" fmla="*/ 12240 w 12240"/>
                <a:gd name="T106" fmla="+- 0 1120 5"/>
                <a:gd name="T107" fmla="*/ 1120 h 183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Lst>
              <a:rect l="0" t="0" r="r" b="b"/>
              <a:pathLst>
                <a:path w="12240" h="1836">
                  <a:moveTo>
                    <a:pt x="12240" y="0"/>
                  </a:moveTo>
                  <a:lnTo>
                    <a:pt x="0" y="0"/>
                  </a:lnTo>
                  <a:lnTo>
                    <a:pt x="0" y="1598"/>
                  </a:lnTo>
                  <a:lnTo>
                    <a:pt x="18" y="1602"/>
                  </a:lnTo>
                  <a:lnTo>
                    <a:pt x="152" y="1631"/>
                  </a:lnTo>
                  <a:lnTo>
                    <a:pt x="288" y="1658"/>
                  </a:lnTo>
                  <a:lnTo>
                    <a:pt x="427" y="1682"/>
                  </a:lnTo>
                  <a:lnTo>
                    <a:pt x="567" y="1705"/>
                  </a:lnTo>
                  <a:lnTo>
                    <a:pt x="709" y="1725"/>
                  </a:lnTo>
                  <a:lnTo>
                    <a:pt x="853" y="1744"/>
                  </a:lnTo>
                  <a:lnTo>
                    <a:pt x="998" y="1761"/>
                  </a:lnTo>
                  <a:lnTo>
                    <a:pt x="1220" y="1782"/>
                  </a:lnTo>
                  <a:lnTo>
                    <a:pt x="1445" y="1800"/>
                  </a:lnTo>
                  <a:lnTo>
                    <a:pt x="1674" y="1814"/>
                  </a:lnTo>
                  <a:lnTo>
                    <a:pt x="1906" y="1825"/>
                  </a:lnTo>
                  <a:lnTo>
                    <a:pt x="2220" y="1833"/>
                  </a:lnTo>
                  <a:lnTo>
                    <a:pt x="2538" y="1836"/>
                  </a:lnTo>
                  <a:lnTo>
                    <a:pt x="2943" y="1831"/>
                  </a:lnTo>
                  <a:lnTo>
                    <a:pt x="3354" y="1819"/>
                  </a:lnTo>
                  <a:lnTo>
                    <a:pt x="3854" y="1796"/>
                  </a:lnTo>
                  <a:lnTo>
                    <a:pt x="4530" y="1751"/>
                  </a:lnTo>
                  <a:lnTo>
                    <a:pt x="5470" y="1670"/>
                  </a:lnTo>
                  <a:lnTo>
                    <a:pt x="9340" y="1255"/>
                  </a:lnTo>
                  <a:lnTo>
                    <a:pt x="10048" y="1192"/>
                  </a:lnTo>
                  <a:lnTo>
                    <a:pt x="10579" y="1154"/>
                  </a:lnTo>
                  <a:lnTo>
                    <a:pt x="10946" y="1134"/>
                  </a:lnTo>
                  <a:lnTo>
                    <a:pt x="11302" y="1120"/>
                  </a:lnTo>
                  <a:lnTo>
                    <a:pt x="11579" y="1115"/>
                  </a:lnTo>
                  <a:lnTo>
                    <a:pt x="12240" y="1115"/>
                  </a:lnTo>
                  <a:lnTo>
                    <a:pt x="12240" y="0"/>
                  </a:lnTo>
                  <a:close/>
                  <a:moveTo>
                    <a:pt x="12240" y="1115"/>
                  </a:moveTo>
                  <a:lnTo>
                    <a:pt x="11714" y="1115"/>
                  </a:lnTo>
                  <a:lnTo>
                    <a:pt x="11847" y="1115"/>
                  </a:lnTo>
                  <a:lnTo>
                    <a:pt x="12043" y="1119"/>
                  </a:lnTo>
                  <a:lnTo>
                    <a:pt x="12240" y="1126"/>
                  </a:lnTo>
                  <a:lnTo>
                    <a:pt x="12240" y="1115"/>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 name="AutoShape 9">
              <a:extLst>
                <a:ext uri="{FF2B5EF4-FFF2-40B4-BE49-F238E27FC236}">
                  <a16:creationId xmlns:a16="http://schemas.microsoft.com/office/drawing/2014/main" id="{BD70B397-4ED2-4EA6-8E47-BDB427F06E6F}"/>
                </a:ext>
              </a:extLst>
            </p:cNvPr>
            <p:cNvSpPr>
              <a:spLocks/>
            </p:cNvSpPr>
            <p:nvPr/>
          </p:nvSpPr>
          <p:spPr bwMode="auto">
            <a:xfrm>
              <a:off x="0" y="-39"/>
              <a:ext cx="12240" cy="1722"/>
            </a:xfrm>
            <a:custGeom>
              <a:avLst/>
              <a:gdLst>
                <a:gd name="T0" fmla="*/ 12240 w 12240"/>
                <a:gd name="T1" fmla="*/ 0 h 1683"/>
                <a:gd name="T2" fmla="*/ 0 w 12240"/>
                <a:gd name="T3" fmla="*/ 0 h 1683"/>
                <a:gd name="T4" fmla="*/ 0 w 12240"/>
                <a:gd name="T5" fmla="*/ 1445 h 1683"/>
                <a:gd name="T6" fmla="*/ 18 w 12240"/>
                <a:gd name="T7" fmla="*/ 1449 h 1683"/>
                <a:gd name="T8" fmla="*/ 152 w 12240"/>
                <a:gd name="T9" fmla="*/ 1478 h 1683"/>
                <a:gd name="T10" fmla="*/ 288 w 12240"/>
                <a:gd name="T11" fmla="*/ 1505 h 1683"/>
                <a:gd name="T12" fmla="*/ 427 w 12240"/>
                <a:gd name="T13" fmla="*/ 1529 h 1683"/>
                <a:gd name="T14" fmla="*/ 567 w 12240"/>
                <a:gd name="T15" fmla="*/ 1552 h 1683"/>
                <a:gd name="T16" fmla="*/ 709 w 12240"/>
                <a:gd name="T17" fmla="*/ 1572 h 1683"/>
                <a:gd name="T18" fmla="*/ 853 w 12240"/>
                <a:gd name="T19" fmla="*/ 1591 h 1683"/>
                <a:gd name="T20" fmla="*/ 998 w 12240"/>
                <a:gd name="T21" fmla="*/ 1608 h 1683"/>
                <a:gd name="T22" fmla="*/ 1220 w 12240"/>
                <a:gd name="T23" fmla="*/ 1630 h 1683"/>
                <a:gd name="T24" fmla="*/ 1445 w 12240"/>
                <a:gd name="T25" fmla="*/ 1647 h 1683"/>
                <a:gd name="T26" fmla="*/ 1674 w 12240"/>
                <a:gd name="T27" fmla="*/ 1661 h 1683"/>
                <a:gd name="T28" fmla="*/ 1906 w 12240"/>
                <a:gd name="T29" fmla="*/ 1672 h 1683"/>
                <a:gd name="T30" fmla="*/ 2220 w 12240"/>
                <a:gd name="T31" fmla="*/ 1680 h 1683"/>
                <a:gd name="T32" fmla="*/ 2538 w 12240"/>
                <a:gd name="T33" fmla="*/ 1683 h 1683"/>
                <a:gd name="T34" fmla="*/ 2943 w 12240"/>
                <a:gd name="T35" fmla="*/ 1678 h 1683"/>
                <a:gd name="T36" fmla="*/ 3354 w 12240"/>
                <a:gd name="T37" fmla="*/ 1667 h 1683"/>
                <a:gd name="T38" fmla="*/ 3854 w 12240"/>
                <a:gd name="T39" fmla="*/ 1643 h 1683"/>
                <a:gd name="T40" fmla="*/ 4530 w 12240"/>
                <a:gd name="T41" fmla="*/ 1598 h 1683"/>
                <a:gd name="T42" fmla="*/ 5470 w 12240"/>
                <a:gd name="T43" fmla="*/ 1517 h 1683"/>
                <a:gd name="T44" fmla="*/ 9340 w 12240"/>
                <a:gd name="T45" fmla="*/ 1102 h 1683"/>
                <a:gd name="T46" fmla="*/ 10048 w 12240"/>
                <a:gd name="T47" fmla="*/ 1039 h 1683"/>
                <a:gd name="T48" fmla="*/ 10579 w 12240"/>
                <a:gd name="T49" fmla="*/ 1001 h 1683"/>
                <a:gd name="T50" fmla="*/ 10946 w 12240"/>
                <a:gd name="T51" fmla="*/ 981 h 1683"/>
                <a:gd name="T52" fmla="*/ 11302 w 12240"/>
                <a:gd name="T53" fmla="*/ 968 h 1683"/>
                <a:gd name="T54" fmla="*/ 11579 w 12240"/>
                <a:gd name="T55" fmla="*/ 962 h 1683"/>
                <a:gd name="T56" fmla="*/ 12240 w 12240"/>
                <a:gd name="T57" fmla="*/ 962 h 1683"/>
                <a:gd name="T58" fmla="*/ 12240 w 12240"/>
                <a:gd name="T59" fmla="*/ 0 h 1683"/>
                <a:gd name="T60" fmla="*/ 12240 w 12240"/>
                <a:gd name="T61" fmla="*/ 962 h 1683"/>
                <a:gd name="T62" fmla="*/ 11714 w 12240"/>
                <a:gd name="T63" fmla="*/ 962 h 1683"/>
                <a:gd name="T64" fmla="*/ 11847 w 12240"/>
                <a:gd name="T65" fmla="*/ 962 h 1683"/>
                <a:gd name="T66" fmla="*/ 12043 w 12240"/>
                <a:gd name="T67" fmla="*/ 966 h 1683"/>
                <a:gd name="T68" fmla="*/ 12240 w 12240"/>
                <a:gd name="T69" fmla="*/ 973 h 1683"/>
                <a:gd name="T70" fmla="*/ 12240 w 12240"/>
                <a:gd name="T71" fmla="*/ 962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40" h="1683">
                  <a:moveTo>
                    <a:pt x="12240" y="0"/>
                  </a:moveTo>
                  <a:lnTo>
                    <a:pt x="0" y="0"/>
                  </a:lnTo>
                  <a:lnTo>
                    <a:pt x="0" y="1445"/>
                  </a:lnTo>
                  <a:lnTo>
                    <a:pt x="18" y="1449"/>
                  </a:lnTo>
                  <a:lnTo>
                    <a:pt x="152" y="1478"/>
                  </a:lnTo>
                  <a:lnTo>
                    <a:pt x="288" y="1505"/>
                  </a:lnTo>
                  <a:lnTo>
                    <a:pt x="427" y="1529"/>
                  </a:lnTo>
                  <a:lnTo>
                    <a:pt x="567" y="1552"/>
                  </a:lnTo>
                  <a:lnTo>
                    <a:pt x="709" y="1572"/>
                  </a:lnTo>
                  <a:lnTo>
                    <a:pt x="853" y="1591"/>
                  </a:lnTo>
                  <a:lnTo>
                    <a:pt x="998" y="1608"/>
                  </a:lnTo>
                  <a:lnTo>
                    <a:pt x="1220" y="1630"/>
                  </a:lnTo>
                  <a:lnTo>
                    <a:pt x="1445" y="1647"/>
                  </a:lnTo>
                  <a:lnTo>
                    <a:pt x="1674" y="1661"/>
                  </a:lnTo>
                  <a:lnTo>
                    <a:pt x="1906" y="1672"/>
                  </a:lnTo>
                  <a:lnTo>
                    <a:pt x="2220" y="1680"/>
                  </a:lnTo>
                  <a:lnTo>
                    <a:pt x="2538" y="1683"/>
                  </a:lnTo>
                  <a:lnTo>
                    <a:pt x="2943" y="1678"/>
                  </a:lnTo>
                  <a:lnTo>
                    <a:pt x="3354" y="1667"/>
                  </a:lnTo>
                  <a:lnTo>
                    <a:pt x="3854" y="1643"/>
                  </a:lnTo>
                  <a:lnTo>
                    <a:pt x="4530" y="1598"/>
                  </a:lnTo>
                  <a:lnTo>
                    <a:pt x="5470" y="1517"/>
                  </a:lnTo>
                  <a:lnTo>
                    <a:pt x="9340" y="1102"/>
                  </a:lnTo>
                  <a:lnTo>
                    <a:pt x="10048" y="1039"/>
                  </a:lnTo>
                  <a:lnTo>
                    <a:pt x="10579" y="1001"/>
                  </a:lnTo>
                  <a:lnTo>
                    <a:pt x="10946" y="981"/>
                  </a:lnTo>
                  <a:lnTo>
                    <a:pt x="11302" y="968"/>
                  </a:lnTo>
                  <a:lnTo>
                    <a:pt x="11579" y="962"/>
                  </a:lnTo>
                  <a:lnTo>
                    <a:pt x="12240" y="962"/>
                  </a:lnTo>
                  <a:lnTo>
                    <a:pt x="12240" y="0"/>
                  </a:lnTo>
                  <a:close/>
                  <a:moveTo>
                    <a:pt x="12240" y="962"/>
                  </a:moveTo>
                  <a:lnTo>
                    <a:pt x="11714" y="962"/>
                  </a:lnTo>
                  <a:lnTo>
                    <a:pt x="11847" y="962"/>
                  </a:lnTo>
                  <a:lnTo>
                    <a:pt x="12043" y="966"/>
                  </a:lnTo>
                  <a:lnTo>
                    <a:pt x="12240" y="973"/>
                  </a:lnTo>
                  <a:lnTo>
                    <a:pt x="12240" y="962"/>
                  </a:lnTo>
                  <a:close/>
                </a:path>
              </a:pathLst>
            </a:custGeom>
            <a:solidFill>
              <a:srgbClr val="0C683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AutoShape 8">
              <a:extLst>
                <a:ext uri="{FF2B5EF4-FFF2-40B4-BE49-F238E27FC236}">
                  <a16:creationId xmlns:a16="http://schemas.microsoft.com/office/drawing/2014/main" id="{D500F6EB-0200-4B04-9D4E-BBE06C837661}"/>
                </a:ext>
              </a:extLst>
            </p:cNvPr>
            <p:cNvSpPr>
              <a:spLocks/>
            </p:cNvSpPr>
            <p:nvPr/>
          </p:nvSpPr>
          <p:spPr bwMode="auto">
            <a:xfrm>
              <a:off x="360" y="343"/>
              <a:ext cx="939" cy="939"/>
            </a:xfrm>
            <a:custGeom>
              <a:avLst/>
              <a:gdLst>
                <a:gd name="T0" fmla="+- 0 547 360"/>
                <a:gd name="T1" fmla="*/ T0 w 939"/>
                <a:gd name="T2" fmla="+- 0 1068 343"/>
                <a:gd name="T3" fmla="*/ 1068 h 939"/>
                <a:gd name="T4" fmla="+- 0 360 360"/>
                <a:gd name="T5" fmla="*/ T4 w 939"/>
                <a:gd name="T6" fmla="+- 0 800 343"/>
                <a:gd name="T7" fmla="*/ 800 h 939"/>
                <a:gd name="T8" fmla="+- 0 586 360"/>
                <a:gd name="T9" fmla="*/ T8 w 939"/>
                <a:gd name="T10" fmla="+- 0 1137 343"/>
                <a:gd name="T11" fmla="*/ 1137 h 939"/>
                <a:gd name="T12" fmla="+- 0 828 360"/>
                <a:gd name="T13" fmla="*/ T12 w 939"/>
                <a:gd name="T14" fmla="+- 0 520 343"/>
                <a:gd name="T15" fmla="*/ 520 h 939"/>
                <a:gd name="T16" fmla="+- 0 712 360"/>
                <a:gd name="T17" fmla="*/ T16 w 939"/>
                <a:gd name="T18" fmla="+- 0 400 343"/>
                <a:gd name="T19" fmla="*/ 400 h 939"/>
                <a:gd name="T20" fmla="+- 0 461 360"/>
                <a:gd name="T21" fmla="*/ T20 w 939"/>
                <a:gd name="T22" fmla="+- 0 634 343"/>
                <a:gd name="T23" fmla="*/ 634 h 939"/>
                <a:gd name="T24" fmla="+- 0 483 360"/>
                <a:gd name="T25" fmla="*/ T24 w 939"/>
                <a:gd name="T26" fmla="+- 0 645 343"/>
                <a:gd name="T27" fmla="*/ 645 h 939"/>
                <a:gd name="T28" fmla="+- 0 766 360"/>
                <a:gd name="T29" fmla="*/ T28 w 939"/>
                <a:gd name="T30" fmla="+- 0 434 343"/>
                <a:gd name="T31" fmla="*/ 434 h 939"/>
                <a:gd name="T32" fmla="+- 0 967 360"/>
                <a:gd name="T33" fmla="*/ T32 w 939"/>
                <a:gd name="T34" fmla="+- 0 695 343"/>
                <a:gd name="T35" fmla="*/ 695 h 939"/>
                <a:gd name="T36" fmla="+- 0 900 360"/>
                <a:gd name="T37" fmla="*/ T36 w 939"/>
                <a:gd name="T38" fmla="+- 0 720 343"/>
                <a:gd name="T39" fmla="*/ 720 h 939"/>
                <a:gd name="T40" fmla="+- 0 903 360"/>
                <a:gd name="T41" fmla="*/ T40 w 939"/>
                <a:gd name="T42" fmla="+- 0 618 343"/>
                <a:gd name="T43" fmla="*/ 618 h 939"/>
                <a:gd name="T44" fmla="+- 0 872 360"/>
                <a:gd name="T45" fmla="*/ T44 w 939"/>
                <a:gd name="T46" fmla="+- 0 613 343"/>
                <a:gd name="T47" fmla="*/ 613 h 939"/>
                <a:gd name="T48" fmla="+- 0 865 360"/>
                <a:gd name="T49" fmla="*/ T48 w 939"/>
                <a:gd name="T50" fmla="+- 0 577 343"/>
                <a:gd name="T51" fmla="*/ 577 h 939"/>
                <a:gd name="T52" fmla="+- 0 839 360"/>
                <a:gd name="T53" fmla="*/ T52 w 939"/>
                <a:gd name="T54" fmla="+- 0 559 343"/>
                <a:gd name="T55" fmla="*/ 559 h 939"/>
                <a:gd name="T56" fmla="+- 0 822 360"/>
                <a:gd name="T57" fmla="*/ T56 w 939"/>
                <a:gd name="T58" fmla="+- 0 545 343"/>
                <a:gd name="T59" fmla="*/ 545 h 939"/>
                <a:gd name="T60" fmla="+- 0 795 360"/>
                <a:gd name="T61" fmla="*/ T60 w 939"/>
                <a:gd name="T62" fmla="+- 0 579 343"/>
                <a:gd name="T63" fmla="*/ 579 h 939"/>
                <a:gd name="T64" fmla="+- 0 751 360"/>
                <a:gd name="T65" fmla="*/ T64 w 939"/>
                <a:gd name="T66" fmla="+- 0 611 343"/>
                <a:gd name="T67" fmla="*/ 611 h 939"/>
                <a:gd name="T68" fmla="+- 0 756 360"/>
                <a:gd name="T69" fmla="*/ T68 w 939"/>
                <a:gd name="T70" fmla="+- 0 722 343"/>
                <a:gd name="T71" fmla="*/ 722 h 939"/>
                <a:gd name="T72" fmla="+- 0 706 360"/>
                <a:gd name="T73" fmla="*/ T72 w 939"/>
                <a:gd name="T74" fmla="+- 0 695 343"/>
                <a:gd name="T75" fmla="*/ 695 h 939"/>
                <a:gd name="T76" fmla="+- 0 645 360"/>
                <a:gd name="T77" fmla="*/ T76 w 939"/>
                <a:gd name="T78" fmla="+- 0 707 343"/>
                <a:gd name="T79" fmla="*/ 707 h 939"/>
                <a:gd name="T80" fmla="+- 0 672 360"/>
                <a:gd name="T81" fmla="*/ T80 w 939"/>
                <a:gd name="T82" fmla="+- 0 787 343"/>
                <a:gd name="T83" fmla="*/ 787 h 939"/>
                <a:gd name="T84" fmla="+- 0 666 360"/>
                <a:gd name="T85" fmla="*/ T84 w 939"/>
                <a:gd name="T86" fmla="+- 0 826 343"/>
                <a:gd name="T87" fmla="*/ 826 h 939"/>
                <a:gd name="T88" fmla="+- 0 732 360"/>
                <a:gd name="T89" fmla="*/ T88 w 939"/>
                <a:gd name="T90" fmla="+- 0 874 343"/>
                <a:gd name="T91" fmla="*/ 874 h 939"/>
                <a:gd name="T92" fmla="+- 0 733 360"/>
                <a:gd name="T93" fmla="*/ T92 w 939"/>
                <a:gd name="T94" fmla="+- 0 909 343"/>
                <a:gd name="T95" fmla="*/ 909 h 939"/>
                <a:gd name="T96" fmla="+- 0 804 360"/>
                <a:gd name="T97" fmla="*/ T96 w 939"/>
                <a:gd name="T98" fmla="+- 0 897 343"/>
                <a:gd name="T99" fmla="*/ 897 h 939"/>
                <a:gd name="T100" fmla="+- 0 821 360"/>
                <a:gd name="T101" fmla="*/ T100 w 939"/>
                <a:gd name="T102" fmla="+- 0 895 343"/>
                <a:gd name="T103" fmla="*/ 895 h 939"/>
                <a:gd name="T104" fmla="+- 0 838 360"/>
                <a:gd name="T105" fmla="*/ T104 w 939"/>
                <a:gd name="T106" fmla="+- 0 977 343"/>
                <a:gd name="T107" fmla="*/ 977 h 939"/>
                <a:gd name="T108" fmla="+- 0 837 360"/>
                <a:gd name="T109" fmla="*/ T108 w 939"/>
                <a:gd name="T110" fmla="+- 0 877 343"/>
                <a:gd name="T111" fmla="*/ 877 h 939"/>
                <a:gd name="T112" fmla="+- 0 867 360"/>
                <a:gd name="T113" fmla="*/ T112 w 939"/>
                <a:gd name="T114" fmla="+- 0 895 343"/>
                <a:gd name="T115" fmla="*/ 895 h 939"/>
                <a:gd name="T116" fmla="+- 0 949 360"/>
                <a:gd name="T117" fmla="*/ T116 w 939"/>
                <a:gd name="T118" fmla="+- 0 908 343"/>
                <a:gd name="T119" fmla="*/ 908 h 939"/>
                <a:gd name="T120" fmla="+- 0 923 360"/>
                <a:gd name="T121" fmla="*/ T120 w 939"/>
                <a:gd name="T122" fmla="+- 0 872 343"/>
                <a:gd name="T123" fmla="*/ 872 h 939"/>
                <a:gd name="T124" fmla="+- 0 990 360"/>
                <a:gd name="T125" fmla="*/ T124 w 939"/>
                <a:gd name="T126" fmla="+- 0 824 343"/>
                <a:gd name="T127" fmla="*/ 824 h 939"/>
                <a:gd name="T128" fmla="+- 0 983 360"/>
                <a:gd name="T129" fmla="*/ T128 w 939"/>
                <a:gd name="T130" fmla="+- 0 784 343"/>
                <a:gd name="T131" fmla="*/ 784 h 939"/>
                <a:gd name="T132" fmla="+- 0 1005 360"/>
                <a:gd name="T133" fmla="*/ T132 w 939"/>
                <a:gd name="T134" fmla="+- 0 730 343"/>
                <a:gd name="T135" fmla="*/ 730 h 939"/>
                <a:gd name="T136" fmla="+- 0 1030 360"/>
                <a:gd name="T137" fmla="*/ T136 w 939"/>
                <a:gd name="T138" fmla="+- 0 668 343"/>
                <a:gd name="T139" fmla="*/ 668 h 939"/>
                <a:gd name="T140" fmla="+- 0 1152 360"/>
                <a:gd name="T141" fmla="*/ T140 w 939"/>
                <a:gd name="T142" fmla="+- 0 888 343"/>
                <a:gd name="T143" fmla="*/ 888 h 939"/>
                <a:gd name="T144" fmla="+- 0 906 360"/>
                <a:gd name="T145" fmla="*/ T144 w 939"/>
                <a:gd name="T146" fmla="+- 0 1135 343"/>
                <a:gd name="T147" fmla="*/ 1135 h 939"/>
                <a:gd name="T148" fmla="+- 0 572 360"/>
                <a:gd name="T149" fmla="*/ T148 w 939"/>
                <a:gd name="T150" fmla="+- 0 1019 343"/>
                <a:gd name="T151" fmla="*/ 1019 h 939"/>
                <a:gd name="T152" fmla="+- 0 533 360"/>
                <a:gd name="T153" fmla="*/ T152 w 939"/>
                <a:gd name="T154" fmla="+- 0 667 343"/>
                <a:gd name="T155" fmla="*/ 667 h 939"/>
                <a:gd name="T156" fmla="+- 0 830 360"/>
                <a:gd name="T157" fmla="*/ T156 w 939"/>
                <a:gd name="T158" fmla="+- 0 482 343"/>
                <a:gd name="T159" fmla="*/ 482 h 939"/>
                <a:gd name="T160" fmla="+- 0 1127 360"/>
                <a:gd name="T161" fmla="*/ T160 w 939"/>
                <a:gd name="T162" fmla="+- 0 667 343"/>
                <a:gd name="T163" fmla="*/ 667 h 939"/>
                <a:gd name="T164" fmla="+- 0 1127 360"/>
                <a:gd name="T165" fmla="*/ T164 w 939"/>
                <a:gd name="T166" fmla="+- 0 612 343"/>
                <a:gd name="T167" fmla="*/ 612 h 939"/>
                <a:gd name="T168" fmla="+- 0 902 360"/>
                <a:gd name="T169" fmla="*/ T168 w 939"/>
                <a:gd name="T170" fmla="+- 0 462 343"/>
                <a:gd name="T171" fmla="*/ 462 h 939"/>
                <a:gd name="T172" fmla="+- 0 576 360"/>
                <a:gd name="T173" fmla="*/ T172 w 939"/>
                <a:gd name="T174" fmla="+- 0 559 343"/>
                <a:gd name="T175" fmla="*/ 559 h 939"/>
                <a:gd name="T176" fmla="+- 0 479 360"/>
                <a:gd name="T177" fmla="*/ T176 w 939"/>
                <a:gd name="T178" fmla="+- 0 885 343"/>
                <a:gd name="T179" fmla="*/ 885 h 939"/>
                <a:gd name="T180" fmla="+- 0 690 360"/>
                <a:gd name="T181" fmla="*/ T180 w 939"/>
                <a:gd name="T182" fmla="+- 0 1143 343"/>
                <a:gd name="T183" fmla="*/ 1143 h 939"/>
                <a:gd name="T184" fmla="+- 0 969 360"/>
                <a:gd name="T185" fmla="*/ T184 w 939"/>
                <a:gd name="T186" fmla="+- 0 1143 343"/>
                <a:gd name="T187" fmla="*/ 1143 h 939"/>
                <a:gd name="T188" fmla="+- 0 1181 360"/>
                <a:gd name="T189" fmla="*/ T188 w 939"/>
                <a:gd name="T190" fmla="+- 0 885 343"/>
                <a:gd name="T191" fmla="*/ 885 h 939"/>
                <a:gd name="T192" fmla="+- 0 1176 360"/>
                <a:gd name="T193" fmla="*/ T192 w 939"/>
                <a:gd name="T194" fmla="+- 0 981 343"/>
                <a:gd name="T195" fmla="*/ 981 h 939"/>
                <a:gd name="T196" fmla="+- 0 893 360"/>
                <a:gd name="T197" fmla="*/ T196 w 939"/>
                <a:gd name="T198" fmla="+- 0 1192 343"/>
                <a:gd name="T199" fmla="*/ 1192 h 939"/>
                <a:gd name="T200" fmla="+- 0 1064 360"/>
                <a:gd name="T201" fmla="*/ T200 w 939"/>
                <a:gd name="T202" fmla="+- 0 1157 343"/>
                <a:gd name="T203" fmla="*/ 1157 h 939"/>
                <a:gd name="T204" fmla="+- 0 1245 360"/>
                <a:gd name="T205" fmla="*/ T204 w 939"/>
                <a:gd name="T206" fmla="+- 0 845 343"/>
                <a:gd name="T207" fmla="*/ 845 h 939"/>
                <a:gd name="T208" fmla="+- 0 1133 360"/>
                <a:gd name="T209" fmla="*/ T208 w 939"/>
                <a:gd name="T210" fmla="+- 0 539 343"/>
                <a:gd name="T211" fmla="*/ 539 h 939"/>
                <a:gd name="T212" fmla="+- 0 859 360"/>
                <a:gd name="T213" fmla="*/ T212 w 939"/>
                <a:gd name="T214" fmla="+- 0 428 343"/>
                <a:gd name="T215" fmla="*/ 428 h 939"/>
                <a:gd name="T216" fmla="+- 0 1157 360"/>
                <a:gd name="T217" fmla="*/ T216 w 939"/>
                <a:gd name="T218" fmla="+- 0 616 343"/>
                <a:gd name="T219" fmla="*/ 616 h 9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939" h="939">
                  <a:moveTo>
                    <a:pt x="440" y="855"/>
                  </a:moveTo>
                  <a:lnTo>
                    <a:pt x="369" y="840"/>
                  </a:lnTo>
                  <a:lnTo>
                    <a:pt x="302" y="813"/>
                  </a:lnTo>
                  <a:lnTo>
                    <a:pt x="241" y="775"/>
                  </a:lnTo>
                  <a:lnTo>
                    <a:pt x="187" y="725"/>
                  </a:lnTo>
                  <a:lnTo>
                    <a:pt x="143" y="666"/>
                  </a:lnTo>
                  <a:lnTo>
                    <a:pt x="111" y="601"/>
                  </a:lnTo>
                  <a:lnTo>
                    <a:pt x="91" y="531"/>
                  </a:lnTo>
                  <a:lnTo>
                    <a:pt x="84" y="457"/>
                  </a:lnTo>
                  <a:lnTo>
                    <a:pt x="0" y="457"/>
                  </a:lnTo>
                  <a:lnTo>
                    <a:pt x="57" y="585"/>
                  </a:lnTo>
                  <a:lnTo>
                    <a:pt x="94" y="657"/>
                  </a:lnTo>
                  <a:lnTo>
                    <a:pt x="125" y="701"/>
                  </a:lnTo>
                  <a:lnTo>
                    <a:pt x="167" y="743"/>
                  </a:lnTo>
                  <a:lnTo>
                    <a:pt x="226" y="794"/>
                  </a:lnTo>
                  <a:lnTo>
                    <a:pt x="291" y="836"/>
                  </a:lnTo>
                  <a:lnTo>
                    <a:pt x="362" y="866"/>
                  </a:lnTo>
                  <a:lnTo>
                    <a:pt x="437" y="882"/>
                  </a:lnTo>
                  <a:lnTo>
                    <a:pt x="440" y="855"/>
                  </a:lnTo>
                  <a:moveTo>
                    <a:pt x="468" y="177"/>
                  </a:moveTo>
                  <a:lnTo>
                    <a:pt x="468" y="178"/>
                  </a:lnTo>
                  <a:lnTo>
                    <a:pt x="468" y="177"/>
                  </a:lnTo>
                  <a:moveTo>
                    <a:pt x="480" y="0"/>
                  </a:moveTo>
                  <a:lnTo>
                    <a:pt x="352" y="57"/>
                  </a:lnTo>
                  <a:lnTo>
                    <a:pt x="280" y="94"/>
                  </a:lnTo>
                  <a:lnTo>
                    <a:pt x="236" y="125"/>
                  </a:lnTo>
                  <a:lnTo>
                    <a:pt x="193" y="167"/>
                  </a:lnTo>
                  <a:lnTo>
                    <a:pt x="142" y="226"/>
                  </a:lnTo>
                  <a:lnTo>
                    <a:pt x="101" y="291"/>
                  </a:lnTo>
                  <a:lnTo>
                    <a:pt x="71" y="362"/>
                  </a:lnTo>
                  <a:lnTo>
                    <a:pt x="55" y="437"/>
                  </a:lnTo>
                  <a:lnTo>
                    <a:pt x="82" y="440"/>
                  </a:lnTo>
                  <a:lnTo>
                    <a:pt x="97" y="369"/>
                  </a:lnTo>
                  <a:lnTo>
                    <a:pt x="123" y="302"/>
                  </a:lnTo>
                  <a:lnTo>
                    <a:pt x="162" y="241"/>
                  </a:lnTo>
                  <a:lnTo>
                    <a:pt x="212" y="187"/>
                  </a:lnTo>
                  <a:lnTo>
                    <a:pt x="271" y="143"/>
                  </a:lnTo>
                  <a:lnTo>
                    <a:pt x="336" y="111"/>
                  </a:lnTo>
                  <a:lnTo>
                    <a:pt x="406" y="91"/>
                  </a:lnTo>
                  <a:lnTo>
                    <a:pt x="479" y="84"/>
                  </a:lnTo>
                  <a:lnTo>
                    <a:pt x="480" y="0"/>
                  </a:lnTo>
                  <a:moveTo>
                    <a:pt x="670" y="325"/>
                  </a:moveTo>
                  <a:lnTo>
                    <a:pt x="633" y="342"/>
                  </a:lnTo>
                  <a:lnTo>
                    <a:pt x="607" y="352"/>
                  </a:lnTo>
                  <a:lnTo>
                    <a:pt x="590" y="350"/>
                  </a:lnTo>
                  <a:lnTo>
                    <a:pt x="581" y="330"/>
                  </a:lnTo>
                  <a:lnTo>
                    <a:pt x="573" y="336"/>
                  </a:lnTo>
                  <a:lnTo>
                    <a:pt x="557" y="356"/>
                  </a:lnTo>
                  <a:lnTo>
                    <a:pt x="540" y="377"/>
                  </a:lnTo>
                  <a:lnTo>
                    <a:pt x="527" y="385"/>
                  </a:lnTo>
                  <a:lnTo>
                    <a:pt x="523" y="363"/>
                  </a:lnTo>
                  <a:lnTo>
                    <a:pt x="532" y="322"/>
                  </a:lnTo>
                  <a:lnTo>
                    <a:pt x="542" y="282"/>
                  </a:lnTo>
                  <a:lnTo>
                    <a:pt x="543" y="275"/>
                  </a:lnTo>
                  <a:lnTo>
                    <a:pt x="544" y="271"/>
                  </a:lnTo>
                  <a:lnTo>
                    <a:pt x="545" y="265"/>
                  </a:lnTo>
                  <a:lnTo>
                    <a:pt x="532" y="269"/>
                  </a:lnTo>
                  <a:lnTo>
                    <a:pt x="521" y="271"/>
                  </a:lnTo>
                  <a:lnTo>
                    <a:pt x="512" y="270"/>
                  </a:lnTo>
                  <a:lnTo>
                    <a:pt x="507" y="268"/>
                  </a:lnTo>
                  <a:lnTo>
                    <a:pt x="500" y="257"/>
                  </a:lnTo>
                  <a:lnTo>
                    <a:pt x="504" y="240"/>
                  </a:lnTo>
                  <a:lnTo>
                    <a:pt x="504" y="238"/>
                  </a:lnTo>
                  <a:lnTo>
                    <a:pt x="505" y="234"/>
                  </a:lnTo>
                  <a:lnTo>
                    <a:pt x="500" y="234"/>
                  </a:lnTo>
                  <a:lnTo>
                    <a:pt x="494" y="238"/>
                  </a:lnTo>
                  <a:lnTo>
                    <a:pt x="490" y="235"/>
                  </a:lnTo>
                  <a:lnTo>
                    <a:pt x="484" y="229"/>
                  </a:lnTo>
                  <a:lnTo>
                    <a:pt x="479" y="216"/>
                  </a:lnTo>
                  <a:lnTo>
                    <a:pt x="474" y="200"/>
                  </a:lnTo>
                  <a:lnTo>
                    <a:pt x="468" y="179"/>
                  </a:lnTo>
                  <a:lnTo>
                    <a:pt x="467" y="175"/>
                  </a:lnTo>
                  <a:lnTo>
                    <a:pt x="467" y="181"/>
                  </a:lnTo>
                  <a:lnTo>
                    <a:pt x="462" y="202"/>
                  </a:lnTo>
                  <a:lnTo>
                    <a:pt x="457" y="219"/>
                  </a:lnTo>
                  <a:lnTo>
                    <a:pt x="451" y="231"/>
                  </a:lnTo>
                  <a:lnTo>
                    <a:pt x="446" y="238"/>
                  </a:lnTo>
                  <a:lnTo>
                    <a:pt x="442" y="240"/>
                  </a:lnTo>
                  <a:lnTo>
                    <a:pt x="435" y="236"/>
                  </a:lnTo>
                  <a:lnTo>
                    <a:pt x="430" y="236"/>
                  </a:lnTo>
                  <a:lnTo>
                    <a:pt x="436" y="259"/>
                  </a:lnTo>
                  <a:lnTo>
                    <a:pt x="426" y="275"/>
                  </a:lnTo>
                  <a:lnTo>
                    <a:pt x="408" y="274"/>
                  </a:lnTo>
                  <a:lnTo>
                    <a:pt x="391" y="268"/>
                  </a:lnTo>
                  <a:lnTo>
                    <a:pt x="394" y="284"/>
                  </a:lnTo>
                  <a:lnTo>
                    <a:pt x="404" y="324"/>
                  </a:lnTo>
                  <a:lnTo>
                    <a:pt x="412" y="365"/>
                  </a:lnTo>
                  <a:lnTo>
                    <a:pt x="408" y="387"/>
                  </a:lnTo>
                  <a:lnTo>
                    <a:pt x="396" y="379"/>
                  </a:lnTo>
                  <a:lnTo>
                    <a:pt x="378" y="358"/>
                  </a:lnTo>
                  <a:lnTo>
                    <a:pt x="375" y="354"/>
                  </a:lnTo>
                  <a:lnTo>
                    <a:pt x="362" y="338"/>
                  </a:lnTo>
                  <a:lnTo>
                    <a:pt x="355" y="333"/>
                  </a:lnTo>
                  <a:lnTo>
                    <a:pt x="346" y="352"/>
                  </a:lnTo>
                  <a:lnTo>
                    <a:pt x="329" y="354"/>
                  </a:lnTo>
                  <a:lnTo>
                    <a:pt x="303" y="344"/>
                  </a:lnTo>
                  <a:lnTo>
                    <a:pt x="266" y="327"/>
                  </a:lnTo>
                  <a:lnTo>
                    <a:pt x="271" y="337"/>
                  </a:lnTo>
                  <a:lnTo>
                    <a:pt x="285" y="364"/>
                  </a:lnTo>
                  <a:lnTo>
                    <a:pt x="292" y="395"/>
                  </a:lnTo>
                  <a:lnTo>
                    <a:pt x="279" y="419"/>
                  </a:lnTo>
                  <a:lnTo>
                    <a:pt x="282" y="424"/>
                  </a:lnTo>
                  <a:lnTo>
                    <a:pt x="294" y="432"/>
                  </a:lnTo>
                  <a:lnTo>
                    <a:pt x="312" y="444"/>
                  </a:lnTo>
                  <a:lnTo>
                    <a:pt x="330" y="460"/>
                  </a:lnTo>
                  <a:lnTo>
                    <a:pt x="329" y="466"/>
                  </a:lnTo>
                  <a:lnTo>
                    <a:pt x="321" y="474"/>
                  </a:lnTo>
                  <a:lnTo>
                    <a:pt x="311" y="480"/>
                  </a:lnTo>
                  <a:lnTo>
                    <a:pt x="306" y="483"/>
                  </a:lnTo>
                  <a:lnTo>
                    <a:pt x="324" y="492"/>
                  </a:lnTo>
                  <a:lnTo>
                    <a:pt x="347" y="502"/>
                  </a:lnTo>
                  <a:lnTo>
                    <a:pt x="367" y="510"/>
                  </a:lnTo>
                  <a:lnTo>
                    <a:pt x="375" y="517"/>
                  </a:lnTo>
                  <a:lnTo>
                    <a:pt x="372" y="531"/>
                  </a:lnTo>
                  <a:lnTo>
                    <a:pt x="366" y="546"/>
                  </a:lnTo>
                  <a:lnTo>
                    <a:pt x="357" y="559"/>
                  </a:lnTo>
                  <a:lnTo>
                    <a:pt x="347" y="567"/>
                  </a:lnTo>
                  <a:lnTo>
                    <a:pt x="353" y="567"/>
                  </a:lnTo>
                  <a:lnTo>
                    <a:pt x="373" y="566"/>
                  </a:lnTo>
                  <a:lnTo>
                    <a:pt x="399" y="562"/>
                  </a:lnTo>
                  <a:lnTo>
                    <a:pt x="425" y="555"/>
                  </a:lnTo>
                  <a:lnTo>
                    <a:pt x="429" y="554"/>
                  </a:lnTo>
                  <a:lnTo>
                    <a:pt x="429" y="563"/>
                  </a:lnTo>
                  <a:lnTo>
                    <a:pt x="444" y="554"/>
                  </a:lnTo>
                  <a:lnTo>
                    <a:pt x="453" y="546"/>
                  </a:lnTo>
                  <a:lnTo>
                    <a:pt x="459" y="534"/>
                  </a:lnTo>
                  <a:lnTo>
                    <a:pt x="460" y="534"/>
                  </a:lnTo>
                  <a:lnTo>
                    <a:pt x="461" y="552"/>
                  </a:lnTo>
                  <a:lnTo>
                    <a:pt x="461" y="566"/>
                  </a:lnTo>
                  <a:lnTo>
                    <a:pt x="461" y="597"/>
                  </a:lnTo>
                  <a:lnTo>
                    <a:pt x="459" y="635"/>
                  </a:lnTo>
                  <a:lnTo>
                    <a:pt x="455" y="656"/>
                  </a:lnTo>
                  <a:lnTo>
                    <a:pt x="478" y="634"/>
                  </a:lnTo>
                  <a:lnTo>
                    <a:pt x="477" y="629"/>
                  </a:lnTo>
                  <a:lnTo>
                    <a:pt x="474" y="607"/>
                  </a:lnTo>
                  <a:lnTo>
                    <a:pt x="474" y="577"/>
                  </a:lnTo>
                  <a:lnTo>
                    <a:pt x="475" y="550"/>
                  </a:lnTo>
                  <a:lnTo>
                    <a:pt x="477" y="534"/>
                  </a:lnTo>
                  <a:lnTo>
                    <a:pt x="477" y="533"/>
                  </a:lnTo>
                  <a:lnTo>
                    <a:pt x="483" y="544"/>
                  </a:lnTo>
                  <a:lnTo>
                    <a:pt x="493" y="552"/>
                  </a:lnTo>
                  <a:lnTo>
                    <a:pt x="506" y="561"/>
                  </a:lnTo>
                  <a:lnTo>
                    <a:pt x="507" y="552"/>
                  </a:lnTo>
                  <a:lnTo>
                    <a:pt x="511" y="553"/>
                  </a:lnTo>
                  <a:lnTo>
                    <a:pt x="537" y="560"/>
                  </a:lnTo>
                  <a:lnTo>
                    <a:pt x="563" y="564"/>
                  </a:lnTo>
                  <a:lnTo>
                    <a:pt x="583" y="565"/>
                  </a:lnTo>
                  <a:lnTo>
                    <a:pt x="589" y="565"/>
                  </a:lnTo>
                  <a:lnTo>
                    <a:pt x="578" y="557"/>
                  </a:lnTo>
                  <a:lnTo>
                    <a:pt x="575" y="552"/>
                  </a:lnTo>
                  <a:lnTo>
                    <a:pt x="570" y="544"/>
                  </a:lnTo>
                  <a:lnTo>
                    <a:pt x="565" y="533"/>
                  </a:lnTo>
                  <a:lnTo>
                    <a:pt x="563" y="529"/>
                  </a:lnTo>
                  <a:lnTo>
                    <a:pt x="561" y="515"/>
                  </a:lnTo>
                  <a:lnTo>
                    <a:pt x="569" y="508"/>
                  </a:lnTo>
                  <a:lnTo>
                    <a:pt x="589" y="499"/>
                  </a:lnTo>
                  <a:lnTo>
                    <a:pt x="612" y="490"/>
                  </a:lnTo>
                  <a:lnTo>
                    <a:pt x="630" y="481"/>
                  </a:lnTo>
                  <a:lnTo>
                    <a:pt x="625" y="478"/>
                  </a:lnTo>
                  <a:lnTo>
                    <a:pt x="615" y="472"/>
                  </a:lnTo>
                  <a:lnTo>
                    <a:pt x="607" y="464"/>
                  </a:lnTo>
                  <a:lnTo>
                    <a:pt x="606" y="458"/>
                  </a:lnTo>
                  <a:lnTo>
                    <a:pt x="623" y="441"/>
                  </a:lnTo>
                  <a:lnTo>
                    <a:pt x="641" y="430"/>
                  </a:lnTo>
                  <a:lnTo>
                    <a:pt x="654" y="422"/>
                  </a:lnTo>
                  <a:lnTo>
                    <a:pt x="656" y="417"/>
                  </a:lnTo>
                  <a:lnTo>
                    <a:pt x="643" y="392"/>
                  </a:lnTo>
                  <a:lnTo>
                    <a:pt x="645" y="387"/>
                  </a:lnTo>
                  <a:lnTo>
                    <a:pt x="645" y="385"/>
                  </a:lnTo>
                  <a:lnTo>
                    <a:pt x="651" y="361"/>
                  </a:lnTo>
                  <a:lnTo>
                    <a:pt x="656" y="352"/>
                  </a:lnTo>
                  <a:lnTo>
                    <a:pt x="664" y="335"/>
                  </a:lnTo>
                  <a:lnTo>
                    <a:pt x="670" y="325"/>
                  </a:lnTo>
                  <a:moveTo>
                    <a:pt x="828" y="470"/>
                  </a:moveTo>
                  <a:lnTo>
                    <a:pt x="821" y="398"/>
                  </a:lnTo>
                  <a:lnTo>
                    <a:pt x="801" y="332"/>
                  </a:lnTo>
                  <a:lnTo>
                    <a:pt x="801" y="470"/>
                  </a:lnTo>
                  <a:lnTo>
                    <a:pt x="792" y="545"/>
                  </a:lnTo>
                  <a:lnTo>
                    <a:pt x="767" y="615"/>
                  </a:lnTo>
                  <a:lnTo>
                    <a:pt x="728" y="676"/>
                  </a:lnTo>
                  <a:lnTo>
                    <a:pt x="677" y="728"/>
                  </a:lnTo>
                  <a:lnTo>
                    <a:pt x="615" y="767"/>
                  </a:lnTo>
                  <a:lnTo>
                    <a:pt x="546" y="792"/>
                  </a:lnTo>
                  <a:lnTo>
                    <a:pt x="470" y="800"/>
                  </a:lnTo>
                  <a:lnTo>
                    <a:pt x="394" y="792"/>
                  </a:lnTo>
                  <a:lnTo>
                    <a:pt x="324" y="767"/>
                  </a:lnTo>
                  <a:lnTo>
                    <a:pt x="263" y="728"/>
                  </a:lnTo>
                  <a:lnTo>
                    <a:pt x="212" y="676"/>
                  </a:lnTo>
                  <a:lnTo>
                    <a:pt x="173" y="615"/>
                  </a:lnTo>
                  <a:lnTo>
                    <a:pt x="148" y="545"/>
                  </a:lnTo>
                  <a:lnTo>
                    <a:pt x="139" y="470"/>
                  </a:lnTo>
                  <a:lnTo>
                    <a:pt x="148" y="394"/>
                  </a:lnTo>
                  <a:lnTo>
                    <a:pt x="173" y="324"/>
                  </a:lnTo>
                  <a:lnTo>
                    <a:pt x="212" y="263"/>
                  </a:lnTo>
                  <a:lnTo>
                    <a:pt x="263" y="212"/>
                  </a:lnTo>
                  <a:lnTo>
                    <a:pt x="324" y="173"/>
                  </a:lnTo>
                  <a:lnTo>
                    <a:pt x="394" y="148"/>
                  </a:lnTo>
                  <a:lnTo>
                    <a:pt x="470" y="139"/>
                  </a:lnTo>
                  <a:lnTo>
                    <a:pt x="546" y="148"/>
                  </a:lnTo>
                  <a:lnTo>
                    <a:pt x="615" y="173"/>
                  </a:lnTo>
                  <a:lnTo>
                    <a:pt x="677" y="212"/>
                  </a:lnTo>
                  <a:lnTo>
                    <a:pt x="728" y="263"/>
                  </a:lnTo>
                  <a:lnTo>
                    <a:pt x="767" y="324"/>
                  </a:lnTo>
                  <a:lnTo>
                    <a:pt x="792" y="394"/>
                  </a:lnTo>
                  <a:lnTo>
                    <a:pt x="801" y="470"/>
                  </a:lnTo>
                  <a:lnTo>
                    <a:pt x="801" y="332"/>
                  </a:lnTo>
                  <a:lnTo>
                    <a:pt x="800" y="330"/>
                  </a:lnTo>
                  <a:lnTo>
                    <a:pt x="767" y="269"/>
                  </a:lnTo>
                  <a:lnTo>
                    <a:pt x="723" y="216"/>
                  </a:lnTo>
                  <a:lnTo>
                    <a:pt x="670" y="173"/>
                  </a:lnTo>
                  <a:lnTo>
                    <a:pt x="609" y="140"/>
                  </a:lnTo>
                  <a:lnTo>
                    <a:pt x="607" y="139"/>
                  </a:lnTo>
                  <a:lnTo>
                    <a:pt x="542" y="119"/>
                  </a:lnTo>
                  <a:lnTo>
                    <a:pt x="470" y="111"/>
                  </a:lnTo>
                  <a:lnTo>
                    <a:pt x="398" y="119"/>
                  </a:lnTo>
                  <a:lnTo>
                    <a:pt x="330" y="140"/>
                  </a:lnTo>
                  <a:lnTo>
                    <a:pt x="270" y="173"/>
                  </a:lnTo>
                  <a:lnTo>
                    <a:pt x="216" y="216"/>
                  </a:lnTo>
                  <a:lnTo>
                    <a:pt x="173" y="269"/>
                  </a:lnTo>
                  <a:lnTo>
                    <a:pt x="140" y="330"/>
                  </a:lnTo>
                  <a:lnTo>
                    <a:pt x="119" y="398"/>
                  </a:lnTo>
                  <a:lnTo>
                    <a:pt x="111" y="470"/>
                  </a:lnTo>
                  <a:lnTo>
                    <a:pt x="119" y="542"/>
                  </a:lnTo>
                  <a:lnTo>
                    <a:pt x="140" y="609"/>
                  </a:lnTo>
                  <a:lnTo>
                    <a:pt x="173" y="670"/>
                  </a:lnTo>
                  <a:lnTo>
                    <a:pt x="216" y="723"/>
                  </a:lnTo>
                  <a:lnTo>
                    <a:pt x="270" y="767"/>
                  </a:lnTo>
                  <a:lnTo>
                    <a:pt x="330" y="800"/>
                  </a:lnTo>
                  <a:lnTo>
                    <a:pt x="398" y="821"/>
                  </a:lnTo>
                  <a:lnTo>
                    <a:pt x="470" y="828"/>
                  </a:lnTo>
                  <a:lnTo>
                    <a:pt x="542" y="821"/>
                  </a:lnTo>
                  <a:lnTo>
                    <a:pt x="607" y="800"/>
                  </a:lnTo>
                  <a:lnTo>
                    <a:pt x="609" y="800"/>
                  </a:lnTo>
                  <a:lnTo>
                    <a:pt x="670" y="767"/>
                  </a:lnTo>
                  <a:lnTo>
                    <a:pt x="723" y="723"/>
                  </a:lnTo>
                  <a:lnTo>
                    <a:pt x="767" y="670"/>
                  </a:lnTo>
                  <a:lnTo>
                    <a:pt x="800" y="609"/>
                  </a:lnTo>
                  <a:lnTo>
                    <a:pt x="821" y="542"/>
                  </a:lnTo>
                  <a:lnTo>
                    <a:pt x="828" y="470"/>
                  </a:lnTo>
                  <a:moveTo>
                    <a:pt x="885" y="502"/>
                  </a:moveTo>
                  <a:lnTo>
                    <a:pt x="857" y="499"/>
                  </a:lnTo>
                  <a:lnTo>
                    <a:pt x="843" y="571"/>
                  </a:lnTo>
                  <a:lnTo>
                    <a:pt x="816" y="638"/>
                  </a:lnTo>
                  <a:lnTo>
                    <a:pt x="777" y="699"/>
                  </a:lnTo>
                  <a:lnTo>
                    <a:pt x="728" y="752"/>
                  </a:lnTo>
                  <a:lnTo>
                    <a:pt x="669" y="796"/>
                  </a:lnTo>
                  <a:lnTo>
                    <a:pt x="604" y="829"/>
                  </a:lnTo>
                  <a:lnTo>
                    <a:pt x="533" y="849"/>
                  </a:lnTo>
                  <a:lnTo>
                    <a:pt x="460" y="855"/>
                  </a:lnTo>
                  <a:lnTo>
                    <a:pt x="460" y="939"/>
                  </a:lnTo>
                  <a:lnTo>
                    <a:pt x="588" y="882"/>
                  </a:lnTo>
                  <a:lnTo>
                    <a:pt x="660" y="846"/>
                  </a:lnTo>
                  <a:lnTo>
                    <a:pt x="704" y="814"/>
                  </a:lnTo>
                  <a:lnTo>
                    <a:pt x="746" y="773"/>
                  </a:lnTo>
                  <a:lnTo>
                    <a:pt x="797" y="713"/>
                  </a:lnTo>
                  <a:lnTo>
                    <a:pt x="839" y="648"/>
                  </a:lnTo>
                  <a:lnTo>
                    <a:pt x="869" y="578"/>
                  </a:lnTo>
                  <a:lnTo>
                    <a:pt x="885" y="502"/>
                  </a:lnTo>
                  <a:moveTo>
                    <a:pt x="939" y="482"/>
                  </a:moveTo>
                  <a:lnTo>
                    <a:pt x="882" y="355"/>
                  </a:lnTo>
                  <a:lnTo>
                    <a:pt x="846" y="282"/>
                  </a:lnTo>
                  <a:lnTo>
                    <a:pt x="814" y="238"/>
                  </a:lnTo>
                  <a:lnTo>
                    <a:pt x="773" y="196"/>
                  </a:lnTo>
                  <a:lnTo>
                    <a:pt x="713" y="145"/>
                  </a:lnTo>
                  <a:lnTo>
                    <a:pt x="648" y="103"/>
                  </a:lnTo>
                  <a:lnTo>
                    <a:pt x="578" y="74"/>
                  </a:lnTo>
                  <a:lnTo>
                    <a:pt x="502" y="57"/>
                  </a:lnTo>
                  <a:lnTo>
                    <a:pt x="499" y="85"/>
                  </a:lnTo>
                  <a:lnTo>
                    <a:pt x="571" y="99"/>
                  </a:lnTo>
                  <a:lnTo>
                    <a:pt x="638" y="126"/>
                  </a:lnTo>
                  <a:lnTo>
                    <a:pt x="699" y="165"/>
                  </a:lnTo>
                  <a:lnTo>
                    <a:pt x="752" y="214"/>
                  </a:lnTo>
                  <a:lnTo>
                    <a:pt x="797" y="273"/>
                  </a:lnTo>
                  <a:lnTo>
                    <a:pt x="829" y="339"/>
                  </a:lnTo>
                  <a:lnTo>
                    <a:pt x="849" y="409"/>
                  </a:lnTo>
                  <a:lnTo>
                    <a:pt x="855" y="482"/>
                  </a:lnTo>
                  <a:lnTo>
                    <a:pt x="939" y="48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7">
              <a:extLst>
                <a:ext uri="{FF2B5EF4-FFF2-40B4-BE49-F238E27FC236}">
                  <a16:creationId xmlns:a16="http://schemas.microsoft.com/office/drawing/2014/main" id="{3BCAAB90-9E23-45F3-AC1B-E96254BA2B30}"/>
                </a:ext>
              </a:extLst>
            </p:cNvPr>
            <p:cNvSpPr>
              <a:spLocks/>
            </p:cNvSpPr>
            <p:nvPr/>
          </p:nvSpPr>
          <p:spPr bwMode="auto">
            <a:xfrm>
              <a:off x="779" y="1040"/>
              <a:ext cx="84" cy="80"/>
            </a:xfrm>
            <a:custGeom>
              <a:avLst/>
              <a:gdLst>
                <a:gd name="T0" fmla="+- 0 862 779"/>
                <a:gd name="T1" fmla="*/ T0 w 84"/>
                <a:gd name="T2" fmla="+- 0 1071 1041"/>
                <a:gd name="T3" fmla="*/ 1071 h 80"/>
                <a:gd name="T4" fmla="+- 0 836 779"/>
                <a:gd name="T5" fmla="*/ T4 w 84"/>
                <a:gd name="T6" fmla="+- 0 1089 1041"/>
                <a:gd name="T7" fmla="*/ 1089 h 80"/>
                <a:gd name="T8" fmla="+- 0 846 779"/>
                <a:gd name="T9" fmla="*/ T8 w 84"/>
                <a:gd name="T10" fmla="+- 0 1120 1041"/>
                <a:gd name="T11" fmla="*/ 1120 h 80"/>
                <a:gd name="T12" fmla="+- 0 821 779"/>
                <a:gd name="T13" fmla="*/ T12 w 84"/>
                <a:gd name="T14" fmla="+- 0 1101 1041"/>
                <a:gd name="T15" fmla="*/ 1101 h 80"/>
                <a:gd name="T16" fmla="+- 0 795 779"/>
                <a:gd name="T17" fmla="*/ T16 w 84"/>
                <a:gd name="T18" fmla="+- 0 1120 1041"/>
                <a:gd name="T19" fmla="*/ 1120 h 80"/>
                <a:gd name="T20" fmla="+- 0 805 779"/>
                <a:gd name="T21" fmla="*/ T20 w 84"/>
                <a:gd name="T22" fmla="+- 0 1089 1041"/>
                <a:gd name="T23" fmla="*/ 1089 h 80"/>
                <a:gd name="T24" fmla="+- 0 779 779"/>
                <a:gd name="T25" fmla="*/ T24 w 84"/>
                <a:gd name="T26" fmla="+- 0 1071 1041"/>
                <a:gd name="T27" fmla="*/ 1071 h 80"/>
                <a:gd name="T28" fmla="+- 0 811 779"/>
                <a:gd name="T29" fmla="*/ T28 w 84"/>
                <a:gd name="T30" fmla="+- 0 1071 1041"/>
                <a:gd name="T31" fmla="*/ 1071 h 80"/>
                <a:gd name="T32" fmla="+- 0 821 779"/>
                <a:gd name="T33" fmla="*/ T32 w 84"/>
                <a:gd name="T34" fmla="+- 0 1041 1041"/>
                <a:gd name="T35" fmla="*/ 1041 h 80"/>
                <a:gd name="T36" fmla="+- 0 830 779"/>
                <a:gd name="T37" fmla="*/ T36 w 84"/>
                <a:gd name="T38" fmla="+- 0 1071 1041"/>
                <a:gd name="T39" fmla="*/ 1071 h 80"/>
                <a:gd name="T40" fmla="+- 0 862 779"/>
                <a:gd name="T41" fmla="*/ T40 w 84"/>
                <a:gd name="T42" fmla="+- 0 1071 1041"/>
                <a:gd name="T43" fmla="*/ 1071 h 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0">
                  <a:moveTo>
                    <a:pt x="83" y="30"/>
                  </a:moveTo>
                  <a:lnTo>
                    <a:pt x="57" y="48"/>
                  </a:lnTo>
                  <a:lnTo>
                    <a:pt x="67" y="79"/>
                  </a:lnTo>
                  <a:lnTo>
                    <a:pt x="42" y="60"/>
                  </a:lnTo>
                  <a:lnTo>
                    <a:pt x="16" y="79"/>
                  </a:lnTo>
                  <a:lnTo>
                    <a:pt x="26" y="48"/>
                  </a:lnTo>
                  <a:lnTo>
                    <a:pt x="0" y="30"/>
                  </a:lnTo>
                  <a:lnTo>
                    <a:pt x="32" y="30"/>
                  </a:lnTo>
                  <a:lnTo>
                    <a:pt x="42" y="0"/>
                  </a:lnTo>
                  <a:lnTo>
                    <a:pt x="51" y="30"/>
                  </a:lnTo>
                  <a:lnTo>
                    <a:pt x="83" y="30"/>
                  </a:lnTo>
                  <a:close/>
                </a:path>
              </a:pathLst>
            </a:custGeom>
            <a:noFill/>
            <a:ln w="508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9" name="Picture 8">
              <a:extLst>
                <a:ext uri="{FF2B5EF4-FFF2-40B4-BE49-F238E27FC236}">
                  <a16:creationId xmlns:a16="http://schemas.microsoft.com/office/drawing/2014/main" id="{37CDFC88-7A26-467D-B1ED-83225D9DD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 y="922"/>
              <a:ext cx="18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5">
              <a:extLst>
                <a:ext uri="{FF2B5EF4-FFF2-40B4-BE49-F238E27FC236}">
                  <a16:creationId xmlns:a16="http://schemas.microsoft.com/office/drawing/2014/main" id="{A82B8C0D-5039-4AB2-928C-A31784F2F7B0}"/>
                </a:ext>
              </a:extLst>
            </p:cNvPr>
            <p:cNvSpPr>
              <a:spLocks/>
            </p:cNvSpPr>
            <p:nvPr/>
          </p:nvSpPr>
          <p:spPr bwMode="auto">
            <a:xfrm>
              <a:off x="562" y="920"/>
              <a:ext cx="184" cy="171"/>
            </a:xfrm>
            <a:custGeom>
              <a:avLst/>
              <a:gdLst>
                <a:gd name="T0" fmla="+- 0 659 563"/>
                <a:gd name="T1" fmla="*/ T0 w 184"/>
                <a:gd name="T2" fmla="+- 0 955 920"/>
                <a:gd name="T3" fmla="*/ 955 h 171"/>
                <a:gd name="T4" fmla="+- 0 622 563"/>
                <a:gd name="T5" fmla="*/ T4 w 184"/>
                <a:gd name="T6" fmla="+- 0 955 920"/>
                <a:gd name="T7" fmla="*/ 955 h 171"/>
                <a:gd name="T8" fmla="+- 0 611 563"/>
                <a:gd name="T9" fmla="*/ T8 w 184"/>
                <a:gd name="T10" fmla="+- 0 920 920"/>
                <a:gd name="T11" fmla="*/ 920 h 171"/>
                <a:gd name="T12" fmla="+- 0 599 563"/>
                <a:gd name="T13" fmla="*/ T12 w 184"/>
                <a:gd name="T14" fmla="+- 0 955 920"/>
                <a:gd name="T15" fmla="*/ 955 h 171"/>
                <a:gd name="T16" fmla="+- 0 563 563"/>
                <a:gd name="T17" fmla="*/ T16 w 184"/>
                <a:gd name="T18" fmla="+- 0 955 920"/>
                <a:gd name="T19" fmla="*/ 955 h 171"/>
                <a:gd name="T20" fmla="+- 0 592 563"/>
                <a:gd name="T21" fmla="*/ T20 w 184"/>
                <a:gd name="T22" fmla="+- 0 977 920"/>
                <a:gd name="T23" fmla="*/ 977 h 171"/>
                <a:gd name="T24" fmla="+- 0 581 563"/>
                <a:gd name="T25" fmla="*/ T24 w 184"/>
                <a:gd name="T26" fmla="+- 0 1012 920"/>
                <a:gd name="T27" fmla="*/ 1012 h 171"/>
                <a:gd name="T28" fmla="+- 0 611 563"/>
                <a:gd name="T29" fmla="*/ T28 w 184"/>
                <a:gd name="T30" fmla="+- 0 990 920"/>
                <a:gd name="T31" fmla="*/ 990 h 171"/>
                <a:gd name="T32" fmla="+- 0 641 563"/>
                <a:gd name="T33" fmla="*/ T32 w 184"/>
                <a:gd name="T34" fmla="+- 0 1012 920"/>
                <a:gd name="T35" fmla="*/ 1012 h 171"/>
                <a:gd name="T36" fmla="+- 0 634 563"/>
                <a:gd name="T37" fmla="*/ T36 w 184"/>
                <a:gd name="T38" fmla="+- 0 990 920"/>
                <a:gd name="T39" fmla="*/ 990 h 171"/>
                <a:gd name="T40" fmla="+- 0 629 563"/>
                <a:gd name="T41" fmla="*/ T40 w 184"/>
                <a:gd name="T42" fmla="+- 0 977 920"/>
                <a:gd name="T43" fmla="*/ 977 h 171"/>
                <a:gd name="T44" fmla="+- 0 659 563"/>
                <a:gd name="T45" fmla="*/ T44 w 184"/>
                <a:gd name="T46" fmla="+- 0 955 920"/>
                <a:gd name="T47" fmla="*/ 955 h 171"/>
                <a:gd name="T48" fmla="+- 0 746 563"/>
                <a:gd name="T49" fmla="*/ T48 w 184"/>
                <a:gd name="T50" fmla="+- 0 1034 920"/>
                <a:gd name="T51" fmla="*/ 1034 h 171"/>
                <a:gd name="T52" fmla="+- 0 709 563"/>
                <a:gd name="T53" fmla="*/ T52 w 184"/>
                <a:gd name="T54" fmla="+- 0 1034 920"/>
                <a:gd name="T55" fmla="*/ 1034 h 171"/>
                <a:gd name="T56" fmla="+- 0 698 563"/>
                <a:gd name="T57" fmla="*/ T56 w 184"/>
                <a:gd name="T58" fmla="+- 0 999 920"/>
                <a:gd name="T59" fmla="*/ 999 h 171"/>
                <a:gd name="T60" fmla="+- 0 686 563"/>
                <a:gd name="T61" fmla="*/ T60 w 184"/>
                <a:gd name="T62" fmla="+- 0 1034 920"/>
                <a:gd name="T63" fmla="*/ 1034 h 171"/>
                <a:gd name="T64" fmla="+- 0 650 563"/>
                <a:gd name="T65" fmla="*/ T64 w 184"/>
                <a:gd name="T66" fmla="+- 0 1034 920"/>
                <a:gd name="T67" fmla="*/ 1034 h 171"/>
                <a:gd name="T68" fmla="+- 0 679 563"/>
                <a:gd name="T69" fmla="*/ T68 w 184"/>
                <a:gd name="T70" fmla="+- 0 1055 920"/>
                <a:gd name="T71" fmla="*/ 1055 h 171"/>
                <a:gd name="T72" fmla="+- 0 668 563"/>
                <a:gd name="T73" fmla="*/ T72 w 184"/>
                <a:gd name="T74" fmla="+- 0 1090 920"/>
                <a:gd name="T75" fmla="*/ 1090 h 171"/>
                <a:gd name="T76" fmla="+- 0 698 563"/>
                <a:gd name="T77" fmla="*/ T76 w 184"/>
                <a:gd name="T78" fmla="+- 0 1069 920"/>
                <a:gd name="T79" fmla="*/ 1069 h 171"/>
                <a:gd name="T80" fmla="+- 0 728 563"/>
                <a:gd name="T81" fmla="*/ T80 w 184"/>
                <a:gd name="T82" fmla="+- 0 1090 920"/>
                <a:gd name="T83" fmla="*/ 1090 h 171"/>
                <a:gd name="T84" fmla="+- 0 721 563"/>
                <a:gd name="T85" fmla="*/ T84 w 184"/>
                <a:gd name="T86" fmla="+- 0 1069 920"/>
                <a:gd name="T87" fmla="*/ 1069 h 171"/>
                <a:gd name="T88" fmla="+- 0 716 563"/>
                <a:gd name="T89" fmla="*/ T88 w 184"/>
                <a:gd name="T90" fmla="+- 0 1055 920"/>
                <a:gd name="T91" fmla="*/ 1055 h 171"/>
                <a:gd name="T92" fmla="+- 0 746 563"/>
                <a:gd name="T93" fmla="*/ T92 w 184"/>
                <a:gd name="T94" fmla="+- 0 1034 920"/>
                <a:gd name="T95" fmla="*/ 1034 h 1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84" h="171">
                  <a:moveTo>
                    <a:pt x="96" y="35"/>
                  </a:moveTo>
                  <a:lnTo>
                    <a:pt x="59" y="35"/>
                  </a:lnTo>
                  <a:lnTo>
                    <a:pt x="48" y="0"/>
                  </a:lnTo>
                  <a:lnTo>
                    <a:pt x="36" y="35"/>
                  </a:lnTo>
                  <a:lnTo>
                    <a:pt x="0" y="35"/>
                  </a:lnTo>
                  <a:lnTo>
                    <a:pt x="29" y="57"/>
                  </a:lnTo>
                  <a:lnTo>
                    <a:pt x="18" y="92"/>
                  </a:lnTo>
                  <a:lnTo>
                    <a:pt x="48" y="70"/>
                  </a:lnTo>
                  <a:lnTo>
                    <a:pt x="78" y="92"/>
                  </a:lnTo>
                  <a:lnTo>
                    <a:pt x="71" y="70"/>
                  </a:lnTo>
                  <a:lnTo>
                    <a:pt x="66" y="57"/>
                  </a:lnTo>
                  <a:lnTo>
                    <a:pt x="96" y="35"/>
                  </a:lnTo>
                  <a:moveTo>
                    <a:pt x="183" y="114"/>
                  </a:moveTo>
                  <a:lnTo>
                    <a:pt x="146" y="114"/>
                  </a:lnTo>
                  <a:lnTo>
                    <a:pt x="135" y="79"/>
                  </a:lnTo>
                  <a:lnTo>
                    <a:pt x="123" y="114"/>
                  </a:lnTo>
                  <a:lnTo>
                    <a:pt x="87" y="114"/>
                  </a:lnTo>
                  <a:lnTo>
                    <a:pt x="116" y="135"/>
                  </a:lnTo>
                  <a:lnTo>
                    <a:pt x="105" y="170"/>
                  </a:lnTo>
                  <a:lnTo>
                    <a:pt x="135" y="149"/>
                  </a:lnTo>
                  <a:lnTo>
                    <a:pt x="165" y="170"/>
                  </a:lnTo>
                  <a:lnTo>
                    <a:pt x="158" y="149"/>
                  </a:lnTo>
                  <a:lnTo>
                    <a:pt x="153" y="135"/>
                  </a:lnTo>
                  <a:lnTo>
                    <a:pt x="183" y="1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 name="Text Box 4">
              <a:extLst>
                <a:ext uri="{FF2B5EF4-FFF2-40B4-BE49-F238E27FC236}">
                  <a16:creationId xmlns:a16="http://schemas.microsoft.com/office/drawing/2014/main" id="{4B6B09BA-453C-4C22-9845-1163B096A398}"/>
                </a:ext>
              </a:extLst>
            </p:cNvPr>
            <p:cNvSpPr txBox="1">
              <a:spLocks noChangeArrowheads="1"/>
            </p:cNvSpPr>
            <p:nvPr/>
          </p:nvSpPr>
          <p:spPr bwMode="auto">
            <a:xfrm>
              <a:off x="1598" y="322"/>
              <a:ext cx="3007"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dirty="0">
                  <a:solidFill>
                    <a:srgbClr val="FFFFFF"/>
                  </a:solidFill>
                  <a:effectLst/>
                  <a:latin typeface="Calibri" panose="020F0502020204030204" pitchFamily="34" charset="0"/>
                  <a:ea typeface="Calibri" panose="020F0502020204030204" pitchFamily="34" charset="0"/>
                </a:rPr>
                <a:t>Northern Border</a:t>
              </a:r>
              <a:endParaRPr lang="en-US" sz="1100" dirty="0">
                <a:solidFill>
                  <a:srgbClr val="000000"/>
                </a:solidFill>
                <a:effectLst/>
                <a:latin typeface="Calibri" panose="020F0502020204030204" pitchFamily="34" charset="0"/>
                <a:ea typeface="Calibri" panose="020F0502020204030204" pitchFamily="34" charset="0"/>
              </a:endParaRPr>
            </a:p>
          </p:txBody>
        </p:sp>
        <p:sp>
          <p:nvSpPr>
            <p:cNvPr id="12" name="Text Box 3">
              <a:extLst>
                <a:ext uri="{FF2B5EF4-FFF2-40B4-BE49-F238E27FC236}">
                  <a16:creationId xmlns:a16="http://schemas.microsoft.com/office/drawing/2014/main" id="{7C496376-8938-4F72-9D17-65FF7330B734}"/>
                </a:ext>
              </a:extLst>
            </p:cNvPr>
            <p:cNvSpPr txBox="1">
              <a:spLocks noChangeArrowheads="1"/>
            </p:cNvSpPr>
            <p:nvPr/>
          </p:nvSpPr>
          <p:spPr bwMode="auto">
            <a:xfrm>
              <a:off x="1598" y="701"/>
              <a:ext cx="4001"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dirty="0">
                  <a:solidFill>
                    <a:srgbClr val="FFFFFF"/>
                  </a:solidFill>
                  <a:effectLst/>
                  <a:latin typeface="Calibri" panose="020F0502020204030204" pitchFamily="34" charset="0"/>
                  <a:ea typeface="Calibri" panose="020F0502020204030204" pitchFamily="34" charset="0"/>
                </a:rPr>
                <a:t>Regional Commission</a:t>
              </a:r>
              <a:endParaRPr lang="en-US" sz="1100" dirty="0">
                <a:solidFill>
                  <a:srgbClr val="000000"/>
                </a:solidFill>
                <a:effectLst/>
                <a:latin typeface="Calibri" panose="020F0502020204030204" pitchFamily="34" charset="0"/>
                <a:ea typeface="Calibri" panose="020F0502020204030204" pitchFamily="34" charset="0"/>
              </a:endParaRPr>
            </a:p>
          </p:txBody>
        </p:sp>
      </p:grpSp>
      <p:sp>
        <p:nvSpPr>
          <p:cNvPr id="2" name="Title 1">
            <a:extLst>
              <a:ext uri="{FF2B5EF4-FFF2-40B4-BE49-F238E27FC236}">
                <a16:creationId xmlns:a16="http://schemas.microsoft.com/office/drawing/2014/main" id="{B2A95C40-4BEC-4FF4-9F5A-A6A786967D8B}"/>
              </a:ext>
            </a:extLst>
          </p:cNvPr>
          <p:cNvSpPr>
            <a:spLocks noGrp="1"/>
          </p:cNvSpPr>
          <p:nvPr>
            <p:ph type="ctrTitle"/>
          </p:nvPr>
        </p:nvSpPr>
        <p:spPr>
          <a:xfrm>
            <a:off x="-239714" y="775190"/>
            <a:ext cx="12191999" cy="1287625"/>
          </a:xfrm>
        </p:spPr>
        <p:txBody>
          <a:bodyPr>
            <a:normAutofit fontScale="90000"/>
          </a:bodyPr>
          <a:lstStyle/>
          <a:p>
            <a:r>
              <a:rPr lang="en-US" sz="4800" b="1" dirty="0"/>
              <a:t>2023 CATALYST PROGRAM – NON-INFRASTRUCTURE</a:t>
            </a:r>
          </a:p>
        </p:txBody>
      </p:sp>
      <p:sp>
        <p:nvSpPr>
          <p:cNvPr id="13" name="Rectangle 12">
            <a:extLst>
              <a:ext uri="{FF2B5EF4-FFF2-40B4-BE49-F238E27FC236}">
                <a16:creationId xmlns:a16="http://schemas.microsoft.com/office/drawing/2014/main" id="{29498EB6-B91C-7747-95DA-98570D523E61}"/>
              </a:ext>
            </a:extLst>
          </p:cNvPr>
          <p:cNvSpPr/>
          <p:nvPr/>
        </p:nvSpPr>
        <p:spPr>
          <a:xfrm>
            <a:off x="0" y="-27534"/>
            <a:ext cx="12191999" cy="1457325"/>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052DEE0-FD94-2F49-AEDE-7DEEE0073475}"/>
              </a:ext>
            </a:extLst>
          </p:cNvPr>
          <p:cNvSpPr txBox="1"/>
          <p:nvPr/>
        </p:nvSpPr>
        <p:spPr>
          <a:xfrm>
            <a:off x="358588" y="2062815"/>
            <a:ext cx="11287561" cy="4431983"/>
          </a:xfrm>
          <a:prstGeom prst="rect">
            <a:avLst/>
          </a:prstGeom>
          <a:noFill/>
        </p:spPr>
        <p:txBody>
          <a:bodyPr wrap="square">
            <a:spAutoFit/>
          </a:bodyPr>
          <a:lstStyle/>
          <a:p>
            <a:pPr algn="l"/>
            <a:endParaRPr lang="en-US" sz="1800" b="0" i="0" u="none" strike="noStrike" baseline="0" dirty="0">
              <a:solidFill>
                <a:srgbClr val="000000"/>
              </a:solidFill>
              <a:latin typeface="Arial Nova Cond Light" panose="020B0306020202020204" pitchFamily="34" charset="0"/>
            </a:endParaRPr>
          </a:p>
          <a:p>
            <a:r>
              <a:rPr lang="en-US" sz="2400" b="1" i="0" u="none" strike="noStrike" baseline="0" dirty="0">
                <a:latin typeface="Tahoma" panose="020B0604030504040204" pitchFamily="34" charset="0"/>
                <a:ea typeface="Tahoma" panose="020B0604030504040204" pitchFamily="34" charset="0"/>
                <a:cs typeface="Tahoma" panose="020B0604030504040204" pitchFamily="34" charset="0"/>
              </a:rPr>
              <a:t>Non-infrastructure projects will have an award size up to $500,000. </a:t>
            </a:r>
          </a:p>
          <a:p>
            <a:endParaRPr lang="en-US" sz="2400" dirty="0">
              <a:latin typeface="Tahoma" panose="020B0604030504040204" pitchFamily="34" charset="0"/>
              <a:ea typeface="Tahoma" panose="020B0604030504040204" pitchFamily="34" charset="0"/>
              <a:cs typeface="Tahoma" panose="020B0604030504040204" pitchFamily="34" charset="0"/>
            </a:endParaRPr>
          </a:p>
          <a:p>
            <a:r>
              <a:rPr lang="en-US" sz="2400" b="0" i="0" u="none" strike="noStrike" baseline="0" dirty="0">
                <a:latin typeface="Tahoma" panose="020B0604030504040204" pitchFamily="34" charset="0"/>
                <a:ea typeface="Tahoma" panose="020B0604030504040204" pitchFamily="34" charset="0"/>
                <a:cs typeface="Tahoma" panose="020B0604030504040204" pitchFamily="34" charset="0"/>
              </a:rPr>
              <a:t>Non-Infrastruct</a:t>
            </a:r>
            <a:r>
              <a:rPr lang="en-US" sz="2400" dirty="0">
                <a:latin typeface="Tahoma" panose="020B0604030504040204" pitchFamily="34" charset="0"/>
                <a:ea typeface="Tahoma" panose="020B0604030504040204" pitchFamily="34" charset="0"/>
                <a:cs typeface="Tahoma" panose="020B0604030504040204" pitchFamily="34" charset="0"/>
              </a:rPr>
              <a:t>ure projects include:</a:t>
            </a:r>
          </a:p>
          <a:p>
            <a:endParaRPr lang="en-US" sz="2400" b="0" i="0" u="none" strike="noStrike" baseline="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S</a:t>
            </a:r>
            <a:r>
              <a:rPr lang="en-US" sz="2400" b="0" i="0" u="none" strike="noStrike" baseline="0" dirty="0">
                <a:latin typeface="Tahoma" panose="020B0604030504040204" pitchFamily="34" charset="0"/>
                <a:ea typeface="Tahoma" panose="020B0604030504040204" pitchFamily="34" charset="0"/>
                <a:cs typeface="Tahoma" panose="020B0604030504040204" pitchFamily="34" charset="0"/>
              </a:rPr>
              <a:t>kills development and employment-related education, entrepreneurship, technology, and business development. </a:t>
            </a:r>
          </a:p>
          <a:p>
            <a:pPr marL="285750" indent="-28575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I</a:t>
            </a:r>
            <a:r>
              <a:rPr lang="en-US" sz="2400" b="0" i="0" u="none" strike="noStrike" baseline="0" dirty="0">
                <a:latin typeface="Tahoma" panose="020B0604030504040204" pitchFamily="34" charset="0"/>
                <a:ea typeface="Tahoma" panose="020B0604030504040204" pitchFamily="34" charset="0"/>
                <a:cs typeface="Tahoma" panose="020B0604030504040204" pitchFamily="34" charset="0"/>
              </a:rPr>
              <a:t>mproving basic health care</a:t>
            </a:r>
          </a:p>
          <a:p>
            <a:pPr marL="285750" indent="-28575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E</a:t>
            </a:r>
            <a:r>
              <a:rPr lang="en-US" sz="2400" b="0" i="0" u="none" strike="noStrike" baseline="0" dirty="0">
                <a:latin typeface="Tahoma" panose="020B0604030504040204" pitchFamily="34" charset="0"/>
                <a:ea typeface="Tahoma" panose="020B0604030504040204" pitchFamily="34" charset="0"/>
                <a:cs typeface="Tahoma" panose="020B0604030504040204" pitchFamily="34" charset="0"/>
              </a:rPr>
              <a:t>nhancing nutrition and food security, particularly on issues of equity, access and disparities, </a:t>
            </a:r>
          </a:p>
          <a:p>
            <a:pPr marL="285750" indent="-28575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P</a:t>
            </a:r>
            <a:r>
              <a:rPr lang="en-US" sz="2400" b="0" i="0" u="none" strike="noStrike" baseline="0" dirty="0">
                <a:latin typeface="Tahoma" panose="020B0604030504040204" pitchFamily="34" charset="0"/>
                <a:ea typeface="Tahoma" panose="020B0604030504040204" pitchFamily="34" charset="0"/>
                <a:cs typeface="Tahoma" panose="020B0604030504040204" pitchFamily="34" charset="0"/>
              </a:rPr>
              <a:t>romotion of resource conservation, tourism, recreation, and preservation of open space consistent with economic development goals. </a:t>
            </a:r>
            <a:endParaRPr lang="en-US" sz="28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36136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B3AF801-4A3C-4877-945E-FF86030D2349}"/>
              </a:ext>
            </a:extLst>
          </p:cNvPr>
          <p:cNvGrpSpPr>
            <a:grpSpLocks/>
          </p:cNvGrpSpPr>
          <p:nvPr/>
        </p:nvGrpSpPr>
        <p:grpSpPr bwMode="auto">
          <a:xfrm>
            <a:off x="0" y="0"/>
            <a:ext cx="12192000" cy="1340919"/>
            <a:chOff x="0" y="-39"/>
            <a:chExt cx="12240" cy="1880"/>
          </a:xfrm>
        </p:grpSpPr>
        <p:sp>
          <p:nvSpPr>
            <p:cNvPr id="5" name="AutoShape 10">
              <a:extLst>
                <a:ext uri="{FF2B5EF4-FFF2-40B4-BE49-F238E27FC236}">
                  <a16:creationId xmlns:a16="http://schemas.microsoft.com/office/drawing/2014/main" id="{F59D35A9-79E0-4FBE-A222-D63D5897D380}"/>
                </a:ext>
              </a:extLst>
            </p:cNvPr>
            <p:cNvSpPr>
              <a:spLocks/>
            </p:cNvSpPr>
            <p:nvPr/>
          </p:nvSpPr>
          <p:spPr bwMode="auto">
            <a:xfrm>
              <a:off x="0" y="5"/>
              <a:ext cx="12240" cy="1836"/>
            </a:xfrm>
            <a:custGeom>
              <a:avLst/>
              <a:gdLst>
                <a:gd name="T0" fmla="*/ 12240 w 12240"/>
                <a:gd name="T1" fmla="+- 0 5 5"/>
                <a:gd name="T2" fmla="*/ 5 h 1836"/>
                <a:gd name="T3" fmla="*/ 0 w 12240"/>
                <a:gd name="T4" fmla="+- 0 5 5"/>
                <a:gd name="T5" fmla="*/ 5 h 1836"/>
                <a:gd name="T6" fmla="*/ 0 w 12240"/>
                <a:gd name="T7" fmla="+- 0 1603 5"/>
                <a:gd name="T8" fmla="*/ 1603 h 1836"/>
                <a:gd name="T9" fmla="*/ 18 w 12240"/>
                <a:gd name="T10" fmla="+- 0 1607 5"/>
                <a:gd name="T11" fmla="*/ 1607 h 1836"/>
                <a:gd name="T12" fmla="*/ 152 w 12240"/>
                <a:gd name="T13" fmla="+- 0 1636 5"/>
                <a:gd name="T14" fmla="*/ 1636 h 1836"/>
                <a:gd name="T15" fmla="*/ 288 w 12240"/>
                <a:gd name="T16" fmla="+- 0 1663 5"/>
                <a:gd name="T17" fmla="*/ 1663 h 1836"/>
                <a:gd name="T18" fmla="*/ 427 w 12240"/>
                <a:gd name="T19" fmla="+- 0 1687 5"/>
                <a:gd name="T20" fmla="*/ 1687 h 1836"/>
                <a:gd name="T21" fmla="*/ 567 w 12240"/>
                <a:gd name="T22" fmla="+- 0 1710 5"/>
                <a:gd name="T23" fmla="*/ 1710 h 1836"/>
                <a:gd name="T24" fmla="*/ 709 w 12240"/>
                <a:gd name="T25" fmla="+- 0 1730 5"/>
                <a:gd name="T26" fmla="*/ 1730 h 1836"/>
                <a:gd name="T27" fmla="*/ 853 w 12240"/>
                <a:gd name="T28" fmla="+- 0 1749 5"/>
                <a:gd name="T29" fmla="*/ 1749 h 1836"/>
                <a:gd name="T30" fmla="*/ 998 w 12240"/>
                <a:gd name="T31" fmla="+- 0 1766 5"/>
                <a:gd name="T32" fmla="*/ 1766 h 1836"/>
                <a:gd name="T33" fmla="*/ 1220 w 12240"/>
                <a:gd name="T34" fmla="+- 0 1787 5"/>
                <a:gd name="T35" fmla="*/ 1787 h 1836"/>
                <a:gd name="T36" fmla="*/ 1445 w 12240"/>
                <a:gd name="T37" fmla="+- 0 1805 5"/>
                <a:gd name="T38" fmla="*/ 1805 h 1836"/>
                <a:gd name="T39" fmla="*/ 1674 w 12240"/>
                <a:gd name="T40" fmla="+- 0 1819 5"/>
                <a:gd name="T41" fmla="*/ 1819 h 1836"/>
                <a:gd name="T42" fmla="*/ 1906 w 12240"/>
                <a:gd name="T43" fmla="+- 0 1830 5"/>
                <a:gd name="T44" fmla="*/ 1830 h 1836"/>
                <a:gd name="T45" fmla="*/ 2220 w 12240"/>
                <a:gd name="T46" fmla="+- 0 1838 5"/>
                <a:gd name="T47" fmla="*/ 1838 h 1836"/>
                <a:gd name="T48" fmla="*/ 2538 w 12240"/>
                <a:gd name="T49" fmla="+- 0 1841 5"/>
                <a:gd name="T50" fmla="*/ 1841 h 1836"/>
                <a:gd name="T51" fmla="*/ 2943 w 12240"/>
                <a:gd name="T52" fmla="+- 0 1836 5"/>
                <a:gd name="T53" fmla="*/ 1836 h 1836"/>
                <a:gd name="T54" fmla="*/ 3354 w 12240"/>
                <a:gd name="T55" fmla="+- 0 1824 5"/>
                <a:gd name="T56" fmla="*/ 1824 h 1836"/>
                <a:gd name="T57" fmla="*/ 3854 w 12240"/>
                <a:gd name="T58" fmla="+- 0 1801 5"/>
                <a:gd name="T59" fmla="*/ 1801 h 1836"/>
                <a:gd name="T60" fmla="*/ 4530 w 12240"/>
                <a:gd name="T61" fmla="+- 0 1756 5"/>
                <a:gd name="T62" fmla="*/ 1756 h 1836"/>
                <a:gd name="T63" fmla="*/ 5470 w 12240"/>
                <a:gd name="T64" fmla="+- 0 1675 5"/>
                <a:gd name="T65" fmla="*/ 1675 h 1836"/>
                <a:gd name="T66" fmla="*/ 9340 w 12240"/>
                <a:gd name="T67" fmla="+- 0 1260 5"/>
                <a:gd name="T68" fmla="*/ 1260 h 1836"/>
                <a:gd name="T69" fmla="*/ 10048 w 12240"/>
                <a:gd name="T70" fmla="+- 0 1197 5"/>
                <a:gd name="T71" fmla="*/ 1197 h 1836"/>
                <a:gd name="T72" fmla="*/ 10579 w 12240"/>
                <a:gd name="T73" fmla="+- 0 1159 5"/>
                <a:gd name="T74" fmla="*/ 1159 h 1836"/>
                <a:gd name="T75" fmla="*/ 10946 w 12240"/>
                <a:gd name="T76" fmla="+- 0 1139 5"/>
                <a:gd name="T77" fmla="*/ 1139 h 1836"/>
                <a:gd name="T78" fmla="*/ 11302 w 12240"/>
                <a:gd name="T79" fmla="+- 0 1125 5"/>
                <a:gd name="T80" fmla="*/ 1125 h 1836"/>
                <a:gd name="T81" fmla="*/ 11579 w 12240"/>
                <a:gd name="T82" fmla="+- 0 1120 5"/>
                <a:gd name="T83" fmla="*/ 1120 h 1836"/>
                <a:gd name="T84" fmla="*/ 12240 w 12240"/>
                <a:gd name="T85" fmla="+- 0 1120 5"/>
                <a:gd name="T86" fmla="*/ 1120 h 1836"/>
                <a:gd name="T87" fmla="*/ 12240 w 12240"/>
                <a:gd name="T88" fmla="+- 0 5 5"/>
                <a:gd name="T89" fmla="*/ 5 h 1836"/>
                <a:gd name="T90" fmla="*/ 12240 w 12240"/>
                <a:gd name="T91" fmla="+- 0 1120 5"/>
                <a:gd name="T92" fmla="*/ 1120 h 1836"/>
                <a:gd name="T93" fmla="*/ 11714 w 12240"/>
                <a:gd name="T94" fmla="+- 0 1120 5"/>
                <a:gd name="T95" fmla="*/ 1120 h 1836"/>
                <a:gd name="T96" fmla="*/ 11847 w 12240"/>
                <a:gd name="T97" fmla="+- 0 1120 5"/>
                <a:gd name="T98" fmla="*/ 1120 h 1836"/>
                <a:gd name="T99" fmla="*/ 12043 w 12240"/>
                <a:gd name="T100" fmla="+- 0 1124 5"/>
                <a:gd name="T101" fmla="*/ 1124 h 1836"/>
                <a:gd name="T102" fmla="*/ 12240 w 12240"/>
                <a:gd name="T103" fmla="+- 0 1131 5"/>
                <a:gd name="T104" fmla="*/ 1131 h 1836"/>
                <a:gd name="T105" fmla="*/ 12240 w 12240"/>
                <a:gd name="T106" fmla="+- 0 1120 5"/>
                <a:gd name="T107" fmla="*/ 1120 h 183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Lst>
              <a:rect l="0" t="0" r="r" b="b"/>
              <a:pathLst>
                <a:path w="12240" h="1836">
                  <a:moveTo>
                    <a:pt x="12240" y="0"/>
                  </a:moveTo>
                  <a:lnTo>
                    <a:pt x="0" y="0"/>
                  </a:lnTo>
                  <a:lnTo>
                    <a:pt x="0" y="1598"/>
                  </a:lnTo>
                  <a:lnTo>
                    <a:pt x="18" y="1602"/>
                  </a:lnTo>
                  <a:lnTo>
                    <a:pt x="152" y="1631"/>
                  </a:lnTo>
                  <a:lnTo>
                    <a:pt x="288" y="1658"/>
                  </a:lnTo>
                  <a:lnTo>
                    <a:pt x="427" y="1682"/>
                  </a:lnTo>
                  <a:lnTo>
                    <a:pt x="567" y="1705"/>
                  </a:lnTo>
                  <a:lnTo>
                    <a:pt x="709" y="1725"/>
                  </a:lnTo>
                  <a:lnTo>
                    <a:pt x="853" y="1744"/>
                  </a:lnTo>
                  <a:lnTo>
                    <a:pt x="998" y="1761"/>
                  </a:lnTo>
                  <a:lnTo>
                    <a:pt x="1220" y="1782"/>
                  </a:lnTo>
                  <a:lnTo>
                    <a:pt x="1445" y="1800"/>
                  </a:lnTo>
                  <a:lnTo>
                    <a:pt x="1674" y="1814"/>
                  </a:lnTo>
                  <a:lnTo>
                    <a:pt x="1906" y="1825"/>
                  </a:lnTo>
                  <a:lnTo>
                    <a:pt x="2220" y="1833"/>
                  </a:lnTo>
                  <a:lnTo>
                    <a:pt x="2538" y="1836"/>
                  </a:lnTo>
                  <a:lnTo>
                    <a:pt x="2943" y="1831"/>
                  </a:lnTo>
                  <a:lnTo>
                    <a:pt x="3354" y="1819"/>
                  </a:lnTo>
                  <a:lnTo>
                    <a:pt x="3854" y="1796"/>
                  </a:lnTo>
                  <a:lnTo>
                    <a:pt x="4530" y="1751"/>
                  </a:lnTo>
                  <a:lnTo>
                    <a:pt x="5470" y="1670"/>
                  </a:lnTo>
                  <a:lnTo>
                    <a:pt x="9340" y="1255"/>
                  </a:lnTo>
                  <a:lnTo>
                    <a:pt x="10048" y="1192"/>
                  </a:lnTo>
                  <a:lnTo>
                    <a:pt x="10579" y="1154"/>
                  </a:lnTo>
                  <a:lnTo>
                    <a:pt x="10946" y="1134"/>
                  </a:lnTo>
                  <a:lnTo>
                    <a:pt x="11302" y="1120"/>
                  </a:lnTo>
                  <a:lnTo>
                    <a:pt x="11579" y="1115"/>
                  </a:lnTo>
                  <a:lnTo>
                    <a:pt x="12240" y="1115"/>
                  </a:lnTo>
                  <a:lnTo>
                    <a:pt x="12240" y="0"/>
                  </a:lnTo>
                  <a:close/>
                  <a:moveTo>
                    <a:pt x="12240" y="1115"/>
                  </a:moveTo>
                  <a:lnTo>
                    <a:pt x="11714" y="1115"/>
                  </a:lnTo>
                  <a:lnTo>
                    <a:pt x="11847" y="1115"/>
                  </a:lnTo>
                  <a:lnTo>
                    <a:pt x="12043" y="1119"/>
                  </a:lnTo>
                  <a:lnTo>
                    <a:pt x="12240" y="1126"/>
                  </a:lnTo>
                  <a:lnTo>
                    <a:pt x="12240" y="1115"/>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 name="AutoShape 9">
              <a:extLst>
                <a:ext uri="{FF2B5EF4-FFF2-40B4-BE49-F238E27FC236}">
                  <a16:creationId xmlns:a16="http://schemas.microsoft.com/office/drawing/2014/main" id="{BD70B397-4ED2-4EA6-8E47-BDB427F06E6F}"/>
                </a:ext>
              </a:extLst>
            </p:cNvPr>
            <p:cNvSpPr>
              <a:spLocks/>
            </p:cNvSpPr>
            <p:nvPr/>
          </p:nvSpPr>
          <p:spPr bwMode="auto">
            <a:xfrm>
              <a:off x="0" y="-39"/>
              <a:ext cx="12240" cy="1722"/>
            </a:xfrm>
            <a:custGeom>
              <a:avLst/>
              <a:gdLst>
                <a:gd name="T0" fmla="*/ 12240 w 12240"/>
                <a:gd name="T1" fmla="*/ 0 h 1683"/>
                <a:gd name="T2" fmla="*/ 0 w 12240"/>
                <a:gd name="T3" fmla="*/ 0 h 1683"/>
                <a:gd name="T4" fmla="*/ 0 w 12240"/>
                <a:gd name="T5" fmla="*/ 1445 h 1683"/>
                <a:gd name="T6" fmla="*/ 18 w 12240"/>
                <a:gd name="T7" fmla="*/ 1449 h 1683"/>
                <a:gd name="T8" fmla="*/ 152 w 12240"/>
                <a:gd name="T9" fmla="*/ 1478 h 1683"/>
                <a:gd name="T10" fmla="*/ 288 w 12240"/>
                <a:gd name="T11" fmla="*/ 1505 h 1683"/>
                <a:gd name="T12" fmla="*/ 427 w 12240"/>
                <a:gd name="T13" fmla="*/ 1529 h 1683"/>
                <a:gd name="T14" fmla="*/ 567 w 12240"/>
                <a:gd name="T15" fmla="*/ 1552 h 1683"/>
                <a:gd name="T16" fmla="*/ 709 w 12240"/>
                <a:gd name="T17" fmla="*/ 1572 h 1683"/>
                <a:gd name="T18" fmla="*/ 853 w 12240"/>
                <a:gd name="T19" fmla="*/ 1591 h 1683"/>
                <a:gd name="T20" fmla="*/ 998 w 12240"/>
                <a:gd name="T21" fmla="*/ 1608 h 1683"/>
                <a:gd name="T22" fmla="*/ 1220 w 12240"/>
                <a:gd name="T23" fmla="*/ 1630 h 1683"/>
                <a:gd name="T24" fmla="*/ 1445 w 12240"/>
                <a:gd name="T25" fmla="*/ 1647 h 1683"/>
                <a:gd name="T26" fmla="*/ 1674 w 12240"/>
                <a:gd name="T27" fmla="*/ 1661 h 1683"/>
                <a:gd name="T28" fmla="*/ 1906 w 12240"/>
                <a:gd name="T29" fmla="*/ 1672 h 1683"/>
                <a:gd name="T30" fmla="*/ 2220 w 12240"/>
                <a:gd name="T31" fmla="*/ 1680 h 1683"/>
                <a:gd name="T32" fmla="*/ 2538 w 12240"/>
                <a:gd name="T33" fmla="*/ 1683 h 1683"/>
                <a:gd name="T34" fmla="*/ 2943 w 12240"/>
                <a:gd name="T35" fmla="*/ 1678 h 1683"/>
                <a:gd name="T36" fmla="*/ 3354 w 12240"/>
                <a:gd name="T37" fmla="*/ 1667 h 1683"/>
                <a:gd name="T38" fmla="*/ 3854 w 12240"/>
                <a:gd name="T39" fmla="*/ 1643 h 1683"/>
                <a:gd name="T40" fmla="*/ 4530 w 12240"/>
                <a:gd name="T41" fmla="*/ 1598 h 1683"/>
                <a:gd name="T42" fmla="*/ 5470 w 12240"/>
                <a:gd name="T43" fmla="*/ 1517 h 1683"/>
                <a:gd name="T44" fmla="*/ 9340 w 12240"/>
                <a:gd name="T45" fmla="*/ 1102 h 1683"/>
                <a:gd name="T46" fmla="*/ 10048 w 12240"/>
                <a:gd name="T47" fmla="*/ 1039 h 1683"/>
                <a:gd name="T48" fmla="*/ 10579 w 12240"/>
                <a:gd name="T49" fmla="*/ 1001 h 1683"/>
                <a:gd name="T50" fmla="*/ 10946 w 12240"/>
                <a:gd name="T51" fmla="*/ 981 h 1683"/>
                <a:gd name="T52" fmla="*/ 11302 w 12240"/>
                <a:gd name="T53" fmla="*/ 968 h 1683"/>
                <a:gd name="T54" fmla="*/ 11579 w 12240"/>
                <a:gd name="T55" fmla="*/ 962 h 1683"/>
                <a:gd name="T56" fmla="*/ 12240 w 12240"/>
                <a:gd name="T57" fmla="*/ 962 h 1683"/>
                <a:gd name="T58" fmla="*/ 12240 w 12240"/>
                <a:gd name="T59" fmla="*/ 0 h 1683"/>
                <a:gd name="T60" fmla="*/ 12240 w 12240"/>
                <a:gd name="T61" fmla="*/ 962 h 1683"/>
                <a:gd name="T62" fmla="*/ 11714 w 12240"/>
                <a:gd name="T63" fmla="*/ 962 h 1683"/>
                <a:gd name="T64" fmla="*/ 11847 w 12240"/>
                <a:gd name="T65" fmla="*/ 962 h 1683"/>
                <a:gd name="T66" fmla="*/ 12043 w 12240"/>
                <a:gd name="T67" fmla="*/ 966 h 1683"/>
                <a:gd name="T68" fmla="*/ 12240 w 12240"/>
                <a:gd name="T69" fmla="*/ 973 h 1683"/>
                <a:gd name="T70" fmla="*/ 12240 w 12240"/>
                <a:gd name="T71" fmla="*/ 962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40" h="1683">
                  <a:moveTo>
                    <a:pt x="12240" y="0"/>
                  </a:moveTo>
                  <a:lnTo>
                    <a:pt x="0" y="0"/>
                  </a:lnTo>
                  <a:lnTo>
                    <a:pt x="0" y="1445"/>
                  </a:lnTo>
                  <a:lnTo>
                    <a:pt x="18" y="1449"/>
                  </a:lnTo>
                  <a:lnTo>
                    <a:pt x="152" y="1478"/>
                  </a:lnTo>
                  <a:lnTo>
                    <a:pt x="288" y="1505"/>
                  </a:lnTo>
                  <a:lnTo>
                    <a:pt x="427" y="1529"/>
                  </a:lnTo>
                  <a:lnTo>
                    <a:pt x="567" y="1552"/>
                  </a:lnTo>
                  <a:lnTo>
                    <a:pt x="709" y="1572"/>
                  </a:lnTo>
                  <a:lnTo>
                    <a:pt x="853" y="1591"/>
                  </a:lnTo>
                  <a:lnTo>
                    <a:pt x="998" y="1608"/>
                  </a:lnTo>
                  <a:lnTo>
                    <a:pt x="1220" y="1630"/>
                  </a:lnTo>
                  <a:lnTo>
                    <a:pt x="1445" y="1647"/>
                  </a:lnTo>
                  <a:lnTo>
                    <a:pt x="1674" y="1661"/>
                  </a:lnTo>
                  <a:lnTo>
                    <a:pt x="1906" y="1672"/>
                  </a:lnTo>
                  <a:lnTo>
                    <a:pt x="2220" y="1680"/>
                  </a:lnTo>
                  <a:lnTo>
                    <a:pt x="2538" y="1683"/>
                  </a:lnTo>
                  <a:lnTo>
                    <a:pt x="2943" y="1678"/>
                  </a:lnTo>
                  <a:lnTo>
                    <a:pt x="3354" y="1667"/>
                  </a:lnTo>
                  <a:lnTo>
                    <a:pt x="3854" y="1643"/>
                  </a:lnTo>
                  <a:lnTo>
                    <a:pt x="4530" y="1598"/>
                  </a:lnTo>
                  <a:lnTo>
                    <a:pt x="5470" y="1517"/>
                  </a:lnTo>
                  <a:lnTo>
                    <a:pt x="9340" y="1102"/>
                  </a:lnTo>
                  <a:lnTo>
                    <a:pt x="10048" y="1039"/>
                  </a:lnTo>
                  <a:lnTo>
                    <a:pt x="10579" y="1001"/>
                  </a:lnTo>
                  <a:lnTo>
                    <a:pt x="10946" y="981"/>
                  </a:lnTo>
                  <a:lnTo>
                    <a:pt x="11302" y="968"/>
                  </a:lnTo>
                  <a:lnTo>
                    <a:pt x="11579" y="962"/>
                  </a:lnTo>
                  <a:lnTo>
                    <a:pt x="12240" y="962"/>
                  </a:lnTo>
                  <a:lnTo>
                    <a:pt x="12240" y="0"/>
                  </a:lnTo>
                  <a:close/>
                  <a:moveTo>
                    <a:pt x="12240" y="962"/>
                  </a:moveTo>
                  <a:lnTo>
                    <a:pt x="11714" y="962"/>
                  </a:lnTo>
                  <a:lnTo>
                    <a:pt x="11847" y="962"/>
                  </a:lnTo>
                  <a:lnTo>
                    <a:pt x="12043" y="966"/>
                  </a:lnTo>
                  <a:lnTo>
                    <a:pt x="12240" y="973"/>
                  </a:lnTo>
                  <a:lnTo>
                    <a:pt x="12240" y="962"/>
                  </a:lnTo>
                  <a:close/>
                </a:path>
              </a:pathLst>
            </a:custGeom>
            <a:solidFill>
              <a:srgbClr val="0C683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AutoShape 8">
              <a:extLst>
                <a:ext uri="{FF2B5EF4-FFF2-40B4-BE49-F238E27FC236}">
                  <a16:creationId xmlns:a16="http://schemas.microsoft.com/office/drawing/2014/main" id="{D500F6EB-0200-4B04-9D4E-BBE06C837661}"/>
                </a:ext>
              </a:extLst>
            </p:cNvPr>
            <p:cNvSpPr>
              <a:spLocks/>
            </p:cNvSpPr>
            <p:nvPr/>
          </p:nvSpPr>
          <p:spPr bwMode="auto">
            <a:xfrm>
              <a:off x="360" y="343"/>
              <a:ext cx="939" cy="939"/>
            </a:xfrm>
            <a:custGeom>
              <a:avLst/>
              <a:gdLst>
                <a:gd name="T0" fmla="+- 0 547 360"/>
                <a:gd name="T1" fmla="*/ T0 w 939"/>
                <a:gd name="T2" fmla="+- 0 1068 343"/>
                <a:gd name="T3" fmla="*/ 1068 h 939"/>
                <a:gd name="T4" fmla="+- 0 360 360"/>
                <a:gd name="T5" fmla="*/ T4 w 939"/>
                <a:gd name="T6" fmla="+- 0 800 343"/>
                <a:gd name="T7" fmla="*/ 800 h 939"/>
                <a:gd name="T8" fmla="+- 0 586 360"/>
                <a:gd name="T9" fmla="*/ T8 w 939"/>
                <a:gd name="T10" fmla="+- 0 1137 343"/>
                <a:gd name="T11" fmla="*/ 1137 h 939"/>
                <a:gd name="T12" fmla="+- 0 828 360"/>
                <a:gd name="T13" fmla="*/ T12 w 939"/>
                <a:gd name="T14" fmla="+- 0 520 343"/>
                <a:gd name="T15" fmla="*/ 520 h 939"/>
                <a:gd name="T16" fmla="+- 0 712 360"/>
                <a:gd name="T17" fmla="*/ T16 w 939"/>
                <a:gd name="T18" fmla="+- 0 400 343"/>
                <a:gd name="T19" fmla="*/ 400 h 939"/>
                <a:gd name="T20" fmla="+- 0 461 360"/>
                <a:gd name="T21" fmla="*/ T20 w 939"/>
                <a:gd name="T22" fmla="+- 0 634 343"/>
                <a:gd name="T23" fmla="*/ 634 h 939"/>
                <a:gd name="T24" fmla="+- 0 483 360"/>
                <a:gd name="T25" fmla="*/ T24 w 939"/>
                <a:gd name="T26" fmla="+- 0 645 343"/>
                <a:gd name="T27" fmla="*/ 645 h 939"/>
                <a:gd name="T28" fmla="+- 0 766 360"/>
                <a:gd name="T29" fmla="*/ T28 w 939"/>
                <a:gd name="T30" fmla="+- 0 434 343"/>
                <a:gd name="T31" fmla="*/ 434 h 939"/>
                <a:gd name="T32" fmla="+- 0 967 360"/>
                <a:gd name="T33" fmla="*/ T32 w 939"/>
                <a:gd name="T34" fmla="+- 0 695 343"/>
                <a:gd name="T35" fmla="*/ 695 h 939"/>
                <a:gd name="T36" fmla="+- 0 900 360"/>
                <a:gd name="T37" fmla="*/ T36 w 939"/>
                <a:gd name="T38" fmla="+- 0 720 343"/>
                <a:gd name="T39" fmla="*/ 720 h 939"/>
                <a:gd name="T40" fmla="+- 0 903 360"/>
                <a:gd name="T41" fmla="*/ T40 w 939"/>
                <a:gd name="T42" fmla="+- 0 618 343"/>
                <a:gd name="T43" fmla="*/ 618 h 939"/>
                <a:gd name="T44" fmla="+- 0 872 360"/>
                <a:gd name="T45" fmla="*/ T44 w 939"/>
                <a:gd name="T46" fmla="+- 0 613 343"/>
                <a:gd name="T47" fmla="*/ 613 h 939"/>
                <a:gd name="T48" fmla="+- 0 865 360"/>
                <a:gd name="T49" fmla="*/ T48 w 939"/>
                <a:gd name="T50" fmla="+- 0 577 343"/>
                <a:gd name="T51" fmla="*/ 577 h 939"/>
                <a:gd name="T52" fmla="+- 0 839 360"/>
                <a:gd name="T53" fmla="*/ T52 w 939"/>
                <a:gd name="T54" fmla="+- 0 559 343"/>
                <a:gd name="T55" fmla="*/ 559 h 939"/>
                <a:gd name="T56" fmla="+- 0 822 360"/>
                <a:gd name="T57" fmla="*/ T56 w 939"/>
                <a:gd name="T58" fmla="+- 0 545 343"/>
                <a:gd name="T59" fmla="*/ 545 h 939"/>
                <a:gd name="T60" fmla="+- 0 795 360"/>
                <a:gd name="T61" fmla="*/ T60 w 939"/>
                <a:gd name="T62" fmla="+- 0 579 343"/>
                <a:gd name="T63" fmla="*/ 579 h 939"/>
                <a:gd name="T64" fmla="+- 0 751 360"/>
                <a:gd name="T65" fmla="*/ T64 w 939"/>
                <a:gd name="T66" fmla="+- 0 611 343"/>
                <a:gd name="T67" fmla="*/ 611 h 939"/>
                <a:gd name="T68" fmla="+- 0 756 360"/>
                <a:gd name="T69" fmla="*/ T68 w 939"/>
                <a:gd name="T70" fmla="+- 0 722 343"/>
                <a:gd name="T71" fmla="*/ 722 h 939"/>
                <a:gd name="T72" fmla="+- 0 706 360"/>
                <a:gd name="T73" fmla="*/ T72 w 939"/>
                <a:gd name="T74" fmla="+- 0 695 343"/>
                <a:gd name="T75" fmla="*/ 695 h 939"/>
                <a:gd name="T76" fmla="+- 0 645 360"/>
                <a:gd name="T77" fmla="*/ T76 w 939"/>
                <a:gd name="T78" fmla="+- 0 707 343"/>
                <a:gd name="T79" fmla="*/ 707 h 939"/>
                <a:gd name="T80" fmla="+- 0 672 360"/>
                <a:gd name="T81" fmla="*/ T80 w 939"/>
                <a:gd name="T82" fmla="+- 0 787 343"/>
                <a:gd name="T83" fmla="*/ 787 h 939"/>
                <a:gd name="T84" fmla="+- 0 666 360"/>
                <a:gd name="T85" fmla="*/ T84 w 939"/>
                <a:gd name="T86" fmla="+- 0 826 343"/>
                <a:gd name="T87" fmla="*/ 826 h 939"/>
                <a:gd name="T88" fmla="+- 0 732 360"/>
                <a:gd name="T89" fmla="*/ T88 w 939"/>
                <a:gd name="T90" fmla="+- 0 874 343"/>
                <a:gd name="T91" fmla="*/ 874 h 939"/>
                <a:gd name="T92" fmla="+- 0 733 360"/>
                <a:gd name="T93" fmla="*/ T92 w 939"/>
                <a:gd name="T94" fmla="+- 0 909 343"/>
                <a:gd name="T95" fmla="*/ 909 h 939"/>
                <a:gd name="T96" fmla="+- 0 804 360"/>
                <a:gd name="T97" fmla="*/ T96 w 939"/>
                <a:gd name="T98" fmla="+- 0 897 343"/>
                <a:gd name="T99" fmla="*/ 897 h 939"/>
                <a:gd name="T100" fmla="+- 0 821 360"/>
                <a:gd name="T101" fmla="*/ T100 w 939"/>
                <a:gd name="T102" fmla="+- 0 895 343"/>
                <a:gd name="T103" fmla="*/ 895 h 939"/>
                <a:gd name="T104" fmla="+- 0 838 360"/>
                <a:gd name="T105" fmla="*/ T104 w 939"/>
                <a:gd name="T106" fmla="+- 0 977 343"/>
                <a:gd name="T107" fmla="*/ 977 h 939"/>
                <a:gd name="T108" fmla="+- 0 837 360"/>
                <a:gd name="T109" fmla="*/ T108 w 939"/>
                <a:gd name="T110" fmla="+- 0 877 343"/>
                <a:gd name="T111" fmla="*/ 877 h 939"/>
                <a:gd name="T112" fmla="+- 0 867 360"/>
                <a:gd name="T113" fmla="*/ T112 w 939"/>
                <a:gd name="T114" fmla="+- 0 895 343"/>
                <a:gd name="T115" fmla="*/ 895 h 939"/>
                <a:gd name="T116" fmla="+- 0 949 360"/>
                <a:gd name="T117" fmla="*/ T116 w 939"/>
                <a:gd name="T118" fmla="+- 0 908 343"/>
                <a:gd name="T119" fmla="*/ 908 h 939"/>
                <a:gd name="T120" fmla="+- 0 923 360"/>
                <a:gd name="T121" fmla="*/ T120 w 939"/>
                <a:gd name="T122" fmla="+- 0 872 343"/>
                <a:gd name="T123" fmla="*/ 872 h 939"/>
                <a:gd name="T124" fmla="+- 0 990 360"/>
                <a:gd name="T125" fmla="*/ T124 w 939"/>
                <a:gd name="T126" fmla="+- 0 824 343"/>
                <a:gd name="T127" fmla="*/ 824 h 939"/>
                <a:gd name="T128" fmla="+- 0 983 360"/>
                <a:gd name="T129" fmla="*/ T128 w 939"/>
                <a:gd name="T130" fmla="+- 0 784 343"/>
                <a:gd name="T131" fmla="*/ 784 h 939"/>
                <a:gd name="T132" fmla="+- 0 1005 360"/>
                <a:gd name="T133" fmla="*/ T132 w 939"/>
                <a:gd name="T134" fmla="+- 0 730 343"/>
                <a:gd name="T135" fmla="*/ 730 h 939"/>
                <a:gd name="T136" fmla="+- 0 1030 360"/>
                <a:gd name="T137" fmla="*/ T136 w 939"/>
                <a:gd name="T138" fmla="+- 0 668 343"/>
                <a:gd name="T139" fmla="*/ 668 h 939"/>
                <a:gd name="T140" fmla="+- 0 1152 360"/>
                <a:gd name="T141" fmla="*/ T140 w 939"/>
                <a:gd name="T142" fmla="+- 0 888 343"/>
                <a:gd name="T143" fmla="*/ 888 h 939"/>
                <a:gd name="T144" fmla="+- 0 906 360"/>
                <a:gd name="T145" fmla="*/ T144 w 939"/>
                <a:gd name="T146" fmla="+- 0 1135 343"/>
                <a:gd name="T147" fmla="*/ 1135 h 939"/>
                <a:gd name="T148" fmla="+- 0 572 360"/>
                <a:gd name="T149" fmla="*/ T148 w 939"/>
                <a:gd name="T150" fmla="+- 0 1019 343"/>
                <a:gd name="T151" fmla="*/ 1019 h 939"/>
                <a:gd name="T152" fmla="+- 0 533 360"/>
                <a:gd name="T153" fmla="*/ T152 w 939"/>
                <a:gd name="T154" fmla="+- 0 667 343"/>
                <a:gd name="T155" fmla="*/ 667 h 939"/>
                <a:gd name="T156" fmla="+- 0 830 360"/>
                <a:gd name="T157" fmla="*/ T156 w 939"/>
                <a:gd name="T158" fmla="+- 0 482 343"/>
                <a:gd name="T159" fmla="*/ 482 h 939"/>
                <a:gd name="T160" fmla="+- 0 1127 360"/>
                <a:gd name="T161" fmla="*/ T160 w 939"/>
                <a:gd name="T162" fmla="+- 0 667 343"/>
                <a:gd name="T163" fmla="*/ 667 h 939"/>
                <a:gd name="T164" fmla="+- 0 1127 360"/>
                <a:gd name="T165" fmla="*/ T164 w 939"/>
                <a:gd name="T166" fmla="+- 0 612 343"/>
                <a:gd name="T167" fmla="*/ 612 h 939"/>
                <a:gd name="T168" fmla="+- 0 902 360"/>
                <a:gd name="T169" fmla="*/ T168 w 939"/>
                <a:gd name="T170" fmla="+- 0 462 343"/>
                <a:gd name="T171" fmla="*/ 462 h 939"/>
                <a:gd name="T172" fmla="+- 0 576 360"/>
                <a:gd name="T173" fmla="*/ T172 w 939"/>
                <a:gd name="T174" fmla="+- 0 559 343"/>
                <a:gd name="T175" fmla="*/ 559 h 939"/>
                <a:gd name="T176" fmla="+- 0 479 360"/>
                <a:gd name="T177" fmla="*/ T176 w 939"/>
                <a:gd name="T178" fmla="+- 0 885 343"/>
                <a:gd name="T179" fmla="*/ 885 h 939"/>
                <a:gd name="T180" fmla="+- 0 690 360"/>
                <a:gd name="T181" fmla="*/ T180 w 939"/>
                <a:gd name="T182" fmla="+- 0 1143 343"/>
                <a:gd name="T183" fmla="*/ 1143 h 939"/>
                <a:gd name="T184" fmla="+- 0 969 360"/>
                <a:gd name="T185" fmla="*/ T184 w 939"/>
                <a:gd name="T186" fmla="+- 0 1143 343"/>
                <a:gd name="T187" fmla="*/ 1143 h 939"/>
                <a:gd name="T188" fmla="+- 0 1181 360"/>
                <a:gd name="T189" fmla="*/ T188 w 939"/>
                <a:gd name="T190" fmla="+- 0 885 343"/>
                <a:gd name="T191" fmla="*/ 885 h 939"/>
                <a:gd name="T192" fmla="+- 0 1176 360"/>
                <a:gd name="T193" fmla="*/ T192 w 939"/>
                <a:gd name="T194" fmla="+- 0 981 343"/>
                <a:gd name="T195" fmla="*/ 981 h 939"/>
                <a:gd name="T196" fmla="+- 0 893 360"/>
                <a:gd name="T197" fmla="*/ T196 w 939"/>
                <a:gd name="T198" fmla="+- 0 1192 343"/>
                <a:gd name="T199" fmla="*/ 1192 h 939"/>
                <a:gd name="T200" fmla="+- 0 1064 360"/>
                <a:gd name="T201" fmla="*/ T200 w 939"/>
                <a:gd name="T202" fmla="+- 0 1157 343"/>
                <a:gd name="T203" fmla="*/ 1157 h 939"/>
                <a:gd name="T204" fmla="+- 0 1245 360"/>
                <a:gd name="T205" fmla="*/ T204 w 939"/>
                <a:gd name="T206" fmla="+- 0 845 343"/>
                <a:gd name="T207" fmla="*/ 845 h 939"/>
                <a:gd name="T208" fmla="+- 0 1133 360"/>
                <a:gd name="T209" fmla="*/ T208 w 939"/>
                <a:gd name="T210" fmla="+- 0 539 343"/>
                <a:gd name="T211" fmla="*/ 539 h 939"/>
                <a:gd name="T212" fmla="+- 0 859 360"/>
                <a:gd name="T213" fmla="*/ T212 w 939"/>
                <a:gd name="T214" fmla="+- 0 428 343"/>
                <a:gd name="T215" fmla="*/ 428 h 939"/>
                <a:gd name="T216" fmla="+- 0 1157 360"/>
                <a:gd name="T217" fmla="*/ T216 w 939"/>
                <a:gd name="T218" fmla="+- 0 616 343"/>
                <a:gd name="T219" fmla="*/ 616 h 9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939" h="939">
                  <a:moveTo>
                    <a:pt x="440" y="855"/>
                  </a:moveTo>
                  <a:lnTo>
                    <a:pt x="369" y="840"/>
                  </a:lnTo>
                  <a:lnTo>
                    <a:pt x="302" y="813"/>
                  </a:lnTo>
                  <a:lnTo>
                    <a:pt x="241" y="775"/>
                  </a:lnTo>
                  <a:lnTo>
                    <a:pt x="187" y="725"/>
                  </a:lnTo>
                  <a:lnTo>
                    <a:pt x="143" y="666"/>
                  </a:lnTo>
                  <a:lnTo>
                    <a:pt x="111" y="601"/>
                  </a:lnTo>
                  <a:lnTo>
                    <a:pt x="91" y="531"/>
                  </a:lnTo>
                  <a:lnTo>
                    <a:pt x="84" y="457"/>
                  </a:lnTo>
                  <a:lnTo>
                    <a:pt x="0" y="457"/>
                  </a:lnTo>
                  <a:lnTo>
                    <a:pt x="57" y="585"/>
                  </a:lnTo>
                  <a:lnTo>
                    <a:pt x="94" y="657"/>
                  </a:lnTo>
                  <a:lnTo>
                    <a:pt x="125" y="701"/>
                  </a:lnTo>
                  <a:lnTo>
                    <a:pt x="167" y="743"/>
                  </a:lnTo>
                  <a:lnTo>
                    <a:pt x="226" y="794"/>
                  </a:lnTo>
                  <a:lnTo>
                    <a:pt x="291" y="836"/>
                  </a:lnTo>
                  <a:lnTo>
                    <a:pt x="362" y="866"/>
                  </a:lnTo>
                  <a:lnTo>
                    <a:pt x="437" y="882"/>
                  </a:lnTo>
                  <a:lnTo>
                    <a:pt x="440" y="855"/>
                  </a:lnTo>
                  <a:moveTo>
                    <a:pt x="468" y="177"/>
                  </a:moveTo>
                  <a:lnTo>
                    <a:pt x="468" y="178"/>
                  </a:lnTo>
                  <a:lnTo>
                    <a:pt x="468" y="177"/>
                  </a:lnTo>
                  <a:moveTo>
                    <a:pt x="480" y="0"/>
                  </a:moveTo>
                  <a:lnTo>
                    <a:pt x="352" y="57"/>
                  </a:lnTo>
                  <a:lnTo>
                    <a:pt x="280" y="94"/>
                  </a:lnTo>
                  <a:lnTo>
                    <a:pt x="236" y="125"/>
                  </a:lnTo>
                  <a:lnTo>
                    <a:pt x="193" y="167"/>
                  </a:lnTo>
                  <a:lnTo>
                    <a:pt x="142" y="226"/>
                  </a:lnTo>
                  <a:lnTo>
                    <a:pt x="101" y="291"/>
                  </a:lnTo>
                  <a:lnTo>
                    <a:pt x="71" y="362"/>
                  </a:lnTo>
                  <a:lnTo>
                    <a:pt x="55" y="437"/>
                  </a:lnTo>
                  <a:lnTo>
                    <a:pt x="82" y="440"/>
                  </a:lnTo>
                  <a:lnTo>
                    <a:pt x="97" y="369"/>
                  </a:lnTo>
                  <a:lnTo>
                    <a:pt x="123" y="302"/>
                  </a:lnTo>
                  <a:lnTo>
                    <a:pt x="162" y="241"/>
                  </a:lnTo>
                  <a:lnTo>
                    <a:pt x="212" y="187"/>
                  </a:lnTo>
                  <a:lnTo>
                    <a:pt x="271" y="143"/>
                  </a:lnTo>
                  <a:lnTo>
                    <a:pt x="336" y="111"/>
                  </a:lnTo>
                  <a:lnTo>
                    <a:pt x="406" y="91"/>
                  </a:lnTo>
                  <a:lnTo>
                    <a:pt x="479" y="84"/>
                  </a:lnTo>
                  <a:lnTo>
                    <a:pt x="480" y="0"/>
                  </a:lnTo>
                  <a:moveTo>
                    <a:pt x="670" y="325"/>
                  </a:moveTo>
                  <a:lnTo>
                    <a:pt x="633" y="342"/>
                  </a:lnTo>
                  <a:lnTo>
                    <a:pt x="607" y="352"/>
                  </a:lnTo>
                  <a:lnTo>
                    <a:pt x="590" y="350"/>
                  </a:lnTo>
                  <a:lnTo>
                    <a:pt x="581" y="330"/>
                  </a:lnTo>
                  <a:lnTo>
                    <a:pt x="573" y="336"/>
                  </a:lnTo>
                  <a:lnTo>
                    <a:pt x="557" y="356"/>
                  </a:lnTo>
                  <a:lnTo>
                    <a:pt x="540" y="377"/>
                  </a:lnTo>
                  <a:lnTo>
                    <a:pt x="527" y="385"/>
                  </a:lnTo>
                  <a:lnTo>
                    <a:pt x="523" y="363"/>
                  </a:lnTo>
                  <a:lnTo>
                    <a:pt x="532" y="322"/>
                  </a:lnTo>
                  <a:lnTo>
                    <a:pt x="542" y="282"/>
                  </a:lnTo>
                  <a:lnTo>
                    <a:pt x="543" y="275"/>
                  </a:lnTo>
                  <a:lnTo>
                    <a:pt x="544" y="271"/>
                  </a:lnTo>
                  <a:lnTo>
                    <a:pt x="545" y="265"/>
                  </a:lnTo>
                  <a:lnTo>
                    <a:pt x="532" y="269"/>
                  </a:lnTo>
                  <a:lnTo>
                    <a:pt x="521" y="271"/>
                  </a:lnTo>
                  <a:lnTo>
                    <a:pt x="512" y="270"/>
                  </a:lnTo>
                  <a:lnTo>
                    <a:pt x="507" y="268"/>
                  </a:lnTo>
                  <a:lnTo>
                    <a:pt x="500" y="257"/>
                  </a:lnTo>
                  <a:lnTo>
                    <a:pt x="504" y="240"/>
                  </a:lnTo>
                  <a:lnTo>
                    <a:pt x="504" y="238"/>
                  </a:lnTo>
                  <a:lnTo>
                    <a:pt x="505" y="234"/>
                  </a:lnTo>
                  <a:lnTo>
                    <a:pt x="500" y="234"/>
                  </a:lnTo>
                  <a:lnTo>
                    <a:pt x="494" y="238"/>
                  </a:lnTo>
                  <a:lnTo>
                    <a:pt x="490" y="235"/>
                  </a:lnTo>
                  <a:lnTo>
                    <a:pt x="484" y="229"/>
                  </a:lnTo>
                  <a:lnTo>
                    <a:pt x="479" y="216"/>
                  </a:lnTo>
                  <a:lnTo>
                    <a:pt x="474" y="200"/>
                  </a:lnTo>
                  <a:lnTo>
                    <a:pt x="468" y="179"/>
                  </a:lnTo>
                  <a:lnTo>
                    <a:pt x="467" y="175"/>
                  </a:lnTo>
                  <a:lnTo>
                    <a:pt x="467" y="181"/>
                  </a:lnTo>
                  <a:lnTo>
                    <a:pt x="462" y="202"/>
                  </a:lnTo>
                  <a:lnTo>
                    <a:pt x="457" y="219"/>
                  </a:lnTo>
                  <a:lnTo>
                    <a:pt x="451" y="231"/>
                  </a:lnTo>
                  <a:lnTo>
                    <a:pt x="446" y="238"/>
                  </a:lnTo>
                  <a:lnTo>
                    <a:pt x="442" y="240"/>
                  </a:lnTo>
                  <a:lnTo>
                    <a:pt x="435" y="236"/>
                  </a:lnTo>
                  <a:lnTo>
                    <a:pt x="430" y="236"/>
                  </a:lnTo>
                  <a:lnTo>
                    <a:pt x="436" y="259"/>
                  </a:lnTo>
                  <a:lnTo>
                    <a:pt x="426" y="275"/>
                  </a:lnTo>
                  <a:lnTo>
                    <a:pt x="408" y="274"/>
                  </a:lnTo>
                  <a:lnTo>
                    <a:pt x="391" y="268"/>
                  </a:lnTo>
                  <a:lnTo>
                    <a:pt x="394" y="284"/>
                  </a:lnTo>
                  <a:lnTo>
                    <a:pt x="404" y="324"/>
                  </a:lnTo>
                  <a:lnTo>
                    <a:pt x="412" y="365"/>
                  </a:lnTo>
                  <a:lnTo>
                    <a:pt x="408" y="387"/>
                  </a:lnTo>
                  <a:lnTo>
                    <a:pt x="396" y="379"/>
                  </a:lnTo>
                  <a:lnTo>
                    <a:pt x="378" y="358"/>
                  </a:lnTo>
                  <a:lnTo>
                    <a:pt x="375" y="354"/>
                  </a:lnTo>
                  <a:lnTo>
                    <a:pt x="362" y="338"/>
                  </a:lnTo>
                  <a:lnTo>
                    <a:pt x="355" y="333"/>
                  </a:lnTo>
                  <a:lnTo>
                    <a:pt x="346" y="352"/>
                  </a:lnTo>
                  <a:lnTo>
                    <a:pt x="329" y="354"/>
                  </a:lnTo>
                  <a:lnTo>
                    <a:pt x="303" y="344"/>
                  </a:lnTo>
                  <a:lnTo>
                    <a:pt x="266" y="327"/>
                  </a:lnTo>
                  <a:lnTo>
                    <a:pt x="271" y="337"/>
                  </a:lnTo>
                  <a:lnTo>
                    <a:pt x="285" y="364"/>
                  </a:lnTo>
                  <a:lnTo>
                    <a:pt x="292" y="395"/>
                  </a:lnTo>
                  <a:lnTo>
                    <a:pt x="279" y="419"/>
                  </a:lnTo>
                  <a:lnTo>
                    <a:pt x="282" y="424"/>
                  </a:lnTo>
                  <a:lnTo>
                    <a:pt x="294" y="432"/>
                  </a:lnTo>
                  <a:lnTo>
                    <a:pt x="312" y="444"/>
                  </a:lnTo>
                  <a:lnTo>
                    <a:pt x="330" y="460"/>
                  </a:lnTo>
                  <a:lnTo>
                    <a:pt x="329" y="466"/>
                  </a:lnTo>
                  <a:lnTo>
                    <a:pt x="321" y="474"/>
                  </a:lnTo>
                  <a:lnTo>
                    <a:pt x="311" y="480"/>
                  </a:lnTo>
                  <a:lnTo>
                    <a:pt x="306" y="483"/>
                  </a:lnTo>
                  <a:lnTo>
                    <a:pt x="324" y="492"/>
                  </a:lnTo>
                  <a:lnTo>
                    <a:pt x="347" y="502"/>
                  </a:lnTo>
                  <a:lnTo>
                    <a:pt x="367" y="510"/>
                  </a:lnTo>
                  <a:lnTo>
                    <a:pt x="375" y="517"/>
                  </a:lnTo>
                  <a:lnTo>
                    <a:pt x="372" y="531"/>
                  </a:lnTo>
                  <a:lnTo>
                    <a:pt x="366" y="546"/>
                  </a:lnTo>
                  <a:lnTo>
                    <a:pt x="357" y="559"/>
                  </a:lnTo>
                  <a:lnTo>
                    <a:pt x="347" y="567"/>
                  </a:lnTo>
                  <a:lnTo>
                    <a:pt x="353" y="567"/>
                  </a:lnTo>
                  <a:lnTo>
                    <a:pt x="373" y="566"/>
                  </a:lnTo>
                  <a:lnTo>
                    <a:pt x="399" y="562"/>
                  </a:lnTo>
                  <a:lnTo>
                    <a:pt x="425" y="555"/>
                  </a:lnTo>
                  <a:lnTo>
                    <a:pt x="429" y="554"/>
                  </a:lnTo>
                  <a:lnTo>
                    <a:pt x="429" y="563"/>
                  </a:lnTo>
                  <a:lnTo>
                    <a:pt x="444" y="554"/>
                  </a:lnTo>
                  <a:lnTo>
                    <a:pt x="453" y="546"/>
                  </a:lnTo>
                  <a:lnTo>
                    <a:pt x="459" y="534"/>
                  </a:lnTo>
                  <a:lnTo>
                    <a:pt x="460" y="534"/>
                  </a:lnTo>
                  <a:lnTo>
                    <a:pt x="461" y="552"/>
                  </a:lnTo>
                  <a:lnTo>
                    <a:pt x="461" y="566"/>
                  </a:lnTo>
                  <a:lnTo>
                    <a:pt x="461" y="597"/>
                  </a:lnTo>
                  <a:lnTo>
                    <a:pt x="459" y="635"/>
                  </a:lnTo>
                  <a:lnTo>
                    <a:pt x="455" y="656"/>
                  </a:lnTo>
                  <a:lnTo>
                    <a:pt x="478" y="634"/>
                  </a:lnTo>
                  <a:lnTo>
                    <a:pt x="477" y="629"/>
                  </a:lnTo>
                  <a:lnTo>
                    <a:pt x="474" y="607"/>
                  </a:lnTo>
                  <a:lnTo>
                    <a:pt x="474" y="577"/>
                  </a:lnTo>
                  <a:lnTo>
                    <a:pt x="475" y="550"/>
                  </a:lnTo>
                  <a:lnTo>
                    <a:pt x="477" y="534"/>
                  </a:lnTo>
                  <a:lnTo>
                    <a:pt x="477" y="533"/>
                  </a:lnTo>
                  <a:lnTo>
                    <a:pt x="483" y="544"/>
                  </a:lnTo>
                  <a:lnTo>
                    <a:pt x="493" y="552"/>
                  </a:lnTo>
                  <a:lnTo>
                    <a:pt x="506" y="561"/>
                  </a:lnTo>
                  <a:lnTo>
                    <a:pt x="507" y="552"/>
                  </a:lnTo>
                  <a:lnTo>
                    <a:pt x="511" y="553"/>
                  </a:lnTo>
                  <a:lnTo>
                    <a:pt x="537" y="560"/>
                  </a:lnTo>
                  <a:lnTo>
                    <a:pt x="563" y="564"/>
                  </a:lnTo>
                  <a:lnTo>
                    <a:pt x="583" y="565"/>
                  </a:lnTo>
                  <a:lnTo>
                    <a:pt x="589" y="565"/>
                  </a:lnTo>
                  <a:lnTo>
                    <a:pt x="578" y="557"/>
                  </a:lnTo>
                  <a:lnTo>
                    <a:pt x="575" y="552"/>
                  </a:lnTo>
                  <a:lnTo>
                    <a:pt x="570" y="544"/>
                  </a:lnTo>
                  <a:lnTo>
                    <a:pt x="565" y="533"/>
                  </a:lnTo>
                  <a:lnTo>
                    <a:pt x="563" y="529"/>
                  </a:lnTo>
                  <a:lnTo>
                    <a:pt x="561" y="515"/>
                  </a:lnTo>
                  <a:lnTo>
                    <a:pt x="569" y="508"/>
                  </a:lnTo>
                  <a:lnTo>
                    <a:pt x="589" y="499"/>
                  </a:lnTo>
                  <a:lnTo>
                    <a:pt x="612" y="490"/>
                  </a:lnTo>
                  <a:lnTo>
                    <a:pt x="630" y="481"/>
                  </a:lnTo>
                  <a:lnTo>
                    <a:pt x="625" y="478"/>
                  </a:lnTo>
                  <a:lnTo>
                    <a:pt x="615" y="472"/>
                  </a:lnTo>
                  <a:lnTo>
                    <a:pt x="607" y="464"/>
                  </a:lnTo>
                  <a:lnTo>
                    <a:pt x="606" y="458"/>
                  </a:lnTo>
                  <a:lnTo>
                    <a:pt x="623" y="441"/>
                  </a:lnTo>
                  <a:lnTo>
                    <a:pt x="641" y="430"/>
                  </a:lnTo>
                  <a:lnTo>
                    <a:pt x="654" y="422"/>
                  </a:lnTo>
                  <a:lnTo>
                    <a:pt x="656" y="417"/>
                  </a:lnTo>
                  <a:lnTo>
                    <a:pt x="643" y="392"/>
                  </a:lnTo>
                  <a:lnTo>
                    <a:pt x="645" y="387"/>
                  </a:lnTo>
                  <a:lnTo>
                    <a:pt x="645" y="385"/>
                  </a:lnTo>
                  <a:lnTo>
                    <a:pt x="651" y="361"/>
                  </a:lnTo>
                  <a:lnTo>
                    <a:pt x="656" y="352"/>
                  </a:lnTo>
                  <a:lnTo>
                    <a:pt x="664" y="335"/>
                  </a:lnTo>
                  <a:lnTo>
                    <a:pt x="670" y="325"/>
                  </a:lnTo>
                  <a:moveTo>
                    <a:pt x="828" y="470"/>
                  </a:moveTo>
                  <a:lnTo>
                    <a:pt x="821" y="398"/>
                  </a:lnTo>
                  <a:lnTo>
                    <a:pt x="801" y="332"/>
                  </a:lnTo>
                  <a:lnTo>
                    <a:pt x="801" y="470"/>
                  </a:lnTo>
                  <a:lnTo>
                    <a:pt x="792" y="545"/>
                  </a:lnTo>
                  <a:lnTo>
                    <a:pt x="767" y="615"/>
                  </a:lnTo>
                  <a:lnTo>
                    <a:pt x="728" y="676"/>
                  </a:lnTo>
                  <a:lnTo>
                    <a:pt x="677" y="728"/>
                  </a:lnTo>
                  <a:lnTo>
                    <a:pt x="615" y="767"/>
                  </a:lnTo>
                  <a:lnTo>
                    <a:pt x="546" y="792"/>
                  </a:lnTo>
                  <a:lnTo>
                    <a:pt x="470" y="800"/>
                  </a:lnTo>
                  <a:lnTo>
                    <a:pt x="394" y="792"/>
                  </a:lnTo>
                  <a:lnTo>
                    <a:pt x="324" y="767"/>
                  </a:lnTo>
                  <a:lnTo>
                    <a:pt x="263" y="728"/>
                  </a:lnTo>
                  <a:lnTo>
                    <a:pt x="212" y="676"/>
                  </a:lnTo>
                  <a:lnTo>
                    <a:pt x="173" y="615"/>
                  </a:lnTo>
                  <a:lnTo>
                    <a:pt x="148" y="545"/>
                  </a:lnTo>
                  <a:lnTo>
                    <a:pt x="139" y="470"/>
                  </a:lnTo>
                  <a:lnTo>
                    <a:pt x="148" y="394"/>
                  </a:lnTo>
                  <a:lnTo>
                    <a:pt x="173" y="324"/>
                  </a:lnTo>
                  <a:lnTo>
                    <a:pt x="212" y="263"/>
                  </a:lnTo>
                  <a:lnTo>
                    <a:pt x="263" y="212"/>
                  </a:lnTo>
                  <a:lnTo>
                    <a:pt x="324" y="173"/>
                  </a:lnTo>
                  <a:lnTo>
                    <a:pt x="394" y="148"/>
                  </a:lnTo>
                  <a:lnTo>
                    <a:pt x="470" y="139"/>
                  </a:lnTo>
                  <a:lnTo>
                    <a:pt x="546" y="148"/>
                  </a:lnTo>
                  <a:lnTo>
                    <a:pt x="615" y="173"/>
                  </a:lnTo>
                  <a:lnTo>
                    <a:pt x="677" y="212"/>
                  </a:lnTo>
                  <a:lnTo>
                    <a:pt x="728" y="263"/>
                  </a:lnTo>
                  <a:lnTo>
                    <a:pt x="767" y="324"/>
                  </a:lnTo>
                  <a:lnTo>
                    <a:pt x="792" y="394"/>
                  </a:lnTo>
                  <a:lnTo>
                    <a:pt x="801" y="470"/>
                  </a:lnTo>
                  <a:lnTo>
                    <a:pt x="801" y="332"/>
                  </a:lnTo>
                  <a:lnTo>
                    <a:pt x="800" y="330"/>
                  </a:lnTo>
                  <a:lnTo>
                    <a:pt x="767" y="269"/>
                  </a:lnTo>
                  <a:lnTo>
                    <a:pt x="723" y="216"/>
                  </a:lnTo>
                  <a:lnTo>
                    <a:pt x="670" y="173"/>
                  </a:lnTo>
                  <a:lnTo>
                    <a:pt x="609" y="140"/>
                  </a:lnTo>
                  <a:lnTo>
                    <a:pt x="607" y="139"/>
                  </a:lnTo>
                  <a:lnTo>
                    <a:pt x="542" y="119"/>
                  </a:lnTo>
                  <a:lnTo>
                    <a:pt x="470" y="111"/>
                  </a:lnTo>
                  <a:lnTo>
                    <a:pt x="398" y="119"/>
                  </a:lnTo>
                  <a:lnTo>
                    <a:pt x="330" y="140"/>
                  </a:lnTo>
                  <a:lnTo>
                    <a:pt x="270" y="173"/>
                  </a:lnTo>
                  <a:lnTo>
                    <a:pt x="216" y="216"/>
                  </a:lnTo>
                  <a:lnTo>
                    <a:pt x="173" y="269"/>
                  </a:lnTo>
                  <a:lnTo>
                    <a:pt x="140" y="330"/>
                  </a:lnTo>
                  <a:lnTo>
                    <a:pt x="119" y="398"/>
                  </a:lnTo>
                  <a:lnTo>
                    <a:pt x="111" y="470"/>
                  </a:lnTo>
                  <a:lnTo>
                    <a:pt x="119" y="542"/>
                  </a:lnTo>
                  <a:lnTo>
                    <a:pt x="140" y="609"/>
                  </a:lnTo>
                  <a:lnTo>
                    <a:pt x="173" y="670"/>
                  </a:lnTo>
                  <a:lnTo>
                    <a:pt x="216" y="723"/>
                  </a:lnTo>
                  <a:lnTo>
                    <a:pt x="270" y="767"/>
                  </a:lnTo>
                  <a:lnTo>
                    <a:pt x="330" y="800"/>
                  </a:lnTo>
                  <a:lnTo>
                    <a:pt x="398" y="821"/>
                  </a:lnTo>
                  <a:lnTo>
                    <a:pt x="470" y="828"/>
                  </a:lnTo>
                  <a:lnTo>
                    <a:pt x="542" y="821"/>
                  </a:lnTo>
                  <a:lnTo>
                    <a:pt x="607" y="800"/>
                  </a:lnTo>
                  <a:lnTo>
                    <a:pt x="609" y="800"/>
                  </a:lnTo>
                  <a:lnTo>
                    <a:pt x="670" y="767"/>
                  </a:lnTo>
                  <a:lnTo>
                    <a:pt x="723" y="723"/>
                  </a:lnTo>
                  <a:lnTo>
                    <a:pt x="767" y="670"/>
                  </a:lnTo>
                  <a:lnTo>
                    <a:pt x="800" y="609"/>
                  </a:lnTo>
                  <a:lnTo>
                    <a:pt x="821" y="542"/>
                  </a:lnTo>
                  <a:lnTo>
                    <a:pt x="828" y="470"/>
                  </a:lnTo>
                  <a:moveTo>
                    <a:pt x="885" y="502"/>
                  </a:moveTo>
                  <a:lnTo>
                    <a:pt x="857" y="499"/>
                  </a:lnTo>
                  <a:lnTo>
                    <a:pt x="843" y="571"/>
                  </a:lnTo>
                  <a:lnTo>
                    <a:pt x="816" y="638"/>
                  </a:lnTo>
                  <a:lnTo>
                    <a:pt x="777" y="699"/>
                  </a:lnTo>
                  <a:lnTo>
                    <a:pt x="728" y="752"/>
                  </a:lnTo>
                  <a:lnTo>
                    <a:pt x="669" y="796"/>
                  </a:lnTo>
                  <a:lnTo>
                    <a:pt x="604" y="829"/>
                  </a:lnTo>
                  <a:lnTo>
                    <a:pt x="533" y="849"/>
                  </a:lnTo>
                  <a:lnTo>
                    <a:pt x="460" y="855"/>
                  </a:lnTo>
                  <a:lnTo>
                    <a:pt x="460" y="939"/>
                  </a:lnTo>
                  <a:lnTo>
                    <a:pt x="588" y="882"/>
                  </a:lnTo>
                  <a:lnTo>
                    <a:pt x="660" y="846"/>
                  </a:lnTo>
                  <a:lnTo>
                    <a:pt x="704" y="814"/>
                  </a:lnTo>
                  <a:lnTo>
                    <a:pt x="746" y="773"/>
                  </a:lnTo>
                  <a:lnTo>
                    <a:pt x="797" y="713"/>
                  </a:lnTo>
                  <a:lnTo>
                    <a:pt x="839" y="648"/>
                  </a:lnTo>
                  <a:lnTo>
                    <a:pt x="869" y="578"/>
                  </a:lnTo>
                  <a:lnTo>
                    <a:pt x="885" y="502"/>
                  </a:lnTo>
                  <a:moveTo>
                    <a:pt x="939" y="482"/>
                  </a:moveTo>
                  <a:lnTo>
                    <a:pt x="882" y="355"/>
                  </a:lnTo>
                  <a:lnTo>
                    <a:pt x="846" y="282"/>
                  </a:lnTo>
                  <a:lnTo>
                    <a:pt x="814" y="238"/>
                  </a:lnTo>
                  <a:lnTo>
                    <a:pt x="773" y="196"/>
                  </a:lnTo>
                  <a:lnTo>
                    <a:pt x="713" y="145"/>
                  </a:lnTo>
                  <a:lnTo>
                    <a:pt x="648" y="103"/>
                  </a:lnTo>
                  <a:lnTo>
                    <a:pt x="578" y="74"/>
                  </a:lnTo>
                  <a:lnTo>
                    <a:pt x="502" y="57"/>
                  </a:lnTo>
                  <a:lnTo>
                    <a:pt x="499" y="85"/>
                  </a:lnTo>
                  <a:lnTo>
                    <a:pt x="571" y="99"/>
                  </a:lnTo>
                  <a:lnTo>
                    <a:pt x="638" y="126"/>
                  </a:lnTo>
                  <a:lnTo>
                    <a:pt x="699" y="165"/>
                  </a:lnTo>
                  <a:lnTo>
                    <a:pt x="752" y="214"/>
                  </a:lnTo>
                  <a:lnTo>
                    <a:pt x="797" y="273"/>
                  </a:lnTo>
                  <a:lnTo>
                    <a:pt x="829" y="339"/>
                  </a:lnTo>
                  <a:lnTo>
                    <a:pt x="849" y="409"/>
                  </a:lnTo>
                  <a:lnTo>
                    <a:pt x="855" y="482"/>
                  </a:lnTo>
                  <a:lnTo>
                    <a:pt x="939" y="48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7">
              <a:extLst>
                <a:ext uri="{FF2B5EF4-FFF2-40B4-BE49-F238E27FC236}">
                  <a16:creationId xmlns:a16="http://schemas.microsoft.com/office/drawing/2014/main" id="{3BCAAB90-9E23-45F3-AC1B-E96254BA2B30}"/>
                </a:ext>
              </a:extLst>
            </p:cNvPr>
            <p:cNvSpPr>
              <a:spLocks/>
            </p:cNvSpPr>
            <p:nvPr/>
          </p:nvSpPr>
          <p:spPr bwMode="auto">
            <a:xfrm>
              <a:off x="779" y="1040"/>
              <a:ext cx="84" cy="80"/>
            </a:xfrm>
            <a:custGeom>
              <a:avLst/>
              <a:gdLst>
                <a:gd name="T0" fmla="+- 0 862 779"/>
                <a:gd name="T1" fmla="*/ T0 w 84"/>
                <a:gd name="T2" fmla="+- 0 1071 1041"/>
                <a:gd name="T3" fmla="*/ 1071 h 80"/>
                <a:gd name="T4" fmla="+- 0 836 779"/>
                <a:gd name="T5" fmla="*/ T4 w 84"/>
                <a:gd name="T6" fmla="+- 0 1089 1041"/>
                <a:gd name="T7" fmla="*/ 1089 h 80"/>
                <a:gd name="T8" fmla="+- 0 846 779"/>
                <a:gd name="T9" fmla="*/ T8 w 84"/>
                <a:gd name="T10" fmla="+- 0 1120 1041"/>
                <a:gd name="T11" fmla="*/ 1120 h 80"/>
                <a:gd name="T12" fmla="+- 0 821 779"/>
                <a:gd name="T13" fmla="*/ T12 w 84"/>
                <a:gd name="T14" fmla="+- 0 1101 1041"/>
                <a:gd name="T15" fmla="*/ 1101 h 80"/>
                <a:gd name="T16" fmla="+- 0 795 779"/>
                <a:gd name="T17" fmla="*/ T16 w 84"/>
                <a:gd name="T18" fmla="+- 0 1120 1041"/>
                <a:gd name="T19" fmla="*/ 1120 h 80"/>
                <a:gd name="T20" fmla="+- 0 805 779"/>
                <a:gd name="T21" fmla="*/ T20 w 84"/>
                <a:gd name="T22" fmla="+- 0 1089 1041"/>
                <a:gd name="T23" fmla="*/ 1089 h 80"/>
                <a:gd name="T24" fmla="+- 0 779 779"/>
                <a:gd name="T25" fmla="*/ T24 w 84"/>
                <a:gd name="T26" fmla="+- 0 1071 1041"/>
                <a:gd name="T27" fmla="*/ 1071 h 80"/>
                <a:gd name="T28" fmla="+- 0 811 779"/>
                <a:gd name="T29" fmla="*/ T28 w 84"/>
                <a:gd name="T30" fmla="+- 0 1071 1041"/>
                <a:gd name="T31" fmla="*/ 1071 h 80"/>
                <a:gd name="T32" fmla="+- 0 821 779"/>
                <a:gd name="T33" fmla="*/ T32 w 84"/>
                <a:gd name="T34" fmla="+- 0 1041 1041"/>
                <a:gd name="T35" fmla="*/ 1041 h 80"/>
                <a:gd name="T36" fmla="+- 0 830 779"/>
                <a:gd name="T37" fmla="*/ T36 w 84"/>
                <a:gd name="T38" fmla="+- 0 1071 1041"/>
                <a:gd name="T39" fmla="*/ 1071 h 80"/>
                <a:gd name="T40" fmla="+- 0 862 779"/>
                <a:gd name="T41" fmla="*/ T40 w 84"/>
                <a:gd name="T42" fmla="+- 0 1071 1041"/>
                <a:gd name="T43" fmla="*/ 1071 h 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0">
                  <a:moveTo>
                    <a:pt x="83" y="30"/>
                  </a:moveTo>
                  <a:lnTo>
                    <a:pt x="57" y="48"/>
                  </a:lnTo>
                  <a:lnTo>
                    <a:pt x="67" y="79"/>
                  </a:lnTo>
                  <a:lnTo>
                    <a:pt x="42" y="60"/>
                  </a:lnTo>
                  <a:lnTo>
                    <a:pt x="16" y="79"/>
                  </a:lnTo>
                  <a:lnTo>
                    <a:pt x="26" y="48"/>
                  </a:lnTo>
                  <a:lnTo>
                    <a:pt x="0" y="30"/>
                  </a:lnTo>
                  <a:lnTo>
                    <a:pt x="32" y="30"/>
                  </a:lnTo>
                  <a:lnTo>
                    <a:pt x="42" y="0"/>
                  </a:lnTo>
                  <a:lnTo>
                    <a:pt x="51" y="30"/>
                  </a:lnTo>
                  <a:lnTo>
                    <a:pt x="83" y="30"/>
                  </a:lnTo>
                  <a:close/>
                </a:path>
              </a:pathLst>
            </a:custGeom>
            <a:noFill/>
            <a:ln w="508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9" name="Picture 8">
              <a:extLst>
                <a:ext uri="{FF2B5EF4-FFF2-40B4-BE49-F238E27FC236}">
                  <a16:creationId xmlns:a16="http://schemas.microsoft.com/office/drawing/2014/main" id="{37CDFC88-7A26-467D-B1ED-83225D9DD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 y="922"/>
              <a:ext cx="18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5">
              <a:extLst>
                <a:ext uri="{FF2B5EF4-FFF2-40B4-BE49-F238E27FC236}">
                  <a16:creationId xmlns:a16="http://schemas.microsoft.com/office/drawing/2014/main" id="{A82B8C0D-5039-4AB2-928C-A31784F2F7B0}"/>
                </a:ext>
              </a:extLst>
            </p:cNvPr>
            <p:cNvSpPr>
              <a:spLocks/>
            </p:cNvSpPr>
            <p:nvPr/>
          </p:nvSpPr>
          <p:spPr bwMode="auto">
            <a:xfrm>
              <a:off x="562" y="920"/>
              <a:ext cx="184" cy="171"/>
            </a:xfrm>
            <a:custGeom>
              <a:avLst/>
              <a:gdLst>
                <a:gd name="T0" fmla="+- 0 659 563"/>
                <a:gd name="T1" fmla="*/ T0 w 184"/>
                <a:gd name="T2" fmla="+- 0 955 920"/>
                <a:gd name="T3" fmla="*/ 955 h 171"/>
                <a:gd name="T4" fmla="+- 0 622 563"/>
                <a:gd name="T5" fmla="*/ T4 w 184"/>
                <a:gd name="T6" fmla="+- 0 955 920"/>
                <a:gd name="T7" fmla="*/ 955 h 171"/>
                <a:gd name="T8" fmla="+- 0 611 563"/>
                <a:gd name="T9" fmla="*/ T8 w 184"/>
                <a:gd name="T10" fmla="+- 0 920 920"/>
                <a:gd name="T11" fmla="*/ 920 h 171"/>
                <a:gd name="T12" fmla="+- 0 599 563"/>
                <a:gd name="T13" fmla="*/ T12 w 184"/>
                <a:gd name="T14" fmla="+- 0 955 920"/>
                <a:gd name="T15" fmla="*/ 955 h 171"/>
                <a:gd name="T16" fmla="+- 0 563 563"/>
                <a:gd name="T17" fmla="*/ T16 w 184"/>
                <a:gd name="T18" fmla="+- 0 955 920"/>
                <a:gd name="T19" fmla="*/ 955 h 171"/>
                <a:gd name="T20" fmla="+- 0 592 563"/>
                <a:gd name="T21" fmla="*/ T20 w 184"/>
                <a:gd name="T22" fmla="+- 0 977 920"/>
                <a:gd name="T23" fmla="*/ 977 h 171"/>
                <a:gd name="T24" fmla="+- 0 581 563"/>
                <a:gd name="T25" fmla="*/ T24 w 184"/>
                <a:gd name="T26" fmla="+- 0 1012 920"/>
                <a:gd name="T27" fmla="*/ 1012 h 171"/>
                <a:gd name="T28" fmla="+- 0 611 563"/>
                <a:gd name="T29" fmla="*/ T28 w 184"/>
                <a:gd name="T30" fmla="+- 0 990 920"/>
                <a:gd name="T31" fmla="*/ 990 h 171"/>
                <a:gd name="T32" fmla="+- 0 641 563"/>
                <a:gd name="T33" fmla="*/ T32 w 184"/>
                <a:gd name="T34" fmla="+- 0 1012 920"/>
                <a:gd name="T35" fmla="*/ 1012 h 171"/>
                <a:gd name="T36" fmla="+- 0 634 563"/>
                <a:gd name="T37" fmla="*/ T36 w 184"/>
                <a:gd name="T38" fmla="+- 0 990 920"/>
                <a:gd name="T39" fmla="*/ 990 h 171"/>
                <a:gd name="T40" fmla="+- 0 629 563"/>
                <a:gd name="T41" fmla="*/ T40 w 184"/>
                <a:gd name="T42" fmla="+- 0 977 920"/>
                <a:gd name="T43" fmla="*/ 977 h 171"/>
                <a:gd name="T44" fmla="+- 0 659 563"/>
                <a:gd name="T45" fmla="*/ T44 w 184"/>
                <a:gd name="T46" fmla="+- 0 955 920"/>
                <a:gd name="T47" fmla="*/ 955 h 171"/>
                <a:gd name="T48" fmla="+- 0 746 563"/>
                <a:gd name="T49" fmla="*/ T48 w 184"/>
                <a:gd name="T50" fmla="+- 0 1034 920"/>
                <a:gd name="T51" fmla="*/ 1034 h 171"/>
                <a:gd name="T52" fmla="+- 0 709 563"/>
                <a:gd name="T53" fmla="*/ T52 w 184"/>
                <a:gd name="T54" fmla="+- 0 1034 920"/>
                <a:gd name="T55" fmla="*/ 1034 h 171"/>
                <a:gd name="T56" fmla="+- 0 698 563"/>
                <a:gd name="T57" fmla="*/ T56 w 184"/>
                <a:gd name="T58" fmla="+- 0 999 920"/>
                <a:gd name="T59" fmla="*/ 999 h 171"/>
                <a:gd name="T60" fmla="+- 0 686 563"/>
                <a:gd name="T61" fmla="*/ T60 w 184"/>
                <a:gd name="T62" fmla="+- 0 1034 920"/>
                <a:gd name="T63" fmla="*/ 1034 h 171"/>
                <a:gd name="T64" fmla="+- 0 650 563"/>
                <a:gd name="T65" fmla="*/ T64 w 184"/>
                <a:gd name="T66" fmla="+- 0 1034 920"/>
                <a:gd name="T67" fmla="*/ 1034 h 171"/>
                <a:gd name="T68" fmla="+- 0 679 563"/>
                <a:gd name="T69" fmla="*/ T68 w 184"/>
                <a:gd name="T70" fmla="+- 0 1055 920"/>
                <a:gd name="T71" fmla="*/ 1055 h 171"/>
                <a:gd name="T72" fmla="+- 0 668 563"/>
                <a:gd name="T73" fmla="*/ T72 w 184"/>
                <a:gd name="T74" fmla="+- 0 1090 920"/>
                <a:gd name="T75" fmla="*/ 1090 h 171"/>
                <a:gd name="T76" fmla="+- 0 698 563"/>
                <a:gd name="T77" fmla="*/ T76 w 184"/>
                <a:gd name="T78" fmla="+- 0 1069 920"/>
                <a:gd name="T79" fmla="*/ 1069 h 171"/>
                <a:gd name="T80" fmla="+- 0 728 563"/>
                <a:gd name="T81" fmla="*/ T80 w 184"/>
                <a:gd name="T82" fmla="+- 0 1090 920"/>
                <a:gd name="T83" fmla="*/ 1090 h 171"/>
                <a:gd name="T84" fmla="+- 0 721 563"/>
                <a:gd name="T85" fmla="*/ T84 w 184"/>
                <a:gd name="T86" fmla="+- 0 1069 920"/>
                <a:gd name="T87" fmla="*/ 1069 h 171"/>
                <a:gd name="T88" fmla="+- 0 716 563"/>
                <a:gd name="T89" fmla="*/ T88 w 184"/>
                <a:gd name="T90" fmla="+- 0 1055 920"/>
                <a:gd name="T91" fmla="*/ 1055 h 171"/>
                <a:gd name="T92" fmla="+- 0 746 563"/>
                <a:gd name="T93" fmla="*/ T92 w 184"/>
                <a:gd name="T94" fmla="+- 0 1034 920"/>
                <a:gd name="T95" fmla="*/ 1034 h 1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84" h="171">
                  <a:moveTo>
                    <a:pt x="96" y="35"/>
                  </a:moveTo>
                  <a:lnTo>
                    <a:pt x="59" y="35"/>
                  </a:lnTo>
                  <a:lnTo>
                    <a:pt x="48" y="0"/>
                  </a:lnTo>
                  <a:lnTo>
                    <a:pt x="36" y="35"/>
                  </a:lnTo>
                  <a:lnTo>
                    <a:pt x="0" y="35"/>
                  </a:lnTo>
                  <a:lnTo>
                    <a:pt x="29" y="57"/>
                  </a:lnTo>
                  <a:lnTo>
                    <a:pt x="18" y="92"/>
                  </a:lnTo>
                  <a:lnTo>
                    <a:pt x="48" y="70"/>
                  </a:lnTo>
                  <a:lnTo>
                    <a:pt x="78" y="92"/>
                  </a:lnTo>
                  <a:lnTo>
                    <a:pt x="71" y="70"/>
                  </a:lnTo>
                  <a:lnTo>
                    <a:pt x="66" y="57"/>
                  </a:lnTo>
                  <a:lnTo>
                    <a:pt x="96" y="35"/>
                  </a:lnTo>
                  <a:moveTo>
                    <a:pt x="183" y="114"/>
                  </a:moveTo>
                  <a:lnTo>
                    <a:pt x="146" y="114"/>
                  </a:lnTo>
                  <a:lnTo>
                    <a:pt x="135" y="79"/>
                  </a:lnTo>
                  <a:lnTo>
                    <a:pt x="123" y="114"/>
                  </a:lnTo>
                  <a:lnTo>
                    <a:pt x="87" y="114"/>
                  </a:lnTo>
                  <a:lnTo>
                    <a:pt x="116" y="135"/>
                  </a:lnTo>
                  <a:lnTo>
                    <a:pt x="105" y="170"/>
                  </a:lnTo>
                  <a:lnTo>
                    <a:pt x="135" y="149"/>
                  </a:lnTo>
                  <a:lnTo>
                    <a:pt x="165" y="170"/>
                  </a:lnTo>
                  <a:lnTo>
                    <a:pt x="158" y="149"/>
                  </a:lnTo>
                  <a:lnTo>
                    <a:pt x="153" y="135"/>
                  </a:lnTo>
                  <a:lnTo>
                    <a:pt x="183" y="1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 name="Text Box 4">
              <a:extLst>
                <a:ext uri="{FF2B5EF4-FFF2-40B4-BE49-F238E27FC236}">
                  <a16:creationId xmlns:a16="http://schemas.microsoft.com/office/drawing/2014/main" id="{4B6B09BA-453C-4C22-9845-1163B096A398}"/>
                </a:ext>
              </a:extLst>
            </p:cNvPr>
            <p:cNvSpPr txBox="1">
              <a:spLocks noChangeArrowheads="1"/>
            </p:cNvSpPr>
            <p:nvPr/>
          </p:nvSpPr>
          <p:spPr bwMode="auto">
            <a:xfrm>
              <a:off x="1598" y="322"/>
              <a:ext cx="3007"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dirty="0">
                  <a:solidFill>
                    <a:srgbClr val="FFFFFF"/>
                  </a:solidFill>
                  <a:effectLst/>
                  <a:latin typeface="Calibri" panose="020F0502020204030204" pitchFamily="34" charset="0"/>
                  <a:ea typeface="Calibri" panose="020F0502020204030204" pitchFamily="34" charset="0"/>
                </a:rPr>
                <a:t>Northern Border</a:t>
              </a:r>
              <a:endParaRPr lang="en-US" sz="1100" dirty="0">
                <a:solidFill>
                  <a:srgbClr val="000000"/>
                </a:solidFill>
                <a:effectLst/>
                <a:latin typeface="Calibri" panose="020F0502020204030204" pitchFamily="34" charset="0"/>
                <a:ea typeface="Calibri" panose="020F0502020204030204" pitchFamily="34" charset="0"/>
              </a:endParaRPr>
            </a:p>
          </p:txBody>
        </p:sp>
        <p:sp>
          <p:nvSpPr>
            <p:cNvPr id="12" name="Text Box 3">
              <a:extLst>
                <a:ext uri="{FF2B5EF4-FFF2-40B4-BE49-F238E27FC236}">
                  <a16:creationId xmlns:a16="http://schemas.microsoft.com/office/drawing/2014/main" id="{7C496376-8938-4F72-9D17-65FF7330B734}"/>
                </a:ext>
              </a:extLst>
            </p:cNvPr>
            <p:cNvSpPr txBox="1">
              <a:spLocks noChangeArrowheads="1"/>
            </p:cNvSpPr>
            <p:nvPr/>
          </p:nvSpPr>
          <p:spPr bwMode="auto">
            <a:xfrm>
              <a:off x="1598" y="701"/>
              <a:ext cx="4001"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dirty="0">
                  <a:solidFill>
                    <a:srgbClr val="FFFFFF"/>
                  </a:solidFill>
                  <a:effectLst/>
                  <a:latin typeface="Calibri" panose="020F0502020204030204" pitchFamily="34" charset="0"/>
                  <a:ea typeface="Calibri" panose="020F0502020204030204" pitchFamily="34" charset="0"/>
                </a:rPr>
                <a:t>Regional Commission</a:t>
              </a:r>
              <a:endParaRPr lang="en-US" sz="1100" dirty="0">
                <a:solidFill>
                  <a:srgbClr val="000000"/>
                </a:solidFill>
                <a:effectLst/>
                <a:latin typeface="Calibri" panose="020F0502020204030204" pitchFamily="34" charset="0"/>
                <a:ea typeface="Calibri" panose="020F0502020204030204" pitchFamily="34" charset="0"/>
              </a:endParaRPr>
            </a:p>
          </p:txBody>
        </p:sp>
      </p:grpSp>
      <p:sp>
        <p:nvSpPr>
          <p:cNvPr id="2" name="Title 1">
            <a:extLst>
              <a:ext uri="{FF2B5EF4-FFF2-40B4-BE49-F238E27FC236}">
                <a16:creationId xmlns:a16="http://schemas.microsoft.com/office/drawing/2014/main" id="{B2A95C40-4BEC-4FF4-9F5A-A6A786967D8B}"/>
              </a:ext>
            </a:extLst>
          </p:cNvPr>
          <p:cNvSpPr>
            <a:spLocks noGrp="1"/>
          </p:cNvSpPr>
          <p:nvPr>
            <p:ph type="ctrTitle"/>
          </p:nvPr>
        </p:nvSpPr>
        <p:spPr>
          <a:xfrm>
            <a:off x="-239714" y="775190"/>
            <a:ext cx="12191999" cy="1287625"/>
          </a:xfrm>
        </p:spPr>
        <p:txBody>
          <a:bodyPr>
            <a:normAutofit/>
          </a:bodyPr>
          <a:lstStyle/>
          <a:p>
            <a:r>
              <a:rPr lang="en-US" sz="4800" b="1" dirty="0"/>
              <a:t>CATALYST PROGRAM HIGHLIGHTS - 2023</a:t>
            </a:r>
          </a:p>
        </p:txBody>
      </p:sp>
      <p:sp>
        <p:nvSpPr>
          <p:cNvPr id="13" name="Rectangle 12">
            <a:extLst>
              <a:ext uri="{FF2B5EF4-FFF2-40B4-BE49-F238E27FC236}">
                <a16:creationId xmlns:a16="http://schemas.microsoft.com/office/drawing/2014/main" id="{29498EB6-B91C-7747-95DA-98570D523E61}"/>
              </a:ext>
            </a:extLst>
          </p:cNvPr>
          <p:cNvSpPr/>
          <p:nvPr/>
        </p:nvSpPr>
        <p:spPr>
          <a:xfrm>
            <a:off x="0" y="-27534"/>
            <a:ext cx="12191999" cy="1457325"/>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052DEE0-FD94-2F49-AEDE-7DEEE0073475}"/>
              </a:ext>
            </a:extLst>
          </p:cNvPr>
          <p:cNvSpPr txBox="1"/>
          <p:nvPr/>
        </p:nvSpPr>
        <p:spPr>
          <a:xfrm>
            <a:off x="239715" y="2019021"/>
            <a:ext cx="11287561" cy="4014497"/>
          </a:xfrm>
          <a:prstGeom prst="rect">
            <a:avLst/>
          </a:prstGeom>
          <a:noFill/>
        </p:spPr>
        <p:txBody>
          <a:bodyPr wrap="square">
            <a:spAutoFit/>
          </a:bodyPr>
          <a:lstStyle/>
          <a:p>
            <a:pPr marR="0" lvl="0">
              <a:lnSpc>
                <a:spcPct val="107000"/>
              </a:lnSpc>
              <a:spcBef>
                <a:spcPts val="0"/>
              </a:spcBef>
              <a:spcAft>
                <a:spcPts val="0"/>
              </a:spcAft>
            </a:pPr>
            <a:endParaRPr lang="en-US" sz="2000" b="1" dirty="0">
              <a:solidFill>
                <a:srgbClr val="000000"/>
              </a:solidFill>
              <a:ea typeface="Tahoma" panose="020B0604030504040204" pitchFamily="34" charset="0"/>
              <a:cs typeface="Tahoma" panose="020B0604030504040204" pitchFamily="34" charset="0"/>
            </a:endParaRPr>
          </a:p>
          <a:p>
            <a:pPr marR="0" lvl="0">
              <a:lnSpc>
                <a:spcPct val="107000"/>
              </a:lnSpc>
              <a:spcBef>
                <a:spcPts val="0"/>
              </a:spcBef>
              <a:spcAft>
                <a:spcPts val="0"/>
              </a:spcAft>
            </a:pPr>
            <a:r>
              <a:rPr lang="en-US" sz="2000" b="1" dirty="0">
                <a:solidFill>
                  <a:srgbClr val="000000"/>
                </a:solidFill>
                <a:latin typeface="Tahoma" panose="020B0604030504040204" pitchFamily="34" charset="0"/>
                <a:ea typeface="Tahoma" panose="020B0604030504040204" pitchFamily="34" charset="0"/>
                <a:cs typeface="Tahoma" panose="020B0604030504040204" pitchFamily="34" charset="0"/>
              </a:rPr>
              <a:t>Agency Investment Priorities. </a:t>
            </a:r>
          </a:p>
          <a:p>
            <a:pPr marR="0" lvl="0">
              <a:lnSpc>
                <a:spcPct val="107000"/>
              </a:lnSpc>
              <a:spcBef>
                <a:spcPts val="0"/>
              </a:spcBef>
              <a:spcAft>
                <a:spcPts val="0"/>
              </a:spcAft>
            </a:pPr>
            <a:endParaRPr lang="en-US" sz="20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285750" marR="0" lvl="0" indent="-285750">
              <a:lnSpc>
                <a:spcPct val="107000"/>
              </a:lnSpc>
              <a:spcBef>
                <a:spcPts val="0"/>
              </a:spcBef>
              <a:spcAft>
                <a:spcPts val="0"/>
              </a:spcAft>
              <a:buFont typeface="Arial" panose="020B0604020202020204" pitchFamily="34" charset="0"/>
              <a:buChar char="•"/>
            </a:pPr>
            <a:r>
              <a:rPr lang="en-US" sz="2000" dirty="0">
                <a:effectLst/>
                <a:latin typeface="Tahoma" panose="020B0604030504040204" pitchFamily="34" charset="0"/>
                <a:ea typeface="Tahoma" panose="020B0604030504040204" pitchFamily="34" charset="0"/>
                <a:cs typeface="Tahoma" panose="020B0604030504040204" pitchFamily="34" charset="0"/>
              </a:rPr>
              <a:t>All projects must be consistent with the economic development goals of the region and advance a combination of NBRC and member state strategic investment principles. </a:t>
            </a:r>
          </a:p>
          <a:p>
            <a:pPr marL="285750" marR="0" lvl="0" indent="-285750">
              <a:lnSpc>
                <a:spcPct val="107000"/>
              </a:lnSpc>
              <a:spcBef>
                <a:spcPts val="0"/>
              </a:spcBef>
              <a:spcAft>
                <a:spcPts val="0"/>
              </a:spcAft>
              <a:buFont typeface="Arial" panose="020B0604020202020204" pitchFamily="34" charset="0"/>
              <a:buChar char="•"/>
            </a:pPr>
            <a:r>
              <a:rPr lang="en-US" sz="2000" dirty="0">
                <a:effectLst/>
                <a:latin typeface="Tahoma" panose="020B0604030504040204" pitchFamily="34" charset="0"/>
                <a:ea typeface="Tahoma" panose="020B0604030504040204" pitchFamily="34" charset="0"/>
                <a:cs typeface="Tahoma" panose="020B0604030504040204" pitchFamily="34" charset="0"/>
              </a:rPr>
              <a:t>NBRC investment priorities include:</a:t>
            </a:r>
          </a:p>
          <a:p>
            <a:pPr marL="800100" lvl="1" indent="-342900">
              <a:lnSpc>
                <a:spcPct val="107000"/>
              </a:lnSpc>
              <a:buFont typeface="+mj-lt"/>
              <a:buAutoNum type="arabicPeriod"/>
            </a:pPr>
            <a:r>
              <a:rPr lang="en-US" sz="2000" dirty="0">
                <a:effectLst/>
                <a:latin typeface="Tahoma" panose="020B0604030504040204" pitchFamily="34" charset="0"/>
                <a:ea typeface="Tahoma" panose="020B0604030504040204" pitchFamily="34" charset="0"/>
                <a:cs typeface="Tahoma" panose="020B0604030504040204" pitchFamily="34" charset="0"/>
              </a:rPr>
              <a:t>Projects that provide benefits to or demonstrate meaningful engagement with communities who have been under-represented in past NBRC investments. Underinvested communities include rural communities (population less than 5,000), communities of color, and tribal communities.</a:t>
            </a:r>
          </a:p>
          <a:p>
            <a:pPr marL="800100" lvl="1" indent="-342900">
              <a:lnSpc>
                <a:spcPct val="107000"/>
              </a:lnSpc>
              <a:buFont typeface="+mj-lt"/>
              <a:buAutoNum type="arabicPeriod"/>
            </a:pPr>
            <a:r>
              <a:rPr lang="en-US" sz="2000" dirty="0">
                <a:effectLst/>
                <a:latin typeface="Tahoma" panose="020B0604030504040204" pitchFamily="34" charset="0"/>
                <a:ea typeface="Tahoma" panose="020B0604030504040204" pitchFamily="34" charset="0"/>
                <a:cs typeface="Tahoma" panose="020B0604030504040204" pitchFamily="34" charset="0"/>
              </a:rPr>
              <a:t>Projects that address multiple needs and cross multiple investment categories. </a:t>
            </a:r>
          </a:p>
          <a:p>
            <a:pPr marL="800100" lvl="1" indent="-342900">
              <a:lnSpc>
                <a:spcPct val="107000"/>
              </a:lnSpc>
              <a:buFont typeface="+mj-lt"/>
              <a:buAutoNum type="arabicPeriod"/>
            </a:pPr>
            <a:r>
              <a:rPr lang="en-US" sz="2000" dirty="0">
                <a:effectLst/>
                <a:latin typeface="Tahoma" panose="020B0604030504040204" pitchFamily="34" charset="0"/>
                <a:ea typeface="Tahoma" panose="020B0604030504040204" pitchFamily="34" charset="0"/>
                <a:cs typeface="Tahoma" panose="020B0604030504040204" pitchFamily="34" charset="0"/>
              </a:rPr>
              <a:t>Projects that adapt to changing climate conditions and extreme weather events.</a:t>
            </a:r>
          </a:p>
        </p:txBody>
      </p:sp>
    </p:spTree>
    <p:extLst>
      <p:ext uri="{BB962C8B-B14F-4D97-AF65-F5344CB8AC3E}">
        <p14:creationId xmlns:p14="http://schemas.microsoft.com/office/powerpoint/2010/main" val="2326351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B3AF801-4A3C-4877-945E-FF86030D2349}"/>
              </a:ext>
            </a:extLst>
          </p:cNvPr>
          <p:cNvGrpSpPr>
            <a:grpSpLocks/>
          </p:cNvGrpSpPr>
          <p:nvPr/>
        </p:nvGrpSpPr>
        <p:grpSpPr bwMode="auto">
          <a:xfrm>
            <a:off x="0" y="0"/>
            <a:ext cx="12192000" cy="1340919"/>
            <a:chOff x="0" y="-39"/>
            <a:chExt cx="12240" cy="1880"/>
          </a:xfrm>
        </p:grpSpPr>
        <p:sp>
          <p:nvSpPr>
            <p:cNvPr id="5" name="AutoShape 10">
              <a:extLst>
                <a:ext uri="{FF2B5EF4-FFF2-40B4-BE49-F238E27FC236}">
                  <a16:creationId xmlns:a16="http://schemas.microsoft.com/office/drawing/2014/main" id="{F59D35A9-79E0-4FBE-A222-D63D5897D380}"/>
                </a:ext>
              </a:extLst>
            </p:cNvPr>
            <p:cNvSpPr>
              <a:spLocks/>
            </p:cNvSpPr>
            <p:nvPr/>
          </p:nvSpPr>
          <p:spPr bwMode="auto">
            <a:xfrm>
              <a:off x="0" y="5"/>
              <a:ext cx="12240" cy="1836"/>
            </a:xfrm>
            <a:custGeom>
              <a:avLst/>
              <a:gdLst>
                <a:gd name="T0" fmla="*/ 12240 w 12240"/>
                <a:gd name="T1" fmla="+- 0 5 5"/>
                <a:gd name="T2" fmla="*/ 5 h 1836"/>
                <a:gd name="T3" fmla="*/ 0 w 12240"/>
                <a:gd name="T4" fmla="+- 0 5 5"/>
                <a:gd name="T5" fmla="*/ 5 h 1836"/>
                <a:gd name="T6" fmla="*/ 0 w 12240"/>
                <a:gd name="T7" fmla="+- 0 1603 5"/>
                <a:gd name="T8" fmla="*/ 1603 h 1836"/>
                <a:gd name="T9" fmla="*/ 18 w 12240"/>
                <a:gd name="T10" fmla="+- 0 1607 5"/>
                <a:gd name="T11" fmla="*/ 1607 h 1836"/>
                <a:gd name="T12" fmla="*/ 152 w 12240"/>
                <a:gd name="T13" fmla="+- 0 1636 5"/>
                <a:gd name="T14" fmla="*/ 1636 h 1836"/>
                <a:gd name="T15" fmla="*/ 288 w 12240"/>
                <a:gd name="T16" fmla="+- 0 1663 5"/>
                <a:gd name="T17" fmla="*/ 1663 h 1836"/>
                <a:gd name="T18" fmla="*/ 427 w 12240"/>
                <a:gd name="T19" fmla="+- 0 1687 5"/>
                <a:gd name="T20" fmla="*/ 1687 h 1836"/>
                <a:gd name="T21" fmla="*/ 567 w 12240"/>
                <a:gd name="T22" fmla="+- 0 1710 5"/>
                <a:gd name="T23" fmla="*/ 1710 h 1836"/>
                <a:gd name="T24" fmla="*/ 709 w 12240"/>
                <a:gd name="T25" fmla="+- 0 1730 5"/>
                <a:gd name="T26" fmla="*/ 1730 h 1836"/>
                <a:gd name="T27" fmla="*/ 853 w 12240"/>
                <a:gd name="T28" fmla="+- 0 1749 5"/>
                <a:gd name="T29" fmla="*/ 1749 h 1836"/>
                <a:gd name="T30" fmla="*/ 998 w 12240"/>
                <a:gd name="T31" fmla="+- 0 1766 5"/>
                <a:gd name="T32" fmla="*/ 1766 h 1836"/>
                <a:gd name="T33" fmla="*/ 1220 w 12240"/>
                <a:gd name="T34" fmla="+- 0 1787 5"/>
                <a:gd name="T35" fmla="*/ 1787 h 1836"/>
                <a:gd name="T36" fmla="*/ 1445 w 12240"/>
                <a:gd name="T37" fmla="+- 0 1805 5"/>
                <a:gd name="T38" fmla="*/ 1805 h 1836"/>
                <a:gd name="T39" fmla="*/ 1674 w 12240"/>
                <a:gd name="T40" fmla="+- 0 1819 5"/>
                <a:gd name="T41" fmla="*/ 1819 h 1836"/>
                <a:gd name="T42" fmla="*/ 1906 w 12240"/>
                <a:gd name="T43" fmla="+- 0 1830 5"/>
                <a:gd name="T44" fmla="*/ 1830 h 1836"/>
                <a:gd name="T45" fmla="*/ 2220 w 12240"/>
                <a:gd name="T46" fmla="+- 0 1838 5"/>
                <a:gd name="T47" fmla="*/ 1838 h 1836"/>
                <a:gd name="T48" fmla="*/ 2538 w 12240"/>
                <a:gd name="T49" fmla="+- 0 1841 5"/>
                <a:gd name="T50" fmla="*/ 1841 h 1836"/>
                <a:gd name="T51" fmla="*/ 2943 w 12240"/>
                <a:gd name="T52" fmla="+- 0 1836 5"/>
                <a:gd name="T53" fmla="*/ 1836 h 1836"/>
                <a:gd name="T54" fmla="*/ 3354 w 12240"/>
                <a:gd name="T55" fmla="+- 0 1824 5"/>
                <a:gd name="T56" fmla="*/ 1824 h 1836"/>
                <a:gd name="T57" fmla="*/ 3854 w 12240"/>
                <a:gd name="T58" fmla="+- 0 1801 5"/>
                <a:gd name="T59" fmla="*/ 1801 h 1836"/>
                <a:gd name="T60" fmla="*/ 4530 w 12240"/>
                <a:gd name="T61" fmla="+- 0 1756 5"/>
                <a:gd name="T62" fmla="*/ 1756 h 1836"/>
                <a:gd name="T63" fmla="*/ 5470 w 12240"/>
                <a:gd name="T64" fmla="+- 0 1675 5"/>
                <a:gd name="T65" fmla="*/ 1675 h 1836"/>
                <a:gd name="T66" fmla="*/ 9340 w 12240"/>
                <a:gd name="T67" fmla="+- 0 1260 5"/>
                <a:gd name="T68" fmla="*/ 1260 h 1836"/>
                <a:gd name="T69" fmla="*/ 10048 w 12240"/>
                <a:gd name="T70" fmla="+- 0 1197 5"/>
                <a:gd name="T71" fmla="*/ 1197 h 1836"/>
                <a:gd name="T72" fmla="*/ 10579 w 12240"/>
                <a:gd name="T73" fmla="+- 0 1159 5"/>
                <a:gd name="T74" fmla="*/ 1159 h 1836"/>
                <a:gd name="T75" fmla="*/ 10946 w 12240"/>
                <a:gd name="T76" fmla="+- 0 1139 5"/>
                <a:gd name="T77" fmla="*/ 1139 h 1836"/>
                <a:gd name="T78" fmla="*/ 11302 w 12240"/>
                <a:gd name="T79" fmla="+- 0 1125 5"/>
                <a:gd name="T80" fmla="*/ 1125 h 1836"/>
                <a:gd name="T81" fmla="*/ 11579 w 12240"/>
                <a:gd name="T82" fmla="+- 0 1120 5"/>
                <a:gd name="T83" fmla="*/ 1120 h 1836"/>
                <a:gd name="T84" fmla="*/ 12240 w 12240"/>
                <a:gd name="T85" fmla="+- 0 1120 5"/>
                <a:gd name="T86" fmla="*/ 1120 h 1836"/>
                <a:gd name="T87" fmla="*/ 12240 w 12240"/>
                <a:gd name="T88" fmla="+- 0 5 5"/>
                <a:gd name="T89" fmla="*/ 5 h 1836"/>
                <a:gd name="T90" fmla="*/ 12240 w 12240"/>
                <a:gd name="T91" fmla="+- 0 1120 5"/>
                <a:gd name="T92" fmla="*/ 1120 h 1836"/>
                <a:gd name="T93" fmla="*/ 11714 w 12240"/>
                <a:gd name="T94" fmla="+- 0 1120 5"/>
                <a:gd name="T95" fmla="*/ 1120 h 1836"/>
                <a:gd name="T96" fmla="*/ 11847 w 12240"/>
                <a:gd name="T97" fmla="+- 0 1120 5"/>
                <a:gd name="T98" fmla="*/ 1120 h 1836"/>
                <a:gd name="T99" fmla="*/ 12043 w 12240"/>
                <a:gd name="T100" fmla="+- 0 1124 5"/>
                <a:gd name="T101" fmla="*/ 1124 h 1836"/>
                <a:gd name="T102" fmla="*/ 12240 w 12240"/>
                <a:gd name="T103" fmla="+- 0 1131 5"/>
                <a:gd name="T104" fmla="*/ 1131 h 1836"/>
                <a:gd name="T105" fmla="*/ 12240 w 12240"/>
                <a:gd name="T106" fmla="+- 0 1120 5"/>
                <a:gd name="T107" fmla="*/ 1120 h 183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Lst>
              <a:rect l="0" t="0" r="r" b="b"/>
              <a:pathLst>
                <a:path w="12240" h="1836">
                  <a:moveTo>
                    <a:pt x="12240" y="0"/>
                  </a:moveTo>
                  <a:lnTo>
                    <a:pt x="0" y="0"/>
                  </a:lnTo>
                  <a:lnTo>
                    <a:pt x="0" y="1598"/>
                  </a:lnTo>
                  <a:lnTo>
                    <a:pt x="18" y="1602"/>
                  </a:lnTo>
                  <a:lnTo>
                    <a:pt x="152" y="1631"/>
                  </a:lnTo>
                  <a:lnTo>
                    <a:pt x="288" y="1658"/>
                  </a:lnTo>
                  <a:lnTo>
                    <a:pt x="427" y="1682"/>
                  </a:lnTo>
                  <a:lnTo>
                    <a:pt x="567" y="1705"/>
                  </a:lnTo>
                  <a:lnTo>
                    <a:pt x="709" y="1725"/>
                  </a:lnTo>
                  <a:lnTo>
                    <a:pt x="853" y="1744"/>
                  </a:lnTo>
                  <a:lnTo>
                    <a:pt x="998" y="1761"/>
                  </a:lnTo>
                  <a:lnTo>
                    <a:pt x="1220" y="1782"/>
                  </a:lnTo>
                  <a:lnTo>
                    <a:pt x="1445" y="1800"/>
                  </a:lnTo>
                  <a:lnTo>
                    <a:pt x="1674" y="1814"/>
                  </a:lnTo>
                  <a:lnTo>
                    <a:pt x="1906" y="1825"/>
                  </a:lnTo>
                  <a:lnTo>
                    <a:pt x="2220" y="1833"/>
                  </a:lnTo>
                  <a:lnTo>
                    <a:pt x="2538" y="1836"/>
                  </a:lnTo>
                  <a:lnTo>
                    <a:pt x="2943" y="1831"/>
                  </a:lnTo>
                  <a:lnTo>
                    <a:pt x="3354" y="1819"/>
                  </a:lnTo>
                  <a:lnTo>
                    <a:pt x="3854" y="1796"/>
                  </a:lnTo>
                  <a:lnTo>
                    <a:pt x="4530" y="1751"/>
                  </a:lnTo>
                  <a:lnTo>
                    <a:pt x="5470" y="1670"/>
                  </a:lnTo>
                  <a:lnTo>
                    <a:pt x="9340" y="1255"/>
                  </a:lnTo>
                  <a:lnTo>
                    <a:pt x="10048" y="1192"/>
                  </a:lnTo>
                  <a:lnTo>
                    <a:pt x="10579" y="1154"/>
                  </a:lnTo>
                  <a:lnTo>
                    <a:pt x="10946" y="1134"/>
                  </a:lnTo>
                  <a:lnTo>
                    <a:pt x="11302" y="1120"/>
                  </a:lnTo>
                  <a:lnTo>
                    <a:pt x="11579" y="1115"/>
                  </a:lnTo>
                  <a:lnTo>
                    <a:pt x="12240" y="1115"/>
                  </a:lnTo>
                  <a:lnTo>
                    <a:pt x="12240" y="0"/>
                  </a:lnTo>
                  <a:close/>
                  <a:moveTo>
                    <a:pt x="12240" y="1115"/>
                  </a:moveTo>
                  <a:lnTo>
                    <a:pt x="11714" y="1115"/>
                  </a:lnTo>
                  <a:lnTo>
                    <a:pt x="11847" y="1115"/>
                  </a:lnTo>
                  <a:lnTo>
                    <a:pt x="12043" y="1119"/>
                  </a:lnTo>
                  <a:lnTo>
                    <a:pt x="12240" y="1126"/>
                  </a:lnTo>
                  <a:lnTo>
                    <a:pt x="12240" y="1115"/>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 name="AutoShape 9">
              <a:extLst>
                <a:ext uri="{FF2B5EF4-FFF2-40B4-BE49-F238E27FC236}">
                  <a16:creationId xmlns:a16="http://schemas.microsoft.com/office/drawing/2014/main" id="{BD70B397-4ED2-4EA6-8E47-BDB427F06E6F}"/>
                </a:ext>
              </a:extLst>
            </p:cNvPr>
            <p:cNvSpPr>
              <a:spLocks/>
            </p:cNvSpPr>
            <p:nvPr/>
          </p:nvSpPr>
          <p:spPr bwMode="auto">
            <a:xfrm>
              <a:off x="0" y="-39"/>
              <a:ext cx="12240" cy="1722"/>
            </a:xfrm>
            <a:custGeom>
              <a:avLst/>
              <a:gdLst>
                <a:gd name="T0" fmla="*/ 12240 w 12240"/>
                <a:gd name="T1" fmla="*/ 0 h 1683"/>
                <a:gd name="T2" fmla="*/ 0 w 12240"/>
                <a:gd name="T3" fmla="*/ 0 h 1683"/>
                <a:gd name="T4" fmla="*/ 0 w 12240"/>
                <a:gd name="T5" fmla="*/ 1445 h 1683"/>
                <a:gd name="T6" fmla="*/ 18 w 12240"/>
                <a:gd name="T7" fmla="*/ 1449 h 1683"/>
                <a:gd name="T8" fmla="*/ 152 w 12240"/>
                <a:gd name="T9" fmla="*/ 1478 h 1683"/>
                <a:gd name="T10" fmla="*/ 288 w 12240"/>
                <a:gd name="T11" fmla="*/ 1505 h 1683"/>
                <a:gd name="T12" fmla="*/ 427 w 12240"/>
                <a:gd name="T13" fmla="*/ 1529 h 1683"/>
                <a:gd name="T14" fmla="*/ 567 w 12240"/>
                <a:gd name="T15" fmla="*/ 1552 h 1683"/>
                <a:gd name="T16" fmla="*/ 709 w 12240"/>
                <a:gd name="T17" fmla="*/ 1572 h 1683"/>
                <a:gd name="T18" fmla="*/ 853 w 12240"/>
                <a:gd name="T19" fmla="*/ 1591 h 1683"/>
                <a:gd name="T20" fmla="*/ 998 w 12240"/>
                <a:gd name="T21" fmla="*/ 1608 h 1683"/>
                <a:gd name="T22" fmla="*/ 1220 w 12240"/>
                <a:gd name="T23" fmla="*/ 1630 h 1683"/>
                <a:gd name="T24" fmla="*/ 1445 w 12240"/>
                <a:gd name="T25" fmla="*/ 1647 h 1683"/>
                <a:gd name="T26" fmla="*/ 1674 w 12240"/>
                <a:gd name="T27" fmla="*/ 1661 h 1683"/>
                <a:gd name="T28" fmla="*/ 1906 w 12240"/>
                <a:gd name="T29" fmla="*/ 1672 h 1683"/>
                <a:gd name="T30" fmla="*/ 2220 w 12240"/>
                <a:gd name="T31" fmla="*/ 1680 h 1683"/>
                <a:gd name="T32" fmla="*/ 2538 w 12240"/>
                <a:gd name="T33" fmla="*/ 1683 h 1683"/>
                <a:gd name="T34" fmla="*/ 2943 w 12240"/>
                <a:gd name="T35" fmla="*/ 1678 h 1683"/>
                <a:gd name="T36" fmla="*/ 3354 w 12240"/>
                <a:gd name="T37" fmla="*/ 1667 h 1683"/>
                <a:gd name="T38" fmla="*/ 3854 w 12240"/>
                <a:gd name="T39" fmla="*/ 1643 h 1683"/>
                <a:gd name="T40" fmla="*/ 4530 w 12240"/>
                <a:gd name="T41" fmla="*/ 1598 h 1683"/>
                <a:gd name="T42" fmla="*/ 5470 w 12240"/>
                <a:gd name="T43" fmla="*/ 1517 h 1683"/>
                <a:gd name="T44" fmla="*/ 9340 w 12240"/>
                <a:gd name="T45" fmla="*/ 1102 h 1683"/>
                <a:gd name="T46" fmla="*/ 10048 w 12240"/>
                <a:gd name="T47" fmla="*/ 1039 h 1683"/>
                <a:gd name="T48" fmla="*/ 10579 w 12240"/>
                <a:gd name="T49" fmla="*/ 1001 h 1683"/>
                <a:gd name="T50" fmla="*/ 10946 w 12240"/>
                <a:gd name="T51" fmla="*/ 981 h 1683"/>
                <a:gd name="T52" fmla="*/ 11302 w 12240"/>
                <a:gd name="T53" fmla="*/ 968 h 1683"/>
                <a:gd name="T54" fmla="*/ 11579 w 12240"/>
                <a:gd name="T55" fmla="*/ 962 h 1683"/>
                <a:gd name="T56" fmla="*/ 12240 w 12240"/>
                <a:gd name="T57" fmla="*/ 962 h 1683"/>
                <a:gd name="T58" fmla="*/ 12240 w 12240"/>
                <a:gd name="T59" fmla="*/ 0 h 1683"/>
                <a:gd name="T60" fmla="*/ 12240 w 12240"/>
                <a:gd name="T61" fmla="*/ 962 h 1683"/>
                <a:gd name="T62" fmla="*/ 11714 w 12240"/>
                <a:gd name="T63" fmla="*/ 962 h 1683"/>
                <a:gd name="T64" fmla="*/ 11847 w 12240"/>
                <a:gd name="T65" fmla="*/ 962 h 1683"/>
                <a:gd name="T66" fmla="*/ 12043 w 12240"/>
                <a:gd name="T67" fmla="*/ 966 h 1683"/>
                <a:gd name="T68" fmla="*/ 12240 w 12240"/>
                <a:gd name="T69" fmla="*/ 973 h 1683"/>
                <a:gd name="T70" fmla="*/ 12240 w 12240"/>
                <a:gd name="T71" fmla="*/ 962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40" h="1683">
                  <a:moveTo>
                    <a:pt x="12240" y="0"/>
                  </a:moveTo>
                  <a:lnTo>
                    <a:pt x="0" y="0"/>
                  </a:lnTo>
                  <a:lnTo>
                    <a:pt x="0" y="1445"/>
                  </a:lnTo>
                  <a:lnTo>
                    <a:pt x="18" y="1449"/>
                  </a:lnTo>
                  <a:lnTo>
                    <a:pt x="152" y="1478"/>
                  </a:lnTo>
                  <a:lnTo>
                    <a:pt x="288" y="1505"/>
                  </a:lnTo>
                  <a:lnTo>
                    <a:pt x="427" y="1529"/>
                  </a:lnTo>
                  <a:lnTo>
                    <a:pt x="567" y="1552"/>
                  </a:lnTo>
                  <a:lnTo>
                    <a:pt x="709" y="1572"/>
                  </a:lnTo>
                  <a:lnTo>
                    <a:pt x="853" y="1591"/>
                  </a:lnTo>
                  <a:lnTo>
                    <a:pt x="998" y="1608"/>
                  </a:lnTo>
                  <a:lnTo>
                    <a:pt x="1220" y="1630"/>
                  </a:lnTo>
                  <a:lnTo>
                    <a:pt x="1445" y="1647"/>
                  </a:lnTo>
                  <a:lnTo>
                    <a:pt x="1674" y="1661"/>
                  </a:lnTo>
                  <a:lnTo>
                    <a:pt x="1906" y="1672"/>
                  </a:lnTo>
                  <a:lnTo>
                    <a:pt x="2220" y="1680"/>
                  </a:lnTo>
                  <a:lnTo>
                    <a:pt x="2538" y="1683"/>
                  </a:lnTo>
                  <a:lnTo>
                    <a:pt x="2943" y="1678"/>
                  </a:lnTo>
                  <a:lnTo>
                    <a:pt x="3354" y="1667"/>
                  </a:lnTo>
                  <a:lnTo>
                    <a:pt x="3854" y="1643"/>
                  </a:lnTo>
                  <a:lnTo>
                    <a:pt x="4530" y="1598"/>
                  </a:lnTo>
                  <a:lnTo>
                    <a:pt x="5470" y="1517"/>
                  </a:lnTo>
                  <a:lnTo>
                    <a:pt x="9340" y="1102"/>
                  </a:lnTo>
                  <a:lnTo>
                    <a:pt x="10048" y="1039"/>
                  </a:lnTo>
                  <a:lnTo>
                    <a:pt x="10579" y="1001"/>
                  </a:lnTo>
                  <a:lnTo>
                    <a:pt x="10946" y="981"/>
                  </a:lnTo>
                  <a:lnTo>
                    <a:pt x="11302" y="968"/>
                  </a:lnTo>
                  <a:lnTo>
                    <a:pt x="11579" y="962"/>
                  </a:lnTo>
                  <a:lnTo>
                    <a:pt x="12240" y="962"/>
                  </a:lnTo>
                  <a:lnTo>
                    <a:pt x="12240" y="0"/>
                  </a:lnTo>
                  <a:close/>
                  <a:moveTo>
                    <a:pt x="12240" y="962"/>
                  </a:moveTo>
                  <a:lnTo>
                    <a:pt x="11714" y="962"/>
                  </a:lnTo>
                  <a:lnTo>
                    <a:pt x="11847" y="962"/>
                  </a:lnTo>
                  <a:lnTo>
                    <a:pt x="12043" y="966"/>
                  </a:lnTo>
                  <a:lnTo>
                    <a:pt x="12240" y="973"/>
                  </a:lnTo>
                  <a:lnTo>
                    <a:pt x="12240" y="962"/>
                  </a:lnTo>
                  <a:close/>
                </a:path>
              </a:pathLst>
            </a:custGeom>
            <a:solidFill>
              <a:srgbClr val="0C683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AutoShape 8">
              <a:extLst>
                <a:ext uri="{FF2B5EF4-FFF2-40B4-BE49-F238E27FC236}">
                  <a16:creationId xmlns:a16="http://schemas.microsoft.com/office/drawing/2014/main" id="{D500F6EB-0200-4B04-9D4E-BBE06C837661}"/>
                </a:ext>
              </a:extLst>
            </p:cNvPr>
            <p:cNvSpPr>
              <a:spLocks/>
            </p:cNvSpPr>
            <p:nvPr/>
          </p:nvSpPr>
          <p:spPr bwMode="auto">
            <a:xfrm>
              <a:off x="360" y="343"/>
              <a:ext cx="939" cy="939"/>
            </a:xfrm>
            <a:custGeom>
              <a:avLst/>
              <a:gdLst>
                <a:gd name="T0" fmla="+- 0 547 360"/>
                <a:gd name="T1" fmla="*/ T0 w 939"/>
                <a:gd name="T2" fmla="+- 0 1068 343"/>
                <a:gd name="T3" fmla="*/ 1068 h 939"/>
                <a:gd name="T4" fmla="+- 0 360 360"/>
                <a:gd name="T5" fmla="*/ T4 w 939"/>
                <a:gd name="T6" fmla="+- 0 800 343"/>
                <a:gd name="T7" fmla="*/ 800 h 939"/>
                <a:gd name="T8" fmla="+- 0 586 360"/>
                <a:gd name="T9" fmla="*/ T8 w 939"/>
                <a:gd name="T10" fmla="+- 0 1137 343"/>
                <a:gd name="T11" fmla="*/ 1137 h 939"/>
                <a:gd name="T12" fmla="+- 0 828 360"/>
                <a:gd name="T13" fmla="*/ T12 w 939"/>
                <a:gd name="T14" fmla="+- 0 520 343"/>
                <a:gd name="T15" fmla="*/ 520 h 939"/>
                <a:gd name="T16" fmla="+- 0 712 360"/>
                <a:gd name="T17" fmla="*/ T16 w 939"/>
                <a:gd name="T18" fmla="+- 0 400 343"/>
                <a:gd name="T19" fmla="*/ 400 h 939"/>
                <a:gd name="T20" fmla="+- 0 461 360"/>
                <a:gd name="T21" fmla="*/ T20 w 939"/>
                <a:gd name="T22" fmla="+- 0 634 343"/>
                <a:gd name="T23" fmla="*/ 634 h 939"/>
                <a:gd name="T24" fmla="+- 0 483 360"/>
                <a:gd name="T25" fmla="*/ T24 w 939"/>
                <a:gd name="T26" fmla="+- 0 645 343"/>
                <a:gd name="T27" fmla="*/ 645 h 939"/>
                <a:gd name="T28" fmla="+- 0 766 360"/>
                <a:gd name="T29" fmla="*/ T28 w 939"/>
                <a:gd name="T30" fmla="+- 0 434 343"/>
                <a:gd name="T31" fmla="*/ 434 h 939"/>
                <a:gd name="T32" fmla="+- 0 967 360"/>
                <a:gd name="T33" fmla="*/ T32 w 939"/>
                <a:gd name="T34" fmla="+- 0 695 343"/>
                <a:gd name="T35" fmla="*/ 695 h 939"/>
                <a:gd name="T36" fmla="+- 0 900 360"/>
                <a:gd name="T37" fmla="*/ T36 w 939"/>
                <a:gd name="T38" fmla="+- 0 720 343"/>
                <a:gd name="T39" fmla="*/ 720 h 939"/>
                <a:gd name="T40" fmla="+- 0 903 360"/>
                <a:gd name="T41" fmla="*/ T40 w 939"/>
                <a:gd name="T42" fmla="+- 0 618 343"/>
                <a:gd name="T43" fmla="*/ 618 h 939"/>
                <a:gd name="T44" fmla="+- 0 872 360"/>
                <a:gd name="T45" fmla="*/ T44 w 939"/>
                <a:gd name="T46" fmla="+- 0 613 343"/>
                <a:gd name="T47" fmla="*/ 613 h 939"/>
                <a:gd name="T48" fmla="+- 0 865 360"/>
                <a:gd name="T49" fmla="*/ T48 w 939"/>
                <a:gd name="T50" fmla="+- 0 577 343"/>
                <a:gd name="T51" fmla="*/ 577 h 939"/>
                <a:gd name="T52" fmla="+- 0 839 360"/>
                <a:gd name="T53" fmla="*/ T52 w 939"/>
                <a:gd name="T54" fmla="+- 0 559 343"/>
                <a:gd name="T55" fmla="*/ 559 h 939"/>
                <a:gd name="T56" fmla="+- 0 822 360"/>
                <a:gd name="T57" fmla="*/ T56 w 939"/>
                <a:gd name="T58" fmla="+- 0 545 343"/>
                <a:gd name="T59" fmla="*/ 545 h 939"/>
                <a:gd name="T60" fmla="+- 0 795 360"/>
                <a:gd name="T61" fmla="*/ T60 w 939"/>
                <a:gd name="T62" fmla="+- 0 579 343"/>
                <a:gd name="T63" fmla="*/ 579 h 939"/>
                <a:gd name="T64" fmla="+- 0 751 360"/>
                <a:gd name="T65" fmla="*/ T64 w 939"/>
                <a:gd name="T66" fmla="+- 0 611 343"/>
                <a:gd name="T67" fmla="*/ 611 h 939"/>
                <a:gd name="T68" fmla="+- 0 756 360"/>
                <a:gd name="T69" fmla="*/ T68 w 939"/>
                <a:gd name="T70" fmla="+- 0 722 343"/>
                <a:gd name="T71" fmla="*/ 722 h 939"/>
                <a:gd name="T72" fmla="+- 0 706 360"/>
                <a:gd name="T73" fmla="*/ T72 w 939"/>
                <a:gd name="T74" fmla="+- 0 695 343"/>
                <a:gd name="T75" fmla="*/ 695 h 939"/>
                <a:gd name="T76" fmla="+- 0 645 360"/>
                <a:gd name="T77" fmla="*/ T76 w 939"/>
                <a:gd name="T78" fmla="+- 0 707 343"/>
                <a:gd name="T79" fmla="*/ 707 h 939"/>
                <a:gd name="T80" fmla="+- 0 672 360"/>
                <a:gd name="T81" fmla="*/ T80 w 939"/>
                <a:gd name="T82" fmla="+- 0 787 343"/>
                <a:gd name="T83" fmla="*/ 787 h 939"/>
                <a:gd name="T84" fmla="+- 0 666 360"/>
                <a:gd name="T85" fmla="*/ T84 w 939"/>
                <a:gd name="T86" fmla="+- 0 826 343"/>
                <a:gd name="T87" fmla="*/ 826 h 939"/>
                <a:gd name="T88" fmla="+- 0 732 360"/>
                <a:gd name="T89" fmla="*/ T88 w 939"/>
                <a:gd name="T90" fmla="+- 0 874 343"/>
                <a:gd name="T91" fmla="*/ 874 h 939"/>
                <a:gd name="T92" fmla="+- 0 733 360"/>
                <a:gd name="T93" fmla="*/ T92 w 939"/>
                <a:gd name="T94" fmla="+- 0 909 343"/>
                <a:gd name="T95" fmla="*/ 909 h 939"/>
                <a:gd name="T96" fmla="+- 0 804 360"/>
                <a:gd name="T97" fmla="*/ T96 w 939"/>
                <a:gd name="T98" fmla="+- 0 897 343"/>
                <a:gd name="T99" fmla="*/ 897 h 939"/>
                <a:gd name="T100" fmla="+- 0 821 360"/>
                <a:gd name="T101" fmla="*/ T100 w 939"/>
                <a:gd name="T102" fmla="+- 0 895 343"/>
                <a:gd name="T103" fmla="*/ 895 h 939"/>
                <a:gd name="T104" fmla="+- 0 838 360"/>
                <a:gd name="T105" fmla="*/ T104 w 939"/>
                <a:gd name="T106" fmla="+- 0 977 343"/>
                <a:gd name="T107" fmla="*/ 977 h 939"/>
                <a:gd name="T108" fmla="+- 0 837 360"/>
                <a:gd name="T109" fmla="*/ T108 w 939"/>
                <a:gd name="T110" fmla="+- 0 877 343"/>
                <a:gd name="T111" fmla="*/ 877 h 939"/>
                <a:gd name="T112" fmla="+- 0 867 360"/>
                <a:gd name="T113" fmla="*/ T112 w 939"/>
                <a:gd name="T114" fmla="+- 0 895 343"/>
                <a:gd name="T115" fmla="*/ 895 h 939"/>
                <a:gd name="T116" fmla="+- 0 949 360"/>
                <a:gd name="T117" fmla="*/ T116 w 939"/>
                <a:gd name="T118" fmla="+- 0 908 343"/>
                <a:gd name="T119" fmla="*/ 908 h 939"/>
                <a:gd name="T120" fmla="+- 0 923 360"/>
                <a:gd name="T121" fmla="*/ T120 w 939"/>
                <a:gd name="T122" fmla="+- 0 872 343"/>
                <a:gd name="T123" fmla="*/ 872 h 939"/>
                <a:gd name="T124" fmla="+- 0 990 360"/>
                <a:gd name="T125" fmla="*/ T124 w 939"/>
                <a:gd name="T126" fmla="+- 0 824 343"/>
                <a:gd name="T127" fmla="*/ 824 h 939"/>
                <a:gd name="T128" fmla="+- 0 983 360"/>
                <a:gd name="T129" fmla="*/ T128 w 939"/>
                <a:gd name="T130" fmla="+- 0 784 343"/>
                <a:gd name="T131" fmla="*/ 784 h 939"/>
                <a:gd name="T132" fmla="+- 0 1005 360"/>
                <a:gd name="T133" fmla="*/ T132 w 939"/>
                <a:gd name="T134" fmla="+- 0 730 343"/>
                <a:gd name="T135" fmla="*/ 730 h 939"/>
                <a:gd name="T136" fmla="+- 0 1030 360"/>
                <a:gd name="T137" fmla="*/ T136 w 939"/>
                <a:gd name="T138" fmla="+- 0 668 343"/>
                <a:gd name="T139" fmla="*/ 668 h 939"/>
                <a:gd name="T140" fmla="+- 0 1152 360"/>
                <a:gd name="T141" fmla="*/ T140 w 939"/>
                <a:gd name="T142" fmla="+- 0 888 343"/>
                <a:gd name="T143" fmla="*/ 888 h 939"/>
                <a:gd name="T144" fmla="+- 0 906 360"/>
                <a:gd name="T145" fmla="*/ T144 w 939"/>
                <a:gd name="T146" fmla="+- 0 1135 343"/>
                <a:gd name="T147" fmla="*/ 1135 h 939"/>
                <a:gd name="T148" fmla="+- 0 572 360"/>
                <a:gd name="T149" fmla="*/ T148 w 939"/>
                <a:gd name="T150" fmla="+- 0 1019 343"/>
                <a:gd name="T151" fmla="*/ 1019 h 939"/>
                <a:gd name="T152" fmla="+- 0 533 360"/>
                <a:gd name="T153" fmla="*/ T152 w 939"/>
                <a:gd name="T154" fmla="+- 0 667 343"/>
                <a:gd name="T155" fmla="*/ 667 h 939"/>
                <a:gd name="T156" fmla="+- 0 830 360"/>
                <a:gd name="T157" fmla="*/ T156 w 939"/>
                <a:gd name="T158" fmla="+- 0 482 343"/>
                <a:gd name="T159" fmla="*/ 482 h 939"/>
                <a:gd name="T160" fmla="+- 0 1127 360"/>
                <a:gd name="T161" fmla="*/ T160 w 939"/>
                <a:gd name="T162" fmla="+- 0 667 343"/>
                <a:gd name="T163" fmla="*/ 667 h 939"/>
                <a:gd name="T164" fmla="+- 0 1127 360"/>
                <a:gd name="T165" fmla="*/ T164 w 939"/>
                <a:gd name="T166" fmla="+- 0 612 343"/>
                <a:gd name="T167" fmla="*/ 612 h 939"/>
                <a:gd name="T168" fmla="+- 0 902 360"/>
                <a:gd name="T169" fmla="*/ T168 w 939"/>
                <a:gd name="T170" fmla="+- 0 462 343"/>
                <a:gd name="T171" fmla="*/ 462 h 939"/>
                <a:gd name="T172" fmla="+- 0 576 360"/>
                <a:gd name="T173" fmla="*/ T172 w 939"/>
                <a:gd name="T174" fmla="+- 0 559 343"/>
                <a:gd name="T175" fmla="*/ 559 h 939"/>
                <a:gd name="T176" fmla="+- 0 479 360"/>
                <a:gd name="T177" fmla="*/ T176 w 939"/>
                <a:gd name="T178" fmla="+- 0 885 343"/>
                <a:gd name="T179" fmla="*/ 885 h 939"/>
                <a:gd name="T180" fmla="+- 0 690 360"/>
                <a:gd name="T181" fmla="*/ T180 w 939"/>
                <a:gd name="T182" fmla="+- 0 1143 343"/>
                <a:gd name="T183" fmla="*/ 1143 h 939"/>
                <a:gd name="T184" fmla="+- 0 969 360"/>
                <a:gd name="T185" fmla="*/ T184 w 939"/>
                <a:gd name="T186" fmla="+- 0 1143 343"/>
                <a:gd name="T187" fmla="*/ 1143 h 939"/>
                <a:gd name="T188" fmla="+- 0 1181 360"/>
                <a:gd name="T189" fmla="*/ T188 w 939"/>
                <a:gd name="T190" fmla="+- 0 885 343"/>
                <a:gd name="T191" fmla="*/ 885 h 939"/>
                <a:gd name="T192" fmla="+- 0 1176 360"/>
                <a:gd name="T193" fmla="*/ T192 w 939"/>
                <a:gd name="T194" fmla="+- 0 981 343"/>
                <a:gd name="T195" fmla="*/ 981 h 939"/>
                <a:gd name="T196" fmla="+- 0 893 360"/>
                <a:gd name="T197" fmla="*/ T196 w 939"/>
                <a:gd name="T198" fmla="+- 0 1192 343"/>
                <a:gd name="T199" fmla="*/ 1192 h 939"/>
                <a:gd name="T200" fmla="+- 0 1064 360"/>
                <a:gd name="T201" fmla="*/ T200 w 939"/>
                <a:gd name="T202" fmla="+- 0 1157 343"/>
                <a:gd name="T203" fmla="*/ 1157 h 939"/>
                <a:gd name="T204" fmla="+- 0 1245 360"/>
                <a:gd name="T205" fmla="*/ T204 w 939"/>
                <a:gd name="T206" fmla="+- 0 845 343"/>
                <a:gd name="T207" fmla="*/ 845 h 939"/>
                <a:gd name="T208" fmla="+- 0 1133 360"/>
                <a:gd name="T209" fmla="*/ T208 w 939"/>
                <a:gd name="T210" fmla="+- 0 539 343"/>
                <a:gd name="T211" fmla="*/ 539 h 939"/>
                <a:gd name="T212" fmla="+- 0 859 360"/>
                <a:gd name="T213" fmla="*/ T212 w 939"/>
                <a:gd name="T214" fmla="+- 0 428 343"/>
                <a:gd name="T215" fmla="*/ 428 h 939"/>
                <a:gd name="T216" fmla="+- 0 1157 360"/>
                <a:gd name="T217" fmla="*/ T216 w 939"/>
                <a:gd name="T218" fmla="+- 0 616 343"/>
                <a:gd name="T219" fmla="*/ 616 h 9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939" h="939">
                  <a:moveTo>
                    <a:pt x="440" y="855"/>
                  </a:moveTo>
                  <a:lnTo>
                    <a:pt x="369" y="840"/>
                  </a:lnTo>
                  <a:lnTo>
                    <a:pt x="302" y="813"/>
                  </a:lnTo>
                  <a:lnTo>
                    <a:pt x="241" y="775"/>
                  </a:lnTo>
                  <a:lnTo>
                    <a:pt x="187" y="725"/>
                  </a:lnTo>
                  <a:lnTo>
                    <a:pt x="143" y="666"/>
                  </a:lnTo>
                  <a:lnTo>
                    <a:pt x="111" y="601"/>
                  </a:lnTo>
                  <a:lnTo>
                    <a:pt x="91" y="531"/>
                  </a:lnTo>
                  <a:lnTo>
                    <a:pt x="84" y="457"/>
                  </a:lnTo>
                  <a:lnTo>
                    <a:pt x="0" y="457"/>
                  </a:lnTo>
                  <a:lnTo>
                    <a:pt x="57" y="585"/>
                  </a:lnTo>
                  <a:lnTo>
                    <a:pt x="94" y="657"/>
                  </a:lnTo>
                  <a:lnTo>
                    <a:pt x="125" y="701"/>
                  </a:lnTo>
                  <a:lnTo>
                    <a:pt x="167" y="743"/>
                  </a:lnTo>
                  <a:lnTo>
                    <a:pt x="226" y="794"/>
                  </a:lnTo>
                  <a:lnTo>
                    <a:pt x="291" y="836"/>
                  </a:lnTo>
                  <a:lnTo>
                    <a:pt x="362" y="866"/>
                  </a:lnTo>
                  <a:lnTo>
                    <a:pt x="437" y="882"/>
                  </a:lnTo>
                  <a:lnTo>
                    <a:pt x="440" y="855"/>
                  </a:lnTo>
                  <a:moveTo>
                    <a:pt x="468" y="177"/>
                  </a:moveTo>
                  <a:lnTo>
                    <a:pt x="468" y="178"/>
                  </a:lnTo>
                  <a:lnTo>
                    <a:pt x="468" y="177"/>
                  </a:lnTo>
                  <a:moveTo>
                    <a:pt x="480" y="0"/>
                  </a:moveTo>
                  <a:lnTo>
                    <a:pt x="352" y="57"/>
                  </a:lnTo>
                  <a:lnTo>
                    <a:pt x="280" y="94"/>
                  </a:lnTo>
                  <a:lnTo>
                    <a:pt x="236" y="125"/>
                  </a:lnTo>
                  <a:lnTo>
                    <a:pt x="193" y="167"/>
                  </a:lnTo>
                  <a:lnTo>
                    <a:pt x="142" y="226"/>
                  </a:lnTo>
                  <a:lnTo>
                    <a:pt x="101" y="291"/>
                  </a:lnTo>
                  <a:lnTo>
                    <a:pt x="71" y="362"/>
                  </a:lnTo>
                  <a:lnTo>
                    <a:pt x="55" y="437"/>
                  </a:lnTo>
                  <a:lnTo>
                    <a:pt x="82" y="440"/>
                  </a:lnTo>
                  <a:lnTo>
                    <a:pt x="97" y="369"/>
                  </a:lnTo>
                  <a:lnTo>
                    <a:pt x="123" y="302"/>
                  </a:lnTo>
                  <a:lnTo>
                    <a:pt x="162" y="241"/>
                  </a:lnTo>
                  <a:lnTo>
                    <a:pt x="212" y="187"/>
                  </a:lnTo>
                  <a:lnTo>
                    <a:pt x="271" y="143"/>
                  </a:lnTo>
                  <a:lnTo>
                    <a:pt x="336" y="111"/>
                  </a:lnTo>
                  <a:lnTo>
                    <a:pt x="406" y="91"/>
                  </a:lnTo>
                  <a:lnTo>
                    <a:pt x="479" y="84"/>
                  </a:lnTo>
                  <a:lnTo>
                    <a:pt x="480" y="0"/>
                  </a:lnTo>
                  <a:moveTo>
                    <a:pt x="670" y="325"/>
                  </a:moveTo>
                  <a:lnTo>
                    <a:pt x="633" y="342"/>
                  </a:lnTo>
                  <a:lnTo>
                    <a:pt x="607" y="352"/>
                  </a:lnTo>
                  <a:lnTo>
                    <a:pt x="590" y="350"/>
                  </a:lnTo>
                  <a:lnTo>
                    <a:pt x="581" y="330"/>
                  </a:lnTo>
                  <a:lnTo>
                    <a:pt x="573" y="336"/>
                  </a:lnTo>
                  <a:lnTo>
                    <a:pt x="557" y="356"/>
                  </a:lnTo>
                  <a:lnTo>
                    <a:pt x="540" y="377"/>
                  </a:lnTo>
                  <a:lnTo>
                    <a:pt x="527" y="385"/>
                  </a:lnTo>
                  <a:lnTo>
                    <a:pt x="523" y="363"/>
                  </a:lnTo>
                  <a:lnTo>
                    <a:pt x="532" y="322"/>
                  </a:lnTo>
                  <a:lnTo>
                    <a:pt x="542" y="282"/>
                  </a:lnTo>
                  <a:lnTo>
                    <a:pt x="543" y="275"/>
                  </a:lnTo>
                  <a:lnTo>
                    <a:pt x="544" y="271"/>
                  </a:lnTo>
                  <a:lnTo>
                    <a:pt x="545" y="265"/>
                  </a:lnTo>
                  <a:lnTo>
                    <a:pt x="532" y="269"/>
                  </a:lnTo>
                  <a:lnTo>
                    <a:pt x="521" y="271"/>
                  </a:lnTo>
                  <a:lnTo>
                    <a:pt x="512" y="270"/>
                  </a:lnTo>
                  <a:lnTo>
                    <a:pt x="507" y="268"/>
                  </a:lnTo>
                  <a:lnTo>
                    <a:pt x="500" y="257"/>
                  </a:lnTo>
                  <a:lnTo>
                    <a:pt x="504" y="240"/>
                  </a:lnTo>
                  <a:lnTo>
                    <a:pt x="504" y="238"/>
                  </a:lnTo>
                  <a:lnTo>
                    <a:pt x="505" y="234"/>
                  </a:lnTo>
                  <a:lnTo>
                    <a:pt x="500" y="234"/>
                  </a:lnTo>
                  <a:lnTo>
                    <a:pt x="494" y="238"/>
                  </a:lnTo>
                  <a:lnTo>
                    <a:pt x="490" y="235"/>
                  </a:lnTo>
                  <a:lnTo>
                    <a:pt x="484" y="229"/>
                  </a:lnTo>
                  <a:lnTo>
                    <a:pt x="479" y="216"/>
                  </a:lnTo>
                  <a:lnTo>
                    <a:pt x="474" y="200"/>
                  </a:lnTo>
                  <a:lnTo>
                    <a:pt x="468" y="179"/>
                  </a:lnTo>
                  <a:lnTo>
                    <a:pt x="467" y="175"/>
                  </a:lnTo>
                  <a:lnTo>
                    <a:pt x="467" y="181"/>
                  </a:lnTo>
                  <a:lnTo>
                    <a:pt x="462" y="202"/>
                  </a:lnTo>
                  <a:lnTo>
                    <a:pt x="457" y="219"/>
                  </a:lnTo>
                  <a:lnTo>
                    <a:pt x="451" y="231"/>
                  </a:lnTo>
                  <a:lnTo>
                    <a:pt x="446" y="238"/>
                  </a:lnTo>
                  <a:lnTo>
                    <a:pt x="442" y="240"/>
                  </a:lnTo>
                  <a:lnTo>
                    <a:pt x="435" y="236"/>
                  </a:lnTo>
                  <a:lnTo>
                    <a:pt x="430" y="236"/>
                  </a:lnTo>
                  <a:lnTo>
                    <a:pt x="436" y="259"/>
                  </a:lnTo>
                  <a:lnTo>
                    <a:pt x="426" y="275"/>
                  </a:lnTo>
                  <a:lnTo>
                    <a:pt x="408" y="274"/>
                  </a:lnTo>
                  <a:lnTo>
                    <a:pt x="391" y="268"/>
                  </a:lnTo>
                  <a:lnTo>
                    <a:pt x="394" y="284"/>
                  </a:lnTo>
                  <a:lnTo>
                    <a:pt x="404" y="324"/>
                  </a:lnTo>
                  <a:lnTo>
                    <a:pt x="412" y="365"/>
                  </a:lnTo>
                  <a:lnTo>
                    <a:pt x="408" y="387"/>
                  </a:lnTo>
                  <a:lnTo>
                    <a:pt x="396" y="379"/>
                  </a:lnTo>
                  <a:lnTo>
                    <a:pt x="378" y="358"/>
                  </a:lnTo>
                  <a:lnTo>
                    <a:pt x="375" y="354"/>
                  </a:lnTo>
                  <a:lnTo>
                    <a:pt x="362" y="338"/>
                  </a:lnTo>
                  <a:lnTo>
                    <a:pt x="355" y="333"/>
                  </a:lnTo>
                  <a:lnTo>
                    <a:pt x="346" y="352"/>
                  </a:lnTo>
                  <a:lnTo>
                    <a:pt x="329" y="354"/>
                  </a:lnTo>
                  <a:lnTo>
                    <a:pt x="303" y="344"/>
                  </a:lnTo>
                  <a:lnTo>
                    <a:pt x="266" y="327"/>
                  </a:lnTo>
                  <a:lnTo>
                    <a:pt x="271" y="337"/>
                  </a:lnTo>
                  <a:lnTo>
                    <a:pt x="285" y="364"/>
                  </a:lnTo>
                  <a:lnTo>
                    <a:pt x="292" y="395"/>
                  </a:lnTo>
                  <a:lnTo>
                    <a:pt x="279" y="419"/>
                  </a:lnTo>
                  <a:lnTo>
                    <a:pt x="282" y="424"/>
                  </a:lnTo>
                  <a:lnTo>
                    <a:pt x="294" y="432"/>
                  </a:lnTo>
                  <a:lnTo>
                    <a:pt x="312" y="444"/>
                  </a:lnTo>
                  <a:lnTo>
                    <a:pt x="330" y="460"/>
                  </a:lnTo>
                  <a:lnTo>
                    <a:pt x="329" y="466"/>
                  </a:lnTo>
                  <a:lnTo>
                    <a:pt x="321" y="474"/>
                  </a:lnTo>
                  <a:lnTo>
                    <a:pt x="311" y="480"/>
                  </a:lnTo>
                  <a:lnTo>
                    <a:pt x="306" y="483"/>
                  </a:lnTo>
                  <a:lnTo>
                    <a:pt x="324" y="492"/>
                  </a:lnTo>
                  <a:lnTo>
                    <a:pt x="347" y="502"/>
                  </a:lnTo>
                  <a:lnTo>
                    <a:pt x="367" y="510"/>
                  </a:lnTo>
                  <a:lnTo>
                    <a:pt x="375" y="517"/>
                  </a:lnTo>
                  <a:lnTo>
                    <a:pt x="372" y="531"/>
                  </a:lnTo>
                  <a:lnTo>
                    <a:pt x="366" y="546"/>
                  </a:lnTo>
                  <a:lnTo>
                    <a:pt x="357" y="559"/>
                  </a:lnTo>
                  <a:lnTo>
                    <a:pt x="347" y="567"/>
                  </a:lnTo>
                  <a:lnTo>
                    <a:pt x="353" y="567"/>
                  </a:lnTo>
                  <a:lnTo>
                    <a:pt x="373" y="566"/>
                  </a:lnTo>
                  <a:lnTo>
                    <a:pt x="399" y="562"/>
                  </a:lnTo>
                  <a:lnTo>
                    <a:pt x="425" y="555"/>
                  </a:lnTo>
                  <a:lnTo>
                    <a:pt x="429" y="554"/>
                  </a:lnTo>
                  <a:lnTo>
                    <a:pt x="429" y="563"/>
                  </a:lnTo>
                  <a:lnTo>
                    <a:pt x="444" y="554"/>
                  </a:lnTo>
                  <a:lnTo>
                    <a:pt x="453" y="546"/>
                  </a:lnTo>
                  <a:lnTo>
                    <a:pt x="459" y="534"/>
                  </a:lnTo>
                  <a:lnTo>
                    <a:pt x="460" y="534"/>
                  </a:lnTo>
                  <a:lnTo>
                    <a:pt x="461" y="552"/>
                  </a:lnTo>
                  <a:lnTo>
                    <a:pt x="461" y="566"/>
                  </a:lnTo>
                  <a:lnTo>
                    <a:pt x="461" y="597"/>
                  </a:lnTo>
                  <a:lnTo>
                    <a:pt x="459" y="635"/>
                  </a:lnTo>
                  <a:lnTo>
                    <a:pt x="455" y="656"/>
                  </a:lnTo>
                  <a:lnTo>
                    <a:pt x="478" y="634"/>
                  </a:lnTo>
                  <a:lnTo>
                    <a:pt x="477" y="629"/>
                  </a:lnTo>
                  <a:lnTo>
                    <a:pt x="474" y="607"/>
                  </a:lnTo>
                  <a:lnTo>
                    <a:pt x="474" y="577"/>
                  </a:lnTo>
                  <a:lnTo>
                    <a:pt x="475" y="550"/>
                  </a:lnTo>
                  <a:lnTo>
                    <a:pt x="477" y="534"/>
                  </a:lnTo>
                  <a:lnTo>
                    <a:pt x="477" y="533"/>
                  </a:lnTo>
                  <a:lnTo>
                    <a:pt x="483" y="544"/>
                  </a:lnTo>
                  <a:lnTo>
                    <a:pt x="493" y="552"/>
                  </a:lnTo>
                  <a:lnTo>
                    <a:pt x="506" y="561"/>
                  </a:lnTo>
                  <a:lnTo>
                    <a:pt x="507" y="552"/>
                  </a:lnTo>
                  <a:lnTo>
                    <a:pt x="511" y="553"/>
                  </a:lnTo>
                  <a:lnTo>
                    <a:pt x="537" y="560"/>
                  </a:lnTo>
                  <a:lnTo>
                    <a:pt x="563" y="564"/>
                  </a:lnTo>
                  <a:lnTo>
                    <a:pt x="583" y="565"/>
                  </a:lnTo>
                  <a:lnTo>
                    <a:pt x="589" y="565"/>
                  </a:lnTo>
                  <a:lnTo>
                    <a:pt x="578" y="557"/>
                  </a:lnTo>
                  <a:lnTo>
                    <a:pt x="575" y="552"/>
                  </a:lnTo>
                  <a:lnTo>
                    <a:pt x="570" y="544"/>
                  </a:lnTo>
                  <a:lnTo>
                    <a:pt x="565" y="533"/>
                  </a:lnTo>
                  <a:lnTo>
                    <a:pt x="563" y="529"/>
                  </a:lnTo>
                  <a:lnTo>
                    <a:pt x="561" y="515"/>
                  </a:lnTo>
                  <a:lnTo>
                    <a:pt x="569" y="508"/>
                  </a:lnTo>
                  <a:lnTo>
                    <a:pt x="589" y="499"/>
                  </a:lnTo>
                  <a:lnTo>
                    <a:pt x="612" y="490"/>
                  </a:lnTo>
                  <a:lnTo>
                    <a:pt x="630" y="481"/>
                  </a:lnTo>
                  <a:lnTo>
                    <a:pt x="625" y="478"/>
                  </a:lnTo>
                  <a:lnTo>
                    <a:pt x="615" y="472"/>
                  </a:lnTo>
                  <a:lnTo>
                    <a:pt x="607" y="464"/>
                  </a:lnTo>
                  <a:lnTo>
                    <a:pt x="606" y="458"/>
                  </a:lnTo>
                  <a:lnTo>
                    <a:pt x="623" y="441"/>
                  </a:lnTo>
                  <a:lnTo>
                    <a:pt x="641" y="430"/>
                  </a:lnTo>
                  <a:lnTo>
                    <a:pt x="654" y="422"/>
                  </a:lnTo>
                  <a:lnTo>
                    <a:pt x="656" y="417"/>
                  </a:lnTo>
                  <a:lnTo>
                    <a:pt x="643" y="392"/>
                  </a:lnTo>
                  <a:lnTo>
                    <a:pt x="645" y="387"/>
                  </a:lnTo>
                  <a:lnTo>
                    <a:pt x="645" y="385"/>
                  </a:lnTo>
                  <a:lnTo>
                    <a:pt x="651" y="361"/>
                  </a:lnTo>
                  <a:lnTo>
                    <a:pt x="656" y="352"/>
                  </a:lnTo>
                  <a:lnTo>
                    <a:pt x="664" y="335"/>
                  </a:lnTo>
                  <a:lnTo>
                    <a:pt x="670" y="325"/>
                  </a:lnTo>
                  <a:moveTo>
                    <a:pt x="828" y="470"/>
                  </a:moveTo>
                  <a:lnTo>
                    <a:pt x="821" y="398"/>
                  </a:lnTo>
                  <a:lnTo>
                    <a:pt x="801" y="332"/>
                  </a:lnTo>
                  <a:lnTo>
                    <a:pt x="801" y="470"/>
                  </a:lnTo>
                  <a:lnTo>
                    <a:pt x="792" y="545"/>
                  </a:lnTo>
                  <a:lnTo>
                    <a:pt x="767" y="615"/>
                  </a:lnTo>
                  <a:lnTo>
                    <a:pt x="728" y="676"/>
                  </a:lnTo>
                  <a:lnTo>
                    <a:pt x="677" y="728"/>
                  </a:lnTo>
                  <a:lnTo>
                    <a:pt x="615" y="767"/>
                  </a:lnTo>
                  <a:lnTo>
                    <a:pt x="546" y="792"/>
                  </a:lnTo>
                  <a:lnTo>
                    <a:pt x="470" y="800"/>
                  </a:lnTo>
                  <a:lnTo>
                    <a:pt x="394" y="792"/>
                  </a:lnTo>
                  <a:lnTo>
                    <a:pt x="324" y="767"/>
                  </a:lnTo>
                  <a:lnTo>
                    <a:pt x="263" y="728"/>
                  </a:lnTo>
                  <a:lnTo>
                    <a:pt x="212" y="676"/>
                  </a:lnTo>
                  <a:lnTo>
                    <a:pt x="173" y="615"/>
                  </a:lnTo>
                  <a:lnTo>
                    <a:pt x="148" y="545"/>
                  </a:lnTo>
                  <a:lnTo>
                    <a:pt x="139" y="470"/>
                  </a:lnTo>
                  <a:lnTo>
                    <a:pt x="148" y="394"/>
                  </a:lnTo>
                  <a:lnTo>
                    <a:pt x="173" y="324"/>
                  </a:lnTo>
                  <a:lnTo>
                    <a:pt x="212" y="263"/>
                  </a:lnTo>
                  <a:lnTo>
                    <a:pt x="263" y="212"/>
                  </a:lnTo>
                  <a:lnTo>
                    <a:pt x="324" y="173"/>
                  </a:lnTo>
                  <a:lnTo>
                    <a:pt x="394" y="148"/>
                  </a:lnTo>
                  <a:lnTo>
                    <a:pt x="470" y="139"/>
                  </a:lnTo>
                  <a:lnTo>
                    <a:pt x="546" y="148"/>
                  </a:lnTo>
                  <a:lnTo>
                    <a:pt x="615" y="173"/>
                  </a:lnTo>
                  <a:lnTo>
                    <a:pt x="677" y="212"/>
                  </a:lnTo>
                  <a:lnTo>
                    <a:pt x="728" y="263"/>
                  </a:lnTo>
                  <a:lnTo>
                    <a:pt x="767" y="324"/>
                  </a:lnTo>
                  <a:lnTo>
                    <a:pt x="792" y="394"/>
                  </a:lnTo>
                  <a:lnTo>
                    <a:pt x="801" y="470"/>
                  </a:lnTo>
                  <a:lnTo>
                    <a:pt x="801" y="332"/>
                  </a:lnTo>
                  <a:lnTo>
                    <a:pt x="800" y="330"/>
                  </a:lnTo>
                  <a:lnTo>
                    <a:pt x="767" y="269"/>
                  </a:lnTo>
                  <a:lnTo>
                    <a:pt x="723" y="216"/>
                  </a:lnTo>
                  <a:lnTo>
                    <a:pt x="670" y="173"/>
                  </a:lnTo>
                  <a:lnTo>
                    <a:pt x="609" y="140"/>
                  </a:lnTo>
                  <a:lnTo>
                    <a:pt x="607" y="139"/>
                  </a:lnTo>
                  <a:lnTo>
                    <a:pt x="542" y="119"/>
                  </a:lnTo>
                  <a:lnTo>
                    <a:pt x="470" y="111"/>
                  </a:lnTo>
                  <a:lnTo>
                    <a:pt x="398" y="119"/>
                  </a:lnTo>
                  <a:lnTo>
                    <a:pt x="330" y="140"/>
                  </a:lnTo>
                  <a:lnTo>
                    <a:pt x="270" y="173"/>
                  </a:lnTo>
                  <a:lnTo>
                    <a:pt x="216" y="216"/>
                  </a:lnTo>
                  <a:lnTo>
                    <a:pt x="173" y="269"/>
                  </a:lnTo>
                  <a:lnTo>
                    <a:pt x="140" y="330"/>
                  </a:lnTo>
                  <a:lnTo>
                    <a:pt x="119" y="398"/>
                  </a:lnTo>
                  <a:lnTo>
                    <a:pt x="111" y="470"/>
                  </a:lnTo>
                  <a:lnTo>
                    <a:pt x="119" y="542"/>
                  </a:lnTo>
                  <a:lnTo>
                    <a:pt x="140" y="609"/>
                  </a:lnTo>
                  <a:lnTo>
                    <a:pt x="173" y="670"/>
                  </a:lnTo>
                  <a:lnTo>
                    <a:pt x="216" y="723"/>
                  </a:lnTo>
                  <a:lnTo>
                    <a:pt x="270" y="767"/>
                  </a:lnTo>
                  <a:lnTo>
                    <a:pt x="330" y="800"/>
                  </a:lnTo>
                  <a:lnTo>
                    <a:pt x="398" y="821"/>
                  </a:lnTo>
                  <a:lnTo>
                    <a:pt x="470" y="828"/>
                  </a:lnTo>
                  <a:lnTo>
                    <a:pt x="542" y="821"/>
                  </a:lnTo>
                  <a:lnTo>
                    <a:pt x="607" y="800"/>
                  </a:lnTo>
                  <a:lnTo>
                    <a:pt x="609" y="800"/>
                  </a:lnTo>
                  <a:lnTo>
                    <a:pt x="670" y="767"/>
                  </a:lnTo>
                  <a:lnTo>
                    <a:pt x="723" y="723"/>
                  </a:lnTo>
                  <a:lnTo>
                    <a:pt x="767" y="670"/>
                  </a:lnTo>
                  <a:lnTo>
                    <a:pt x="800" y="609"/>
                  </a:lnTo>
                  <a:lnTo>
                    <a:pt x="821" y="542"/>
                  </a:lnTo>
                  <a:lnTo>
                    <a:pt x="828" y="470"/>
                  </a:lnTo>
                  <a:moveTo>
                    <a:pt x="885" y="502"/>
                  </a:moveTo>
                  <a:lnTo>
                    <a:pt x="857" y="499"/>
                  </a:lnTo>
                  <a:lnTo>
                    <a:pt x="843" y="571"/>
                  </a:lnTo>
                  <a:lnTo>
                    <a:pt x="816" y="638"/>
                  </a:lnTo>
                  <a:lnTo>
                    <a:pt x="777" y="699"/>
                  </a:lnTo>
                  <a:lnTo>
                    <a:pt x="728" y="752"/>
                  </a:lnTo>
                  <a:lnTo>
                    <a:pt x="669" y="796"/>
                  </a:lnTo>
                  <a:lnTo>
                    <a:pt x="604" y="829"/>
                  </a:lnTo>
                  <a:lnTo>
                    <a:pt x="533" y="849"/>
                  </a:lnTo>
                  <a:lnTo>
                    <a:pt x="460" y="855"/>
                  </a:lnTo>
                  <a:lnTo>
                    <a:pt x="460" y="939"/>
                  </a:lnTo>
                  <a:lnTo>
                    <a:pt x="588" y="882"/>
                  </a:lnTo>
                  <a:lnTo>
                    <a:pt x="660" y="846"/>
                  </a:lnTo>
                  <a:lnTo>
                    <a:pt x="704" y="814"/>
                  </a:lnTo>
                  <a:lnTo>
                    <a:pt x="746" y="773"/>
                  </a:lnTo>
                  <a:lnTo>
                    <a:pt x="797" y="713"/>
                  </a:lnTo>
                  <a:lnTo>
                    <a:pt x="839" y="648"/>
                  </a:lnTo>
                  <a:lnTo>
                    <a:pt x="869" y="578"/>
                  </a:lnTo>
                  <a:lnTo>
                    <a:pt x="885" y="502"/>
                  </a:lnTo>
                  <a:moveTo>
                    <a:pt x="939" y="482"/>
                  </a:moveTo>
                  <a:lnTo>
                    <a:pt x="882" y="355"/>
                  </a:lnTo>
                  <a:lnTo>
                    <a:pt x="846" y="282"/>
                  </a:lnTo>
                  <a:lnTo>
                    <a:pt x="814" y="238"/>
                  </a:lnTo>
                  <a:lnTo>
                    <a:pt x="773" y="196"/>
                  </a:lnTo>
                  <a:lnTo>
                    <a:pt x="713" y="145"/>
                  </a:lnTo>
                  <a:lnTo>
                    <a:pt x="648" y="103"/>
                  </a:lnTo>
                  <a:lnTo>
                    <a:pt x="578" y="74"/>
                  </a:lnTo>
                  <a:lnTo>
                    <a:pt x="502" y="57"/>
                  </a:lnTo>
                  <a:lnTo>
                    <a:pt x="499" y="85"/>
                  </a:lnTo>
                  <a:lnTo>
                    <a:pt x="571" y="99"/>
                  </a:lnTo>
                  <a:lnTo>
                    <a:pt x="638" y="126"/>
                  </a:lnTo>
                  <a:lnTo>
                    <a:pt x="699" y="165"/>
                  </a:lnTo>
                  <a:lnTo>
                    <a:pt x="752" y="214"/>
                  </a:lnTo>
                  <a:lnTo>
                    <a:pt x="797" y="273"/>
                  </a:lnTo>
                  <a:lnTo>
                    <a:pt x="829" y="339"/>
                  </a:lnTo>
                  <a:lnTo>
                    <a:pt x="849" y="409"/>
                  </a:lnTo>
                  <a:lnTo>
                    <a:pt x="855" y="482"/>
                  </a:lnTo>
                  <a:lnTo>
                    <a:pt x="939" y="48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7">
              <a:extLst>
                <a:ext uri="{FF2B5EF4-FFF2-40B4-BE49-F238E27FC236}">
                  <a16:creationId xmlns:a16="http://schemas.microsoft.com/office/drawing/2014/main" id="{3BCAAB90-9E23-45F3-AC1B-E96254BA2B30}"/>
                </a:ext>
              </a:extLst>
            </p:cNvPr>
            <p:cNvSpPr>
              <a:spLocks/>
            </p:cNvSpPr>
            <p:nvPr/>
          </p:nvSpPr>
          <p:spPr bwMode="auto">
            <a:xfrm>
              <a:off x="779" y="1040"/>
              <a:ext cx="84" cy="80"/>
            </a:xfrm>
            <a:custGeom>
              <a:avLst/>
              <a:gdLst>
                <a:gd name="T0" fmla="+- 0 862 779"/>
                <a:gd name="T1" fmla="*/ T0 w 84"/>
                <a:gd name="T2" fmla="+- 0 1071 1041"/>
                <a:gd name="T3" fmla="*/ 1071 h 80"/>
                <a:gd name="T4" fmla="+- 0 836 779"/>
                <a:gd name="T5" fmla="*/ T4 w 84"/>
                <a:gd name="T6" fmla="+- 0 1089 1041"/>
                <a:gd name="T7" fmla="*/ 1089 h 80"/>
                <a:gd name="T8" fmla="+- 0 846 779"/>
                <a:gd name="T9" fmla="*/ T8 w 84"/>
                <a:gd name="T10" fmla="+- 0 1120 1041"/>
                <a:gd name="T11" fmla="*/ 1120 h 80"/>
                <a:gd name="T12" fmla="+- 0 821 779"/>
                <a:gd name="T13" fmla="*/ T12 w 84"/>
                <a:gd name="T14" fmla="+- 0 1101 1041"/>
                <a:gd name="T15" fmla="*/ 1101 h 80"/>
                <a:gd name="T16" fmla="+- 0 795 779"/>
                <a:gd name="T17" fmla="*/ T16 w 84"/>
                <a:gd name="T18" fmla="+- 0 1120 1041"/>
                <a:gd name="T19" fmla="*/ 1120 h 80"/>
                <a:gd name="T20" fmla="+- 0 805 779"/>
                <a:gd name="T21" fmla="*/ T20 w 84"/>
                <a:gd name="T22" fmla="+- 0 1089 1041"/>
                <a:gd name="T23" fmla="*/ 1089 h 80"/>
                <a:gd name="T24" fmla="+- 0 779 779"/>
                <a:gd name="T25" fmla="*/ T24 w 84"/>
                <a:gd name="T26" fmla="+- 0 1071 1041"/>
                <a:gd name="T27" fmla="*/ 1071 h 80"/>
                <a:gd name="T28" fmla="+- 0 811 779"/>
                <a:gd name="T29" fmla="*/ T28 w 84"/>
                <a:gd name="T30" fmla="+- 0 1071 1041"/>
                <a:gd name="T31" fmla="*/ 1071 h 80"/>
                <a:gd name="T32" fmla="+- 0 821 779"/>
                <a:gd name="T33" fmla="*/ T32 w 84"/>
                <a:gd name="T34" fmla="+- 0 1041 1041"/>
                <a:gd name="T35" fmla="*/ 1041 h 80"/>
                <a:gd name="T36" fmla="+- 0 830 779"/>
                <a:gd name="T37" fmla="*/ T36 w 84"/>
                <a:gd name="T38" fmla="+- 0 1071 1041"/>
                <a:gd name="T39" fmla="*/ 1071 h 80"/>
                <a:gd name="T40" fmla="+- 0 862 779"/>
                <a:gd name="T41" fmla="*/ T40 w 84"/>
                <a:gd name="T42" fmla="+- 0 1071 1041"/>
                <a:gd name="T43" fmla="*/ 1071 h 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0">
                  <a:moveTo>
                    <a:pt x="83" y="30"/>
                  </a:moveTo>
                  <a:lnTo>
                    <a:pt x="57" y="48"/>
                  </a:lnTo>
                  <a:lnTo>
                    <a:pt x="67" y="79"/>
                  </a:lnTo>
                  <a:lnTo>
                    <a:pt x="42" y="60"/>
                  </a:lnTo>
                  <a:lnTo>
                    <a:pt x="16" y="79"/>
                  </a:lnTo>
                  <a:lnTo>
                    <a:pt x="26" y="48"/>
                  </a:lnTo>
                  <a:lnTo>
                    <a:pt x="0" y="30"/>
                  </a:lnTo>
                  <a:lnTo>
                    <a:pt x="32" y="30"/>
                  </a:lnTo>
                  <a:lnTo>
                    <a:pt x="42" y="0"/>
                  </a:lnTo>
                  <a:lnTo>
                    <a:pt x="51" y="30"/>
                  </a:lnTo>
                  <a:lnTo>
                    <a:pt x="83" y="30"/>
                  </a:lnTo>
                  <a:close/>
                </a:path>
              </a:pathLst>
            </a:custGeom>
            <a:noFill/>
            <a:ln w="508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9" name="Picture 8">
              <a:extLst>
                <a:ext uri="{FF2B5EF4-FFF2-40B4-BE49-F238E27FC236}">
                  <a16:creationId xmlns:a16="http://schemas.microsoft.com/office/drawing/2014/main" id="{37CDFC88-7A26-467D-B1ED-83225D9DD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 y="922"/>
              <a:ext cx="18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5">
              <a:extLst>
                <a:ext uri="{FF2B5EF4-FFF2-40B4-BE49-F238E27FC236}">
                  <a16:creationId xmlns:a16="http://schemas.microsoft.com/office/drawing/2014/main" id="{A82B8C0D-5039-4AB2-928C-A31784F2F7B0}"/>
                </a:ext>
              </a:extLst>
            </p:cNvPr>
            <p:cNvSpPr>
              <a:spLocks/>
            </p:cNvSpPr>
            <p:nvPr/>
          </p:nvSpPr>
          <p:spPr bwMode="auto">
            <a:xfrm>
              <a:off x="562" y="920"/>
              <a:ext cx="184" cy="171"/>
            </a:xfrm>
            <a:custGeom>
              <a:avLst/>
              <a:gdLst>
                <a:gd name="T0" fmla="+- 0 659 563"/>
                <a:gd name="T1" fmla="*/ T0 w 184"/>
                <a:gd name="T2" fmla="+- 0 955 920"/>
                <a:gd name="T3" fmla="*/ 955 h 171"/>
                <a:gd name="T4" fmla="+- 0 622 563"/>
                <a:gd name="T5" fmla="*/ T4 w 184"/>
                <a:gd name="T6" fmla="+- 0 955 920"/>
                <a:gd name="T7" fmla="*/ 955 h 171"/>
                <a:gd name="T8" fmla="+- 0 611 563"/>
                <a:gd name="T9" fmla="*/ T8 w 184"/>
                <a:gd name="T10" fmla="+- 0 920 920"/>
                <a:gd name="T11" fmla="*/ 920 h 171"/>
                <a:gd name="T12" fmla="+- 0 599 563"/>
                <a:gd name="T13" fmla="*/ T12 w 184"/>
                <a:gd name="T14" fmla="+- 0 955 920"/>
                <a:gd name="T15" fmla="*/ 955 h 171"/>
                <a:gd name="T16" fmla="+- 0 563 563"/>
                <a:gd name="T17" fmla="*/ T16 w 184"/>
                <a:gd name="T18" fmla="+- 0 955 920"/>
                <a:gd name="T19" fmla="*/ 955 h 171"/>
                <a:gd name="T20" fmla="+- 0 592 563"/>
                <a:gd name="T21" fmla="*/ T20 w 184"/>
                <a:gd name="T22" fmla="+- 0 977 920"/>
                <a:gd name="T23" fmla="*/ 977 h 171"/>
                <a:gd name="T24" fmla="+- 0 581 563"/>
                <a:gd name="T25" fmla="*/ T24 w 184"/>
                <a:gd name="T26" fmla="+- 0 1012 920"/>
                <a:gd name="T27" fmla="*/ 1012 h 171"/>
                <a:gd name="T28" fmla="+- 0 611 563"/>
                <a:gd name="T29" fmla="*/ T28 w 184"/>
                <a:gd name="T30" fmla="+- 0 990 920"/>
                <a:gd name="T31" fmla="*/ 990 h 171"/>
                <a:gd name="T32" fmla="+- 0 641 563"/>
                <a:gd name="T33" fmla="*/ T32 w 184"/>
                <a:gd name="T34" fmla="+- 0 1012 920"/>
                <a:gd name="T35" fmla="*/ 1012 h 171"/>
                <a:gd name="T36" fmla="+- 0 634 563"/>
                <a:gd name="T37" fmla="*/ T36 w 184"/>
                <a:gd name="T38" fmla="+- 0 990 920"/>
                <a:gd name="T39" fmla="*/ 990 h 171"/>
                <a:gd name="T40" fmla="+- 0 629 563"/>
                <a:gd name="T41" fmla="*/ T40 w 184"/>
                <a:gd name="T42" fmla="+- 0 977 920"/>
                <a:gd name="T43" fmla="*/ 977 h 171"/>
                <a:gd name="T44" fmla="+- 0 659 563"/>
                <a:gd name="T45" fmla="*/ T44 w 184"/>
                <a:gd name="T46" fmla="+- 0 955 920"/>
                <a:gd name="T47" fmla="*/ 955 h 171"/>
                <a:gd name="T48" fmla="+- 0 746 563"/>
                <a:gd name="T49" fmla="*/ T48 w 184"/>
                <a:gd name="T50" fmla="+- 0 1034 920"/>
                <a:gd name="T51" fmla="*/ 1034 h 171"/>
                <a:gd name="T52" fmla="+- 0 709 563"/>
                <a:gd name="T53" fmla="*/ T52 w 184"/>
                <a:gd name="T54" fmla="+- 0 1034 920"/>
                <a:gd name="T55" fmla="*/ 1034 h 171"/>
                <a:gd name="T56" fmla="+- 0 698 563"/>
                <a:gd name="T57" fmla="*/ T56 w 184"/>
                <a:gd name="T58" fmla="+- 0 999 920"/>
                <a:gd name="T59" fmla="*/ 999 h 171"/>
                <a:gd name="T60" fmla="+- 0 686 563"/>
                <a:gd name="T61" fmla="*/ T60 w 184"/>
                <a:gd name="T62" fmla="+- 0 1034 920"/>
                <a:gd name="T63" fmla="*/ 1034 h 171"/>
                <a:gd name="T64" fmla="+- 0 650 563"/>
                <a:gd name="T65" fmla="*/ T64 w 184"/>
                <a:gd name="T66" fmla="+- 0 1034 920"/>
                <a:gd name="T67" fmla="*/ 1034 h 171"/>
                <a:gd name="T68" fmla="+- 0 679 563"/>
                <a:gd name="T69" fmla="*/ T68 w 184"/>
                <a:gd name="T70" fmla="+- 0 1055 920"/>
                <a:gd name="T71" fmla="*/ 1055 h 171"/>
                <a:gd name="T72" fmla="+- 0 668 563"/>
                <a:gd name="T73" fmla="*/ T72 w 184"/>
                <a:gd name="T74" fmla="+- 0 1090 920"/>
                <a:gd name="T75" fmla="*/ 1090 h 171"/>
                <a:gd name="T76" fmla="+- 0 698 563"/>
                <a:gd name="T77" fmla="*/ T76 w 184"/>
                <a:gd name="T78" fmla="+- 0 1069 920"/>
                <a:gd name="T79" fmla="*/ 1069 h 171"/>
                <a:gd name="T80" fmla="+- 0 728 563"/>
                <a:gd name="T81" fmla="*/ T80 w 184"/>
                <a:gd name="T82" fmla="+- 0 1090 920"/>
                <a:gd name="T83" fmla="*/ 1090 h 171"/>
                <a:gd name="T84" fmla="+- 0 721 563"/>
                <a:gd name="T85" fmla="*/ T84 w 184"/>
                <a:gd name="T86" fmla="+- 0 1069 920"/>
                <a:gd name="T87" fmla="*/ 1069 h 171"/>
                <a:gd name="T88" fmla="+- 0 716 563"/>
                <a:gd name="T89" fmla="*/ T88 w 184"/>
                <a:gd name="T90" fmla="+- 0 1055 920"/>
                <a:gd name="T91" fmla="*/ 1055 h 171"/>
                <a:gd name="T92" fmla="+- 0 746 563"/>
                <a:gd name="T93" fmla="*/ T92 w 184"/>
                <a:gd name="T94" fmla="+- 0 1034 920"/>
                <a:gd name="T95" fmla="*/ 1034 h 1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84" h="171">
                  <a:moveTo>
                    <a:pt x="96" y="35"/>
                  </a:moveTo>
                  <a:lnTo>
                    <a:pt x="59" y="35"/>
                  </a:lnTo>
                  <a:lnTo>
                    <a:pt x="48" y="0"/>
                  </a:lnTo>
                  <a:lnTo>
                    <a:pt x="36" y="35"/>
                  </a:lnTo>
                  <a:lnTo>
                    <a:pt x="0" y="35"/>
                  </a:lnTo>
                  <a:lnTo>
                    <a:pt x="29" y="57"/>
                  </a:lnTo>
                  <a:lnTo>
                    <a:pt x="18" y="92"/>
                  </a:lnTo>
                  <a:lnTo>
                    <a:pt x="48" y="70"/>
                  </a:lnTo>
                  <a:lnTo>
                    <a:pt x="78" y="92"/>
                  </a:lnTo>
                  <a:lnTo>
                    <a:pt x="71" y="70"/>
                  </a:lnTo>
                  <a:lnTo>
                    <a:pt x="66" y="57"/>
                  </a:lnTo>
                  <a:lnTo>
                    <a:pt x="96" y="35"/>
                  </a:lnTo>
                  <a:moveTo>
                    <a:pt x="183" y="114"/>
                  </a:moveTo>
                  <a:lnTo>
                    <a:pt x="146" y="114"/>
                  </a:lnTo>
                  <a:lnTo>
                    <a:pt x="135" y="79"/>
                  </a:lnTo>
                  <a:lnTo>
                    <a:pt x="123" y="114"/>
                  </a:lnTo>
                  <a:lnTo>
                    <a:pt x="87" y="114"/>
                  </a:lnTo>
                  <a:lnTo>
                    <a:pt x="116" y="135"/>
                  </a:lnTo>
                  <a:lnTo>
                    <a:pt x="105" y="170"/>
                  </a:lnTo>
                  <a:lnTo>
                    <a:pt x="135" y="149"/>
                  </a:lnTo>
                  <a:lnTo>
                    <a:pt x="165" y="170"/>
                  </a:lnTo>
                  <a:lnTo>
                    <a:pt x="158" y="149"/>
                  </a:lnTo>
                  <a:lnTo>
                    <a:pt x="153" y="135"/>
                  </a:lnTo>
                  <a:lnTo>
                    <a:pt x="183" y="1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 name="Text Box 4">
              <a:extLst>
                <a:ext uri="{FF2B5EF4-FFF2-40B4-BE49-F238E27FC236}">
                  <a16:creationId xmlns:a16="http://schemas.microsoft.com/office/drawing/2014/main" id="{4B6B09BA-453C-4C22-9845-1163B096A398}"/>
                </a:ext>
              </a:extLst>
            </p:cNvPr>
            <p:cNvSpPr txBox="1">
              <a:spLocks noChangeArrowheads="1"/>
            </p:cNvSpPr>
            <p:nvPr/>
          </p:nvSpPr>
          <p:spPr bwMode="auto">
            <a:xfrm>
              <a:off x="1598" y="322"/>
              <a:ext cx="3007"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dirty="0">
                  <a:solidFill>
                    <a:srgbClr val="FFFFFF"/>
                  </a:solidFill>
                  <a:effectLst/>
                  <a:latin typeface="Calibri" panose="020F0502020204030204" pitchFamily="34" charset="0"/>
                  <a:ea typeface="Calibri" panose="020F0502020204030204" pitchFamily="34" charset="0"/>
                </a:rPr>
                <a:t>Northern Border</a:t>
              </a:r>
              <a:endParaRPr lang="en-US" sz="1100" dirty="0">
                <a:solidFill>
                  <a:srgbClr val="000000"/>
                </a:solidFill>
                <a:effectLst/>
                <a:latin typeface="Calibri" panose="020F0502020204030204" pitchFamily="34" charset="0"/>
                <a:ea typeface="Calibri" panose="020F0502020204030204" pitchFamily="34" charset="0"/>
              </a:endParaRPr>
            </a:p>
          </p:txBody>
        </p:sp>
        <p:sp>
          <p:nvSpPr>
            <p:cNvPr id="12" name="Text Box 3">
              <a:extLst>
                <a:ext uri="{FF2B5EF4-FFF2-40B4-BE49-F238E27FC236}">
                  <a16:creationId xmlns:a16="http://schemas.microsoft.com/office/drawing/2014/main" id="{7C496376-8938-4F72-9D17-65FF7330B734}"/>
                </a:ext>
              </a:extLst>
            </p:cNvPr>
            <p:cNvSpPr txBox="1">
              <a:spLocks noChangeArrowheads="1"/>
            </p:cNvSpPr>
            <p:nvPr/>
          </p:nvSpPr>
          <p:spPr bwMode="auto">
            <a:xfrm>
              <a:off x="1598" y="701"/>
              <a:ext cx="4001"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dirty="0">
                  <a:solidFill>
                    <a:srgbClr val="FFFFFF"/>
                  </a:solidFill>
                  <a:effectLst/>
                  <a:latin typeface="Calibri" panose="020F0502020204030204" pitchFamily="34" charset="0"/>
                  <a:ea typeface="Calibri" panose="020F0502020204030204" pitchFamily="34" charset="0"/>
                </a:rPr>
                <a:t>Regional Commission</a:t>
              </a:r>
              <a:endParaRPr lang="en-US" sz="1100" dirty="0">
                <a:solidFill>
                  <a:srgbClr val="000000"/>
                </a:solidFill>
                <a:effectLst/>
                <a:latin typeface="Calibri" panose="020F0502020204030204" pitchFamily="34" charset="0"/>
                <a:ea typeface="Calibri" panose="020F0502020204030204" pitchFamily="34" charset="0"/>
              </a:endParaRPr>
            </a:p>
          </p:txBody>
        </p:sp>
      </p:grpSp>
      <p:sp>
        <p:nvSpPr>
          <p:cNvPr id="2" name="Title 1">
            <a:extLst>
              <a:ext uri="{FF2B5EF4-FFF2-40B4-BE49-F238E27FC236}">
                <a16:creationId xmlns:a16="http://schemas.microsoft.com/office/drawing/2014/main" id="{B2A95C40-4BEC-4FF4-9F5A-A6A786967D8B}"/>
              </a:ext>
            </a:extLst>
          </p:cNvPr>
          <p:cNvSpPr>
            <a:spLocks noGrp="1"/>
          </p:cNvSpPr>
          <p:nvPr>
            <p:ph type="ctrTitle"/>
          </p:nvPr>
        </p:nvSpPr>
        <p:spPr>
          <a:xfrm>
            <a:off x="-239714" y="775190"/>
            <a:ext cx="12191999" cy="1287625"/>
          </a:xfrm>
        </p:spPr>
        <p:txBody>
          <a:bodyPr>
            <a:normAutofit/>
          </a:bodyPr>
          <a:lstStyle/>
          <a:p>
            <a:r>
              <a:rPr lang="en-US" sz="4800" b="1" dirty="0"/>
              <a:t>CATALYST PROGRAM - SCORING</a:t>
            </a:r>
          </a:p>
        </p:txBody>
      </p:sp>
      <p:sp>
        <p:nvSpPr>
          <p:cNvPr id="13" name="Rectangle 12">
            <a:extLst>
              <a:ext uri="{FF2B5EF4-FFF2-40B4-BE49-F238E27FC236}">
                <a16:creationId xmlns:a16="http://schemas.microsoft.com/office/drawing/2014/main" id="{29498EB6-B91C-7747-95DA-98570D523E61}"/>
              </a:ext>
            </a:extLst>
          </p:cNvPr>
          <p:cNvSpPr/>
          <p:nvPr/>
        </p:nvSpPr>
        <p:spPr>
          <a:xfrm>
            <a:off x="0" y="-27534"/>
            <a:ext cx="12191999" cy="1457325"/>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052DEE0-FD94-2F49-AEDE-7DEEE0073475}"/>
              </a:ext>
            </a:extLst>
          </p:cNvPr>
          <p:cNvSpPr txBox="1"/>
          <p:nvPr/>
        </p:nvSpPr>
        <p:spPr>
          <a:xfrm>
            <a:off x="239715" y="2019021"/>
            <a:ext cx="11287561" cy="4261488"/>
          </a:xfrm>
          <a:prstGeom prst="rect">
            <a:avLst/>
          </a:prstGeom>
          <a:noFill/>
        </p:spPr>
        <p:txBody>
          <a:bodyPr wrap="square">
            <a:spAutoFit/>
          </a:bodyPr>
          <a:lstStyle/>
          <a:p>
            <a:pPr marR="0" lvl="0">
              <a:lnSpc>
                <a:spcPct val="107000"/>
              </a:lnSpc>
              <a:spcBef>
                <a:spcPts val="0"/>
              </a:spcBef>
              <a:spcAft>
                <a:spcPts val="0"/>
              </a:spcAft>
            </a:pPr>
            <a:endParaRPr lang="en-US" dirty="0">
              <a:latin typeface="Tahoma" panose="020B0604030504040204" pitchFamily="34" charset="0"/>
              <a:ea typeface="Tahoma" panose="020B0604030504040204" pitchFamily="34" charset="0"/>
              <a:cs typeface="Tahoma" panose="020B060403050404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000" b="1" dirty="0">
                <a:latin typeface="Tahoma" panose="020B0604030504040204" pitchFamily="34" charset="0"/>
                <a:ea typeface="Tahoma" panose="020B0604030504040204" pitchFamily="34" charset="0"/>
                <a:cs typeface="Tahoma" panose="020B0604030504040204" pitchFamily="34" charset="0"/>
              </a:rPr>
              <a:t>NBRC and each state independently score each application based on their scoring criteria</a:t>
            </a:r>
          </a:p>
          <a:p>
            <a:pPr marL="800100" lvl="1" indent="-342900">
              <a:lnSpc>
                <a:spcPct val="107000"/>
              </a:lnSpc>
              <a:buFont typeface="Symbol" panose="05050102010706020507" pitchFamily="18" charset="2"/>
              <a:buChar char=""/>
            </a:pPr>
            <a:r>
              <a:rPr lang="en-US" sz="2000" dirty="0">
                <a:latin typeface="Tahoma" panose="020B0604030504040204" pitchFamily="34" charset="0"/>
                <a:ea typeface="Tahoma" panose="020B0604030504040204" pitchFamily="34" charset="0"/>
                <a:cs typeface="Tahoma" panose="020B0604030504040204" pitchFamily="34" charset="0"/>
              </a:rPr>
              <a:t>NBRC has 50 points total and each state has 50 points total to score each application</a:t>
            </a:r>
          </a:p>
          <a:p>
            <a:pPr marL="800100" lvl="1" indent="-342900">
              <a:lnSpc>
                <a:spcPct val="107000"/>
              </a:lnSpc>
              <a:buFont typeface="Symbol" panose="05050102010706020507" pitchFamily="18" charset="2"/>
              <a:buChar char=""/>
            </a:pPr>
            <a:r>
              <a:rPr lang="en-US" sz="2000" dirty="0">
                <a:latin typeface="Tahoma" panose="020B0604030504040204" pitchFamily="34" charset="0"/>
                <a:ea typeface="Tahoma" panose="020B0604030504040204" pitchFamily="34" charset="0"/>
                <a:cs typeface="Tahoma" panose="020B0604030504040204" pitchFamily="34" charset="0"/>
              </a:rPr>
              <a:t>Final decisions are approved jointly between the Federal Co-Chair and the Governors’ Alternates</a:t>
            </a:r>
          </a:p>
          <a:p>
            <a:pPr marL="800100" lvl="1" indent="-342900">
              <a:lnSpc>
                <a:spcPct val="107000"/>
              </a:lnSpc>
              <a:buFont typeface="Symbol" panose="05050102010706020507" pitchFamily="18" charset="2"/>
              <a:buChar char=""/>
            </a:pPr>
            <a:endParaRPr lang="en-US" sz="2000" dirty="0">
              <a:latin typeface="Tahoma" panose="020B0604030504040204" pitchFamily="34" charset="0"/>
              <a:ea typeface="Tahoma" panose="020B0604030504040204" pitchFamily="34" charset="0"/>
              <a:cs typeface="Tahoma" panose="020B0604030504040204" pitchFamily="34" charset="0"/>
            </a:endParaRPr>
          </a:p>
          <a:p>
            <a:pPr marL="342900" indent="-342900">
              <a:lnSpc>
                <a:spcPct val="107000"/>
              </a:lnSpc>
              <a:buFont typeface="Symbol" panose="05050102010706020507" pitchFamily="18" charset="2"/>
              <a:buChar char=""/>
            </a:pPr>
            <a:r>
              <a:rPr lang="en-US" sz="2000" b="1" dirty="0">
                <a:latin typeface="Tahoma" panose="020B0604030504040204" pitchFamily="34" charset="0"/>
                <a:ea typeface="Tahoma" panose="020B0604030504040204" pitchFamily="34" charset="0"/>
                <a:cs typeface="Tahoma" panose="020B0604030504040204" pitchFamily="34" charset="0"/>
              </a:rPr>
              <a:t>If the application is for a multi-state project, each state will score the application independently</a:t>
            </a:r>
          </a:p>
          <a:p>
            <a:pPr marL="800100" lvl="1" indent="-342900">
              <a:lnSpc>
                <a:spcPct val="107000"/>
              </a:lnSpc>
              <a:buFont typeface="Symbol" panose="05050102010706020507" pitchFamily="18" charset="2"/>
              <a:buChar char=""/>
            </a:pPr>
            <a:r>
              <a:rPr lang="en-US" sz="2000" dirty="0">
                <a:latin typeface="Tahoma" panose="020B0604030504040204" pitchFamily="34" charset="0"/>
                <a:ea typeface="Tahoma" panose="020B0604030504040204" pitchFamily="34" charset="0"/>
                <a:cs typeface="Tahoma" panose="020B0604030504040204" pitchFamily="34" charset="0"/>
              </a:rPr>
              <a:t>A multi-state application may be awarded in one state and not in another</a:t>
            </a:r>
          </a:p>
          <a:p>
            <a:pPr marL="800100" lvl="1" indent="-342900">
              <a:lnSpc>
                <a:spcPct val="107000"/>
              </a:lnSpc>
              <a:buFont typeface="Symbol" panose="05050102010706020507" pitchFamily="18" charset="2"/>
              <a:buChar char=""/>
            </a:pPr>
            <a:endParaRPr lang="en-US" sz="2000" dirty="0">
              <a:latin typeface="Tahoma" panose="020B0604030504040204" pitchFamily="34" charset="0"/>
              <a:ea typeface="Tahoma" panose="020B0604030504040204" pitchFamily="34" charset="0"/>
              <a:cs typeface="Tahoma" panose="020B0604030504040204" pitchFamily="34" charset="0"/>
            </a:endParaRPr>
          </a:p>
          <a:p>
            <a:pPr marL="342900" indent="-342900">
              <a:lnSpc>
                <a:spcPct val="107000"/>
              </a:lnSpc>
              <a:buFont typeface="Symbol" panose="05050102010706020507" pitchFamily="18" charset="2"/>
              <a:buChar char=""/>
            </a:pPr>
            <a:r>
              <a:rPr lang="en-US" sz="2000" b="1" dirty="0">
                <a:latin typeface="Tahoma" panose="020B0604030504040204" pitchFamily="34" charset="0"/>
                <a:ea typeface="Tahoma" panose="020B0604030504040204" pitchFamily="34" charset="0"/>
                <a:cs typeface="Tahoma" panose="020B0604030504040204" pitchFamily="34" charset="0"/>
              </a:rPr>
              <a:t>The full scoring rubric can be found in the Application Manual</a:t>
            </a:r>
          </a:p>
          <a:p>
            <a:pPr marL="800100" lvl="1" indent="-342900">
              <a:lnSpc>
                <a:spcPct val="107000"/>
              </a:lnSpc>
              <a:buFont typeface="Symbol" panose="05050102010706020507" pitchFamily="18" charset="2"/>
              <a:buChar char=""/>
            </a:pPr>
            <a:endParaRPr lang="en-US" dirty="0"/>
          </a:p>
        </p:txBody>
      </p:sp>
    </p:spTree>
    <p:extLst>
      <p:ext uri="{BB962C8B-B14F-4D97-AF65-F5344CB8AC3E}">
        <p14:creationId xmlns:p14="http://schemas.microsoft.com/office/powerpoint/2010/main" val="2732803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B3AF801-4A3C-4877-945E-FF86030D2349}"/>
              </a:ext>
            </a:extLst>
          </p:cNvPr>
          <p:cNvGrpSpPr>
            <a:grpSpLocks/>
          </p:cNvGrpSpPr>
          <p:nvPr/>
        </p:nvGrpSpPr>
        <p:grpSpPr bwMode="auto">
          <a:xfrm>
            <a:off x="-1" y="0"/>
            <a:ext cx="12192000" cy="1340919"/>
            <a:chOff x="0" y="-39"/>
            <a:chExt cx="12240" cy="1880"/>
          </a:xfrm>
        </p:grpSpPr>
        <p:sp>
          <p:nvSpPr>
            <p:cNvPr id="5" name="AutoShape 10">
              <a:extLst>
                <a:ext uri="{FF2B5EF4-FFF2-40B4-BE49-F238E27FC236}">
                  <a16:creationId xmlns:a16="http://schemas.microsoft.com/office/drawing/2014/main" id="{F59D35A9-79E0-4FBE-A222-D63D5897D380}"/>
                </a:ext>
              </a:extLst>
            </p:cNvPr>
            <p:cNvSpPr>
              <a:spLocks/>
            </p:cNvSpPr>
            <p:nvPr/>
          </p:nvSpPr>
          <p:spPr bwMode="auto">
            <a:xfrm>
              <a:off x="0" y="5"/>
              <a:ext cx="12240" cy="1836"/>
            </a:xfrm>
            <a:custGeom>
              <a:avLst/>
              <a:gdLst>
                <a:gd name="T0" fmla="*/ 12240 w 12240"/>
                <a:gd name="T1" fmla="+- 0 5 5"/>
                <a:gd name="T2" fmla="*/ 5 h 1836"/>
                <a:gd name="T3" fmla="*/ 0 w 12240"/>
                <a:gd name="T4" fmla="+- 0 5 5"/>
                <a:gd name="T5" fmla="*/ 5 h 1836"/>
                <a:gd name="T6" fmla="*/ 0 w 12240"/>
                <a:gd name="T7" fmla="+- 0 1603 5"/>
                <a:gd name="T8" fmla="*/ 1603 h 1836"/>
                <a:gd name="T9" fmla="*/ 18 w 12240"/>
                <a:gd name="T10" fmla="+- 0 1607 5"/>
                <a:gd name="T11" fmla="*/ 1607 h 1836"/>
                <a:gd name="T12" fmla="*/ 152 w 12240"/>
                <a:gd name="T13" fmla="+- 0 1636 5"/>
                <a:gd name="T14" fmla="*/ 1636 h 1836"/>
                <a:gd name="T15" fmla="*/ 288 w 12240"/>
                <a:gd name="T16" fmla="+- 0 1663 5"/>
                <a:gd name="T17" fmla="*/ 1663 h 1836"/>
                <a:gd name="T18" fmla="*/ 427 w 12240"/>
                <a:gd name="T19" fmla="+- 0 1687 5"/>
                <a:gd name="T20" fmla="*/ 1687 h 1836"/>
                <a:gd name="T21" fmla="*/ 567 w 12240"/>
                <a:gd name="T22" fmla="+- 0 1710 5"/>
                <a:gd name="T23" fmla="*/ 1710 h 1836"/>
                <a:gd name="T24" fmla="*/ 709 w 12240"/>
                <a:gd name="T25" fmla="+- 0 1730 5"/>
                <a:gd name="T26" fmla="*/ 1730 h 1836"/>
                <a:gd name="T27" fmla="*/ 853 w 12240"/>
                <a:gd name="T28" fmla="+- 0 1749 5"/>
                <a:gd name="T29" fmla="*/ 1749 h 1836"/>
                <a:gd name="T30" fmla="*/ 998 w 12240"/>
                <a:gd name="T31" fmla="+- 0 1766 5"/>
                <a:gd name="T32" fmla="*/ 1766 h 1836"/>
                <a:gd name="T33" fmla="*/ 1220 w 12240"/>
                <a:gd name="T34" fmla="+- 0 1787 5"/>
                <a:gd name="T35" fmla="*/ 1787 h 1836"/>
                <a:gd name="T36" fmla="*/ 1445 w 12240"/>
                <a:gd name="T37" fmla="+- 0 1805 5"/>
                <a:gd name="T38" fmla="*/ 1805 h 1836"/>
                <a:gd name="T39" fmla="*/ 1674 w 12240"/>
                <a:gd name="T40" fmla="+- 0 1819 5"/>
                <a:gd name="T41" fmla="*/ 1819 h 1836"/>
                <a:gd name="T42" fmla="*/ 1906 w 12240"/>
                <a:gd name="T43" fmla="+- 0 1830 5"/>
                <a:gd name="T44" fmla="*/ 1830 h 1836"/>
                <a:gd name="T45" fmla="*/ 2220 w 12240"/>
                <a:gd name="T46" fmla="+- 0 1838 5"/>
                <a:gd name="T47" fmla="*/ 1838 h 1836"/>
                <a:gd name="T48" fmla="*/ 2538 w 12240"/>
                <a:gd name="T49" fmla="+- 0 1841 5"/>
                <a:gd name="T50" fmla="*/ 1841 h 1836"/>
                <a:gd name="T51" fmla="*/ 2943 w 12240"/>
                <a:gd name="T52" fmla="+- 0 1836 5"/>
                <a:gd name="T53" fmla="*/ 1836 h 1836"/>
                <a:gd name="T54" fmla="*/ 3354 w 12240"/>
                <a:gd name="T55" fmla="+- 0 1824 5"/>
                <a:gd name="T56" fmla="*/ 1824 h 1836"/>
                <a:gd name="T57" fmla="*/ 3854 w 12240"/>
                <a:gd name="T58" fmla="+- 0 1801 5"/>
                <a:gd name="T59" fmla="*/ 1801 h 1836"/>
                <a:gd name="T60" fmla="*/ 4530 w 12240"/>
                <a:gd name="T61" fmla="+- 0 1756 5"/>
                <a:gd name="T62" fmla="*/ 1756 h 1836"/>
                <a:gd name="T63" fmla="*/ 5470 w 12240"/>
                <a:gd name="T64" fmla="+- 0 1675 5"/>
                <a:gd name="T65" fmla="*/ 1675 h 1836"/>
                <a:gd name="T66" fmla="*/ 9340 w 12240"/>
                <a:gd name="T67" fmla="+- 0 1260 5"/>
                <a:gd name="T68" fmla="*/ 1260 h 1836"/>
                <a:gd name="T69" fmla="*/ 10048 w 12240"/>
                <a:gd name="T70" fmla="+- 0 1197 5"/>
                <a:gd name="T71" fmla="*/ 1197 h 1836"/>
                <a:gd name="T72" fmla="*/ 10579 w 12240"/>
                <a:gd name="T73" fmla="+- 0 1159 5"/>
                <a:gd name="T74" fmla="*/ 1159 h 1836"/>
                <a:gd name="T75" fmla="*/ 10946 w 12240"/>
                <a:gd name="T76" fmla="+- 0 1139 5"/>
                <a:gd name="T77" fmla="*/ 1139 h 1836"/>
                <a:gd name="T78" fmla="*/ 11302 w 12240"/>
                <a:gd name="T79" fmla="+- 0 1125 5"/>
                <a:gd name="T80" fmla="*/ 1125 h 1836"/>
                <a:gd name="T81" fmla="*/ 11579 w 12240"/>
                <a:gd name="T82" fmla="+- 0 1120 5"/>
                <a:gd name="T83" fmla="*/ 1120 h 1836"/>
                <a:gd name="T84" fmla="*/ 12240 w 12240"/>
                <a:gd name="T85" fmla="+- 0 1120 5"/>
                <a:gd name="T86" fmla="*/ 1120 h 1836"/>
                <a:gd name="T87" fmla="*/ 12240 w 12240"/>
                <a:gd name="T88" fmla="+- 0 5 5"/>
                <a:gd name="T89" fmla="*/ 5 h 1836"/>
                <a:gd name="T90" fmla="*/ 12240 w 12240"/>
                <a:gd name="T91" fmla="+- 0 1120 5"/>
                <a:gd name="T92" fmla="*/ 1120 h 1836"/>
                <a:gd name="T93" fmla="*/ 11714 w 12240"/>
                <a:gd name="T94" fmla="+- 0 1120 5"/>
                <a:gd name="T95" fmla="*/ 1120 h 1836"/>
                <a:gd name="T96" fmla="*/ 11847 w 12240"/>
                <a:gd name="T97" fmla="+- 0 1120 5"/>
                <a:gd name="T98" fmla="*/ 1120 h 1836"/>
                <a:gd name="T99" fmla="*/ 12043 w 12240"/>
                <a:gd name="T100" fmla="+- 0 1124 5"/>
                <a:gd name="T101" fmla="*/ 1124 h 1836"/>
                <a:gd name="T102" fmla="*/ 12240 w 12240"/>
                <a:gd name="T103" fmla="+- 0 1131 5"/>
                <a:gd name="T104" fmla="*/ 1131 h 1836"/>
                <a:gd name="T105" fmla="*/ 12240 w 12240"/>
                <a:gd name="T106" fmla="+- 0 1120 5"/>
                <a:gd name="T107" fmla="*/ 1120 h 183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Lst>
              <a:rect l="0" t="0" r="r" b="b"/>
              <a:pathLst>
                <a:path w="12240" h="1836">
                  <a:moveTo>
                    <a:pt x="12240" y="0"/>
                  </a:moveTo>
                  <a:lnTo>
                    <a:pt x="0" y="0"/>
                  </a:lnTo>
                  <a:lnTo>
                    <a:pt x="0" y="1598"/>
                  </a:lnTo>
                  <a:lnTo>
                    <a:pt x="18" y="1602"/>
                  </a:lnTo>
                  <a:lnTo>
                    <a:pt x="152" y="1631"/>
                  </a:lnTo>
                  <a:lnTo>
                    <a:pt x="288" y="1658"/>
                  </a:lnTo>
                  <a:lnTo>
                    <a:pt x="427" y="1682"/>
                  </a:lnTo>
                  <a:lnTo>
                    <a:pt x="567" y="1705"/>
                  </a:lnTo>
                  <a:lnTo>
                    <a:pt x="709" y="1725"/>
                  </a:lnTo>
                  <a:lnTo>
                    <a:pt x="853" y="1744"/>
                  </a:lnTo>
                  <a:lnTo>
                    <a:pt x="998" y="1761"/>
                  </a:lnTo>
                  <a:lnTo>
                    <a:pt x="1220" y="1782"/>
                  </a:lnTo>
                  <a:lnTo>
                    <a:pt x="1445" y="1800"/>
                  </a:lnTo>
                  <a:lnTo>
                    <a:pt x="1674" y="1814"/>
                  </a:lnTo>
                  <a:lnTo>
                    <a:pt x="1906" y="1825"/>
                  </a:lnTo>
                  <a:lnTo>
                    <a:pt x="2220" y="1833"/>
                  </a:lnTo>
                  <a:lnTo>
                    <a:pt x="2538" y="1836"/>
                  </a:lnTo>
                  <a:lnTo>
                    <a:pt x="2943" y="1831"/>
                  </a:lnTo>
                  <a:lnTo>
                    <a:pt x="3354" y="1819"/>
                  </a:lnTo>
                  <a:lnTo>
                    <a:pt x="3854" y="1796"/>
                  </a:lnTo>
                  <a:lnTo>
                    <a:pt x="4530" y="1751"/>
                  </a:lnTo>
                  <a:lnTo>
                    <a:pt x="5470" y="1670"/>
                  </a:lnTo>
                  <a:lnTo>
                    <a:pt x="9340" y="1255"/>
                  </a:lnTo>
                  <a:lnTo>
                    <a:pt x="10048" y="1192"/>
                  </a:lnTo>
                  <a:lnTo>
                    <a:pt x="10579" y="1154"/>
                  </a:lnTo>
                  <a:lnTo>
                    <a:pt x="10946" y="1134"/>
                  </a:lnTo>
                  <a:lnTo>
                    <a:pt x="11302" y="1120"/>
                  </a:lnTo>
                  <a:lnTo>
                    <a:pt x="11579" y="1115"/>
                  </a:lnTo>
                  <a:lnTo>
                    <a:pt x="12240" y="1115"/>
                  </a:lnTo>
                  <a:lnTo>
                    <a:pt x="12240" y="0"/>
                  </a:lnTo>
                  <a:close/>
                  <a:moveTo>
                    <a:pt x="12240" y="1115"/>
                  </a:moveTo>
                  <a:lnTo>
                    <a:pt x="11714" y="1115"/>
                  </a:lnTo>
                  <a:lnTo>
                    <a:pt x="11847" y="1115"/>
                  </a:lnTo>
                  <a:lnTo>
                    <a:pt x="12043" y="1119"/>
                  </a:lnTo>
                  <a:lnTo>
                    <a:pt x="12240" y="1126"/>
                  </a:lnTo>
                  <a:lnTo>
                    <a:pt x="12240" y="1115"/>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 name="AutoShape 9">
              <a:extLst>
                <a:ext uri="{FF2B5EF4-FFF2-40B4-BE49-F238E27FC236}">
                  <a16:creationId xmlns:a16="http://schemas.microsoft.com/office/drawing/2014/main" id="{BD70B397-4ED2-4EA6-8E47-BDB427F06E6F}"/>
                </a:ext>
              </a:extLst>
            </p:cNvPr>
            <p:cNvSpPr>
              <a:spLocks/>
            </p:cNvSpPr>
            <p:nvPr/>
          </p:nvSpPr>
          <p:spPr bwMode="auto">
            <a:xfrm>
              <a:off x="0" y="-39"/>
              <a:ext cx="12240" cy="1722"/>
            </a:xfrm>
            <a:custGeom>
              <a:avLst/>
              <a:gdLst>
                <a:gd name="T0" fmla="*/ 12240 w 12240"/>
                <a:gd name="T1" fmla="*/ 0 h 1683"/>
                <a:gd name="T2" fmla="*/ 0 w 12240"/>
                <a:gd name="T3" fmla="*/ 0 h 1683"/>
                <a:gd name="T4" fmla="*/ 0 w 12240"/>
                <a:gd name="T5" fmla="*/ 1445 h 1683"/>
                <a:gd name="T6" fmla="*/ 18 w 12240"/>
                <a:gd name="T7" fmla="*/ 1449 h 1683"/>
                <a:gd name="T8" fmla="*/ 152 w 12240"/>
                <a:gd name="T9" fmla="*/ 1478 h 1683"/>
                <a:gd name="T10" fmla="*/ 288 w 12240"/>
                <a:gd name="T11" fmla="*/ 1505 h 1683"/>
                <a:gd name="T12" fmla="*/ 427 w 12240"/>
                <a:gd name="T13" fmla="*/ 1529 h 1683"/>
                <a:gd name="T14" fmla="*/ 567 w 12240"/>
                <a:gd name="T15" fmla="*/ 1552 h 1683"/>
                <a:gd name="T16" fmla="*/ 709 w 12240"/>
                <a:gd name="T17" fmla="*/ 1572 h 1683"/>
                <a:gd name="T18" fmla="*/ 853 w 12240"/>
                <a:gd name="T19" fmla="*/ 1591 h 1683"/>
                <a:gd name="T20" fmla="*/ 998 w 12240"/>
                <a:gd name="T21" fmla="*/ 1608 h 1683"/>
                <a:gd name="T22" fmla="*/ 1220 w 12240"/>
                <a:gd name="T23" fmla="*/ 1630 h 1683"/>
                <a:gd name="T24" fmla="*/ 1445 w 12240"/>
                <a:gd name="T25" fmla="*/ 1647 h 1683"/>
                <a:gd name="T26" fmla="*/ 1674 w 12240"/>
                <a:gd name="T27" fmla="*/ 1661 h 1683"/>
                <a:gd name="T28" fmla="*/ 1906 w 12240"/>
                <a:gd name="T29" fmla="*/ 1672 h 1683"/>
                <a:gd name="T30" fmla="*/ 2220 w 12240"/>
                <a:gd name="T31" fmla="*/ 1680 h 1683"/>
                <a:gd name="T32" fmla="*/ 2538 w 12240"/>
                <a:gd name="T33" fmla="*/ 1683 h 1683"/>
                <a:gd name="T34" fmla="*/ 2943 w 12240"/>
                <a:gd name="T35" fmla="*/ 1678 h 1683"/>
                <a:gd name="T36" fmla="*/ 3354 w 12240"/>
                <a:gd name="T37" fmla="*/ 1667 h 1683"/>
                <a:gd name="T38" fmla="*/ 3854 w 12240"/>
                <a:gd name="T39" fmla="*/ 1643 h 1683"/>
                <a:gd name="T40" fmla="*/ 4530 w 12240"/>
                <a:gd name="T41" fmla="*/ 1598 h 1683"/>
                <a:gd name="T42" fmla="*/ 5470 w 12240"/>
                <a:gd name="T43" fmla="*/ 1517 h 1683"/>
                <a:gd name="T44" fmla="*/ 9340 w 12240"/>
                <a:gd name="T45" fmla="*/ 1102 h 1683"/>
                <a:gd name="T46" fmla="*/ 10048 w 12240"/>
                <a:gd name="T47" fmla="*/ 1039 h 1683"/>
                <a:gd name="T48" fmla="*/ 10579 w 12240"/>
                <a:gd name="T49" fmla="*/ 1001 h 1683"/>
                <a:gd name="T50" fmla="*/ 10946 w 12240"/>
                <a:gd name="T51" fmla="*/ 981 h 1683"/>
                <a:gd name="T52" fmla="*/ 11302 w 12240"/>
                <a:gd name="T53" fmla="*/ 968 h 1683"/>
                <a:gd name="T54" fmla="*/ 11579 w 12240"/>
                <a:gd name="T55" fmla="*/ 962 h 1683"/>
                <a:gd name="T56" fmla="*/ 12240 w 12240"/>
                <a:gd name="T57" fmla="*/ 962 h 1683"/>
                <a:gd name="T58" fmla="*/ 12240 w 12240"/>
                <a:gd name="T59" fmla="*/ 0 h 1683"/>
                <a:gd name="T60" fmla="*/ 12240 w 12240"/>
                <a:gd name="T61" fmla="*/ 962 h 1683"/>
                <a:gd name="T62" fmla="*/ 11714 w 12240"/>
                <a:gd name="T63" fmla="*/ 962 h 1683"/>
                <a:gd name="T64" fmla="*/ 11847 w 12240"/>
                <a:gd name="T65" fmla="*/ 962 h 1683"/>
                <a:gd name="T66" fmla="*/ 12043 w 12240"/>
                <a:gd name="T67" fmla="*/ 966 h 1683"/>
                <a:gd name="T68" fmla="*/ 12240 w 12240"/>
                <a:gd name="T69" fmla="*/ 973 h 1683"/>
                <a:gd name="T70" fmla="*/ 12240 w 12240"/>
                <a:gd name="T71" fmla="*/ 962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40" h="1683">
                  <a:moveTo>
                    <a:pt x="12240" y="0"/>
                  </a:moveTo>
                  <a:lnTo>
                    <a:pt x="0" y="0"/>
                  </a:lnTo>
                  <a:lnTo>
                    <a:pt x="0" y="1445"/>
                  </a:lnTo>
                  <a:lnTo>
                    <a:pt x="18" y="1449"/>
                  </a:lnTo>
                  <a:lnTo>
                    <a:pt x="152" y="1478"/>
                  </a:lnTo>
                  <a:lnTo>
                    <a:pt x="288" y="1505"/>
                  </a:lnTo>
                  <a:lnTo>
                    <a:pt x="427" y="1529"/>
                  </a:lnTo>
                  <a:lnTo>
                    <a:pt x="567" y="1552"/>
                  </a:lnTo>
                  <a:lnTo>
                    <a:pt x="709" y="1572"/>
                  </a:lnTo>
                  <a:lnTo>
                    <a:pt x="853" y="1591"/>
                  </a:lnTo>
                  <a:lnTo>
                    <a:pt x="998" y="1608"/>
                  </a:lnTo>
                  <a:lnTo>
                    <a:pt x="1220" y="1630"/>
                  </a:lnTo>
                  <a:lnTo>
                    <a:pt x="1445" y="1647"/>
                  </a:lnTo>
                  <a:lnTo>
                    <a:pt x="1674" y="1661"/>
                  </a:lnTo>
                  <a:lnTo>
                    <a:pt x="1906" y="1672"/>
                  </a:lnTo>
                  <a:lnTo>
                    <a:pt x="2220" y="1680"/>
                  </a:lnTo>
                  <a:lnTo>
                    <a:pt x="2538" y="1683"/>
                  </a:lnTo>
                  <a:lnTo>
                    <a:pt x="2943" y="1678"/>
                  </a:lnTo>
                  <a:lnTo>
                    <a:pt x="3354" y="1667"/>
                  </a:lnTo>
                  <a:lnTo>
                    <a:pt x="3854" y="1643"/>
                  </a:lnTo>
                  <a:lnTo>
                    <a:pt x="4530" y="1598"/>
                  </a:lnTo>
                  <a:lnTo>
                    <a:pt x="5470" y="1517"/>
                  </a:lnTo>
                  <a:lnTo>
                    <a:pt x="9340" y="1102"/>
                  </a:lnTo>
                  <a:lnTo>
                    <a:pt x="10048" y="1039"/>
                  </a:lnTo>
                  <a:lnTo>
                    <a:pt x="10579" y="1001"/>
                  </a:lnTo>
                  <a:lnTo>
                    <a:pt x="10946" y="981"/>
                  </a:lnTo>
                  <a:lnTo>
                    <a:pt x="11302" y="968"/>
                  </a:lnTo>
                  <a:lnTo>
                    <a:pt x="11579" y="962"/>
                  </a:lnTo>
                  <a:lnTo>
                    <a:pt x="12240" y="962"/>
                  </a:lnTo>
                  <a:lnTo>
                    <a:pt x="12240" y="0"/>
                  </a:lnTo>
                  <a:close/>
                  <a:moveTo>
                    <a:pt x="12240" y="962"/>
                  </a:moveTo>
                  <a:lnTo>
                    <a:pt x="11714" y="962"/>
                  </a:lnTo>
                  <a:lnTo>
                    <a:pt x="11847" y="962"/>
                  </a:lnTo>
                  <a:lnTo>
                    <a:pt x="12043" y="966"/>
                  </a:lnTo>
                  <a:lnTo>
                    <a:pt x="12240" y="973"/>
                  </a:lnTo>
                  <a:lnTo>
                    <a:pt x="12240" y="962"/>
                  </a:lnTo>
                  <a:close/>
                </a:path>
              </a:pathLst>
            </a:custGeom>
            <a:solidFill>
              <a:srgbClr val="0C683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AutoShape 8">
              <a:extLst>
                <a:ext uri="{FF2B5EF4-FFF2-40B4-BE49-F238E27FC236}">
                  <a16:creationId xmlns:a16="http://schemas.microsoft.com/office/drawing/2014/main" id="{D500F6EB-0200-4B04-9D4E-BBE06C837661}"/>
                </a:ext>
              </a:extLst>
            </p:cNvPr>
            <p:cNvSpPr>
              <a:spLocks/>
            </p:cNvSpPr>
            <p:nvPr/>
          </p:nvSpPr>
          <p:spPr bwMode="auto">
            <a:xfrm>
              <a:off x="360" y="343"/>
              <a:ext cx="939" cy="939"/>
            </a:xfrm>
            <a:custGeom>
              <a:avLst/>
              <a:gdLst>
                <a:gd name="T0" fmla="+- 0 547 360"/>
                <a:gd name="T1" fmla="*/ T0 w 939"/>
                <a:gd name="T2" fmla="+- 0 1068 343"/>
                <a:gd name="T3" fmla="*/ 1068 h 939"/>
                <a:gd name="T4" fmla="+- 0 360 360"/>
                <a:gd name="T5" fmla="*/ T4 w 939"/>
                <a:gd name="T6" fmla="+- 0 800 343"/>
                <a:gd name="T7" fmla="*/ 800 h 939"/>
                <a:gd name="T8" fmla="+- 0 586 360"/>
                <a:gd name="T9" fmla="*/ T8 w 939"/>
                <a:gd name="T10" fmla="+- 0 1137 343"/>
                <a:gd name="T11" fmla="*/ 1137 h 939"/>
                <a:gd name="T12" fmla="+- 0 828 360"/>
                <a:gd name="T13" fmla="*/ T12 w 939"/>
                <a:gd name="T14" fmla="+- 0 520 343"/>
                <a:gd name="T15" fmla="*/ 520 h 939"/>
                <a:gd name="T16" fmla="+- 0 712 360"/>
                <a:gd name="T17" fmla="*/ T16 w 939"/>
                <a:gd name="T18" fmla="+- 0 400 343"/>
                <a:gd name="T19" fmla="*/ 400 h 939"/>
                <a:gd name="T20" fmla="+- 0 461 360"/>
                <a:gd name="T21" fmla="*/ T20 w 939"/>
                <a:gd name="T22" fmla="+- 0 634 343"/>
                <a:gd name="T23" fmla="*/ 634 h 939"/>
                <a:gd name="T24" fmla="+- 0 483 360"/>
                <a:gd name="T25" fmla="*/ T24 w 939"/>
                <a:gd name="T26" fmla="+- 0 645 343"/>
                <a:gd name="T27" fmla="*/ 645 h 939"/>
                <a:gd name="T28" fmla="+- 0 766 360"/>
                <a:gd name="T29" fmla="*/ T28 w 939"/>
                <a:gd name="T30" fmla="+- 0 434 343"/>
                <a:gd name="T31" fmla="*/ 434 h 939"/>
                <a:gd name="T32" fmla="+- 0 967 360"/>
                <a:gd name="T33" fmla="*/ T32 w 939"/>
                <a:gd name="T34" fmla="+- 0 695 343"/>
                <a:gd name="T35" fmla="*/ 695 h 939"/>
                <a:gd name="T36" fmla="+- 0 900 360"/>
                <a:gd name="T37" fmla="*/ T36 w 939"/>
                <a:gd name="T38" fmla="+- 0 720 343"/>
                <a:gd name="T39" fmla="*/ 720 h 939"/>
                <a:gd name="T40" fmla="+- 0 903 360"/>
                <a:gd name="T41" fmla="*/ T40 w 939"/>
                <a:gd name="T42" fmla="+- 0 618 343"/>
                <a:gd name="T43" fmla="*/ 618 h 939"/>
                <a:gd name="T44" fmla="+- 0 872 360"/>
                <a:gd name="T45" fmla="*/ T44 w 939"/>
                <a:gd name="T46" fmla="+- 0 613 343"/>
                <a:gd name="T47" fmla="*/ 613 h 939"/>
                <a:gd name="T48" fmla="+- 0 865 360"/>
                <a:gd name="T49" fmla="*/ T48 w 939"/>
                <a:gd name="T50" fmla="+- 0 577 343"/>
                <a:gd name="T51" fmla="*/ 577 h 939"/>
                <a:gd name="T52" fmla="+- 0 839 360"/>
                <a:gd name="T53" fmla="*/ T52 w 939"/>
                <a:gd name="T54" fmla="+- 0 559 343"/>
                <a:gd name="T55" fmla="*/ 559 h 939"/>
                <a:gd name="T56" fmla="+- 0 822 360"/>
                <a:gd name="T57" fmla="*/ T56 w 939"/>
                <a:gd name="T58" fmla="+- 0 545 343"/>
                <a:gd name="T59" fmla="*/ 545 h 939"/>
                <a:gd name="T60" fmla="+- 0 795 360"/>
                <a:gd name="T61" fmla="*/ T60 w 939"/>
                <a:gd name="T62" fmla="+- 0 579 343"/>
                <a:gd name="T63" fmla="*/ 579 h 939"/>
                <a:gd name="T64" fmla="+- 0 751 360"/>
                <a:gd name="T65" fmla="*/ T64 w 939"/>
                <a:gd name="T66" fmla="+- 0 611 343"/>
                <a:gd name="T67" fmla="*/ 611 h 939"/>
                <a:gd name="T68" fmla="+- 0 756 360"/>
                <a:gd name="T69" fmla="*/ T68 w 939"/>
                <a:gd name="T70" fmla="+- 0 722 343"/>
                <a:gd name="T71" fmla="*/ 722 h 939"/>
                <a:gd name="T72" fmla="+- 0 706 360"/>
                <a:gd name="T73" fmla="*/ T72 w 939"/>
                <a:gd name="T74" fmla="+- 0 695 343"/>
                <a:gd name="T75" fmla="*/ 695 h 939"/>
                <a:gd name="T76" fmla="+- 0 645 360"/>
                <a:gd name="T77" fmla="*/ T76 w 939"/>
                <a:gd name="T78" fmla="+- 0 707 343"/>
                <a:gd name="T79" fmla="*/ 707 h 939"/>
                <a:gd name="T80" fmla="+- 0 672 360"/>
                <a:gd name="T81" fmla="*/ T80 w 939"/>
                <a:gd name="T82" fmla="+- 0 787 343"/>
                <a:gd name="T83" fmla="*/ 787 h 939"/>
                <a:gd name="T84" fmla="+- 0 666 360"/>
                <a:gd name="T85" fmla="*/ T84 w 939"/>
                <a:gd name="T86" fmla="+- 0 826 343"/>
                <a:gd name="T87" fmla="*/ 826 h 939"/>
                <a:gd name="T88" fmla="+- 0 732 360"/>
                <a:gd name="T89" fmla="*/ T88 w 939"/>
                <a:gd name="T90" fmla="+- 0 874 343"/>
                <a:gd name="T91" fmla="*/ 874 h 939"/>
                <a:gd name="T92" fmla="+- 0 733 360"/>
                <a:gd name="T93" fmla="*/ T92 w 939"/>
                <a:gd name="T94" fmla="+- 0 909 343"/>
                <a:gd name="T95" fmla="*/ 909 h 939"/>
                <a:gd name="T96" fmla="+- 0 804 360"/>
                <a:gd name="T97" fmla="*/ T96 w 939"/>
                <a:gd name="T98" fmla="+- 0 897 343"/>
                <a:gd name="T99" fmla="*/ 897 h 939"/>
                <a:gd name="T100" fmla="+- 0 821 360"/>
                <a:gd name="T101" fmla="*/ T100 w 939"/>
                <a:gd name="T102" fmla="+- 0 895 343"/>
                <a:gd name="T103" fmla="*/ 895 h 939"/>
                <a:gd name="T104" fmla="+- 0 838 360"/>
                <a:gd name="T105" fmla="*/ T104 w 939"/>
                <a:gd name="T106" fmla="+- 0 977 343"/>
                <a:gd name="T107" fmla="*/ 977 h 939"/>
                <a:gd name="T108" fmla="+- 0 837 360"/>
                <a:gd name="T109" fmla="*/ T108 w 939"/>
                <a:gd name="T110" fmla="+- 0 877 343"/>
                <a:gd name="T111" fmla="*/ 877 h 939"/>
                <a:gd name="T112" fmla="+- 0 867 360"/>
                <a:gd name="T113" fmla="*/ T112 w 939"/>
                <a:gd name="T114" fmla="+- 0 895 343"/>
                <a:gd name="T115" fmla="*/ 895 h 939"/>
                <a:gd name="T116" fmla="+- 0 949 360"/>
                <a:gd name="T117" fmla="*/ T116 w 939"/>
                <a:gd name="T118" fmla="+- 0 908 343"/>
                <a:gd name="T119" fmla="*/ 908 h 939"/>
                <a:gd name="T120" fmla="+- 0 923 360"/>
                <a:gd name="T121" fmla="*/ T120 w 939"/>
                <a:gd name="T122" fmla="+- 0 872 343"/>
                <a:gd name="T123" fmla="*/ 872 h 939"/>
                <a:gd name="T124" fmla="+- 0 990 360"/>
                <a:gd name="T125" fmla="*/ T124 w 939"/>
                <a:gd name="T126" fmla="+- 0 824 343"/>
                <a:gd name="T127" fmla="*/ 824 h 939"/>
                <a:gd name="T128" fmla="+- 0 983 360"/>
                <a:gd name="T129" fmla="*/ T128 w 939"/>
                <a:gd name="T130" fmla="+- 0 784 343"/>
                <a:gd name="T131" fmla="*/ 784 h 939"/>
                <a:gd name="T132" fmla="+- 0 1005 360"/>
                <a:gd name="T133" fmla="*/ T132 w 939"/>
                <a:gd name="T134" fmla="+- 0 730 343"/>
                <a:gd name="T135" fmla="*/ 730 h 939"/>
                <a:gd name="T136" fmla="+- 0 1030 360"/>
                <a:gd name="T137" fmla="*/ T136 w 939"/>
                <a:gd name="T138" fmla="+- 0 668 343"/>
                <a:gd name="T139" fmla="*/ 668 h 939"/>
                <a:gd name="T140" fmla="+- 0 1152 360"/>
                <a:gd name="T141" fmla="*/ T140 w 939"/>
                <a:gd name="T142" fmla="+- 0 888 343"/>
                <a:gd name="T143" fmla="*/ 888 h 939"/>
                <a:gd name="T144" fmla="+- 0 906 360"/>
                <a:gd name="T145" fmla="*/ T144 w 939"/>
                <a:gd name="T146" fmla="+- 0 1135 343"/>
                <a:gd name="T147" fmla="*/ 1135 h 939"/>
                <a:gd name="T148" fmla="+- 0 572 360"/>
                <a:gd name="T149" fmla="*/ T148 w 939"/>
                <a:gd name="T150" fmla="+- 0 1019 343"/>
                <a:gd name="T151" fmla="*/ 1019 h 939"/>
                <a:gd name="T152" fmla="+- 0 533 360"/>
                <a:gd name="T153" fmla="*/ T152 w 939"/>
                <a:gd name="T154" fmla="+- 0 667 343"/>
                <a:gd name="T155" fmla="*/ 667 h 939"/>
                <a:gd name="T156" fmla="+- 0 830 360"/>
                <a:gd name="T157" fmla="*/ T156 w 939"/>
                <a:gd name="T158" fmla="+- 0 482 343"/>
                <a:gd name="T159" fmla="*/ 482 h 939"/>
                <a:gd name="T160" fmla="+- 0 1127 360"/>
                <a:gd name="T161" fmla="*/ T160 w 939"/>
                <a:gd name="T162" fmla="+- 0 667 343"/>
                <a:gd name="T163" fmla="*/ 667 h 939"/>
                <a:gd name="T164" fmla="+- 0 1127 360"/>
                <a:gd name="T165" fmla="*/ T164 w 939"/>
                <a:gd name="T166" fmla="+- 0 612 343"/>
                <a:gd name="T167" fmla="*/ 612 h 939"/>
                <a:gd name="T168" fmla="+- 0 902 360"/>
                <a:gd name="T169" fmla="*/ T168 w 939"/>
                <a:gd name="T170" fmla="+- 0 462 343"/>
                <a:gd name="T171" fmla="*/ 462 h 939"/>
                <a:gd name="T172" fmla="+- 0 576 360"/>
                <a:gd name="T173" fmla="*/ T172 w 939"/>
                <a:gd name="T174" fmla="+- 0 559 343"/>
                <a:gd name="T175" fmla="*/ 559 h 939"/>
                <a:gd name="T176" fmla="+- 0 479 360"/>
                <a:gd name="T177" fmla="*/ T176 w 939"/>
                <a:gd name="T178" fmla="+- 0 885 343"/>
                <a:gd name="T179" fmla="*/ 885 h 939"/>
                <a:gd name="T180" fmla="+- 0 690 360"/>
                <a:gd name="T181" fmla="*/ T180 w 939"/>
                <a:gd name="T182" fmla="+- 0 1143 343"/>
                <a:gd name="T183" fmla="*/ 1143 h 939"/>
                <a:gd name="T184" fmla="+- 0 969 360"/>
                <a:gd name="T185" fmla="*/ T184 w 939"/>
                <a:gd name="T186" fmla="+- 0 1143 343"/>
                <a:gd name="T187" fmla="*/ 1143 h 939"/>
                <a:gd name="T188" fmla="+- 0 1181 360"/>
                <a:gd name="T189" fmla="*/ T188 w 939"/>
                <a:gd name="T190" fmla="+- 0 885 343"/>
                <a:gd name="T191" fmla="*/ 885 h 939"/>
                <a:gd name="T192" fmla="+- 0 1176 360"/>
                <a:gd name="T193" fmla="*/ T192 w 939"/>
                <a:gd name="T194" fmla="+- 0 981 343"/>
                <a:gd name="T195" fmla="*/ 981 h 939"/>
                <a:gd name="T196" fmla="+- 0 893 360"/>
                <a:gd name="T197" fmla="*/ T196 w 939"/>
                <a:gd name="T198" fmla="+- 0 1192 343"/>
                <a:gd name="T199" fmla="*/ 1192 h 939"/>
                <a:gd name="T200" fmla="+- 0 1064 360"/>
                <a:gd name="T201" fmla="*/ T200 w 939"/>
                <a:gd name="T202" fmla="+- 0 1157 343"/>
                <a:gd name="T203" fmla="*/ 1157 h 939"/>
                <a:gd name="T204" fmla="+- 0 1245 360"/>
                <a:gd name="T205" fmla="*/ T204 w 939"/>
                <a:gd name="T206" fmla="+- 0 845 343"/>
                <a:gd name="T207" fmla="*/ 845 h 939"/>
                <a:gd name="T208" fmla="+- 0 1133 360"/>
                <a:gd name="T209" fmla="*/ T208 w 939"/>
                <a:gd name="T210" fmla="+- 0 539 343"/>
                <a:gd name="T211" fmla="*/ 539 h 939"/>
                <a:gd name="T212" fmla="+- 0 859 360"/>
                <a:gd name="T213" fmla="*/ T212 w 939"/>
                <a:gd name="T214" fmla="+- 0 428 343"/>
                <a:gd name="T215" fmla="*/ 428 h 939"/>
                <a:gd name="T216" fmla="+- 0 1157 360"/>
                <a:gd name="T217" fmla="*/ T216 w 939"/>
                <a:gd name="T218" fmla="+- 0 616 343"/>
                <a:gd name="T219" fmla="*/ 616 h 9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939" h="939">
                  <a:moveTo>
                    <a:pt x="440" y="855"/>
                  </a:moveTo>
                  <a:lnTo>
                    <a:pt x="369" y="840"/>
                  </a:lnTo>
                  <a:lnTo>
                    <a:pt x="302" y="813"/>
                  </a:lnTo>
                  <a:lnTo>
                    <a:pt x="241" y="775"/>
                  </a:lnTo>
                  <a:lnTo>
                    <a:pt x="187" y="725"/>
                  </a:lnTo>
                  <a:lnTo>
                    <a:pt x="143" y="666"/>
                  </a:lnTo>
                  <a:lnTo>
                    <a:pt x="111" y="601"/>
                  </a:lnTo>
                  <a:lnTo>
                    <a:pt x="91" y="531"/>
                  </a:lnTo>
                  <a:lnTo>
                    <a:pt x="84" y="457"/>
                  </a:lnTo>
                  <a:lnTo>
                    <a:pt x="0" y="457"/>
                  </a:lnTo>
                  <a:lnTo>
                    <a:pt x="57" y="585"/>
                  </a:lnTo>
                  <a:lnTo>
                    <a:pt x="94" y="657"/>
                  </a:lnTo>
                  <a:lnTo>
                    <a:pt x="125" y="701"/>
                  </a:lnTo>
                  <a:lnTo>
                    <a:pt x="167" y="743"/>
                  </a:lnTo>
                  <a:lnTo>
                    <a:pt x="226" y="794"/>
                  </a:lnTo>
                  <a:lnTo>
                    <a:pt x="291" y="836"/>
                  </a:lnTo>
                  <a:lnTo>
                    <a:pt x="362" y="866"/>
                  </a:lnTo>
                  <a:lnTo>
                    <a:pt x="437" y="882"/>
                  </a:lnTo>
                  <a:lnTo>
                    <a:pt x="440" y="855"/>
                  </a:lnTo>
                  <a:moveTo>
                    <a:pt x="468" y="177"/>
                  </a:moveTo>
                  <a:lnTo>
                    <a:pt x="468" y="178"/>
                  </a:lnTo>
                  <a:lnTo>
                    <a:pt x="468" y="177"/>
                  </a:lnTo>
                  <a:moveTo>
                    <a:pt x="480" y="0"/>
                  </a:moveTo>
                  <a:lnTo>
                    <a:pt x="352" y="57"/>
                  </a:lnTo>
                  <a:lnTo>
                    <a:pt x="280" y="94"/>
                  </a:lnTo>
                  <a:lnTo>
                    <a:pt x="236" y="125"/>
                  </a:lnTo>
                  <a:lnTo>
                    <a:pt x="193" y="167"/>
                  </a:lnTo>
                  <a:lnTo>
                    <a:pt x="142" y="226"/>
                  </a:lnTo>
                  <a:lnTo>
                    <a:pt x="101" y="291"/>
                  </a:lnTo>
                  <a:lnTo>
                    <a:pt x="71" y="362"/>
                  </a:lnTo>
                  <a:lnTo>
                    <a:pt x="55" y="437"/>
                  </a:lnTo>
                  <a:lnTo>
                    <a:pt x="82" y="440"/>
                  </a:lnTo>
                  <a:lnTo>
                    <a:pt x="97" y="369"/>
                  </a:lnTo>
                  <a:lnTo>
                    <a:pt x="123" y="302"/>
                  </a:lnTo>
                  <a:lnTo>
                    <a:pt x="162" y="241"/>
                  </a:lnTo>
                  <a:lnTo>
                    <a:pt x="212" y="187"/>
                  </a:lnTo>
                  <a:lnTo>
                    <a:pt x="271" y="143"/>
                  </a:lnTo>
                  <a:lnTo>
                    <a:pt x="336" y="111"/>
                  </a:lnTo>
                  <a:lnTo>
                    <a:pt x="406" y="91"/>
                  </a:lnTo>
                  <a:lnTo>
                    <a:pt x="479" y="84"/>
                  </a:lnTo>
                  <a:lnTo>
                    <a:pt x="480" y="0"/>
                  </a:lnTo>
                  <a:moveTo>
                    <a:pt x="670" y="325"/>
                  </a:moveTo>
                  <a:lnTo>
                    <a:pt x="633" y="342"/>
                  </a:lnTo>
                  <a:lnTo>
                    <a:pt x="607" y="352"/>
                  </a:lnTo>
                  <a:lnTo>
                    <a:pt x="590" y="350"/>
                  </a:lnTo>
                  <a:lnTo>
                    <a:pt x="581" y="330"/>
                  </a:lnTo>
                  <a:lnTo>
                    <a:pt x="573" y="336"/>
                  </a:lnTo>
                  <a:lnTo>
                    <a:pt x="557" y="356"/>
                  </a:lnTo>
                  <a:lnTo>
                    <a:pt x="540" y="377"/>
                  </a:lnTo>
                  <a:lnTo>
                    <a:pt x="527" y="385"/>
                  </a:lnTo>
                  <a:lnTo>
                    <a:pt x="523" y="363"/>
                  </a:lnTo>
                  <a:lnTo>
                    <a:pt x="532" y="322"/>
                  </a:lnTo>
                  <a:lnTo>
                    <a:pt x="542" y="282"/>
                  </a:lnTo>
                  <a:lnTo>
                    <a:pt x="543" y="275"/>
                  </a:lnTo>
                  <a:lnTo>
                    <a:pt x="544" y="271"/>
                  </a:lnTo>
                  <a:lnTo>
                    <a:pt x="545" y="265"/>
                  </a:lnTo>
                  <a:lnTo>
                    <a:pt x="532" y="269"/>
                  </a:lnTo>
                  <a:lnTo>
                    <a:pt x="521" y="271"/>
                  </a:lnTo>
                  <a:lnTo>
                    <a:pt x="512" y="270"/>
                  </a:lnTo>
                  <a:lnTo>
                    <a:pt x="507" y="268"/>
                  </a:lnTo>
                  <a:lnTo>
                    <a:pt x="500" y="257"/>
                  </a:lnTo>
                  <a:lnTo>
                    <a:pt x="504" y="240"/>
                  </a:lnTo>
                  <a:lnTo>
                    <a:pt x="504" y="238"/>
                  </a:lnTo>
                  <a:lnTo>
                    <a:pt x="505" y="234"/>
                  </a:lnTo>
                  <a:lnTo>
                    <a:pt x="500" y="234"/>
                  </a:lnTo>
                  <a:lnTo>
                    <a:pt x="494" y="238"/>
                  </a:lnTo>
                  <a:lnTo>
                    <a:pt x="490" y="235"/>
                  </a:lnTo>
                  <a:lnTo>
                    <a:pt x="484" y="229"/>
                  </a:lnTo>
                  <a:lnTo>
                    <a:pt x="479" y="216"/>
                  </a:lnTo>
                  <a:lnTo>
                    <a:pt x="474" y="200"/>
                  </a:lnTo>
                  <a:lnTo>
                    <a:pt x="468" y="179"/>
                  </a:lnTo>
                  <a:lnTo>
                    <a:pt x="467" y="175"/>
                  </a:lnTo>
                  <a:lnTo>
                    <a:pt x="467" y="181"/>
                  </a:lnTo>
                  <a:lnTo>
                    <a:pt x="462" y="202"/>
                  </a:lnTo>
                  <a:lnTo>
                    <a:pt x="457" y="219"/>
                  </a:lnTo>
                  <a:lnTo>
                    <a:pt x="451" y="231"/>
                  </a:lnTo>
                  <a:lnTo>
                    <a:pt x="446" y="238"/>
                  </a:lnTo>
                  <a:lnTo>
                    <a:pt x="442" y="240"/>
                  </a:lnTo>
                  <a:lnTo>
                    <a:pt x="435" y="236"/>
                  </a:lnTo>
                  <a:lnTo>
                    <a:pt x="430" y="236"/>
                  </a:lnTo>
                  <a:lnTo>
                    <a:pt x="436" y="259"/>
                  </a:lnTo>
                  <a:lnTo>
                    <a:pt x="426" y="275"/>
                  </a:lnTo>
                  <a:lnTo>
                    <a:pt x="408" y="274"/>
                  </a:lnTo>
                  <a:lnTo>
                    <a:pt x="391" y="268"/>
                  </a:lnTo>
                  <a:lnTo>
                    <a:pt x="394" y="284"/>
                  </a:lnTo>
                  <a:lnTo>
                    <a:pt x="404" y="324"/>
                  </a:lnTo>
                  <a:lnTo>
                    <a:pt x="412" y="365"/>
                  </a:lnTo>
                  <a:lnTo>
                    <a:pt x="408" y="387"/>
                  </a:lnTo>
                  <a:lnTo>
                    <a:pt x="396" y="379"/>
                  </a:lnTo>
                  <a:lnTo>
                    <a:pt x="378" y="358"/>
                  </a:lnTo>
                  <a:lnTo>
                    <a:pt x="375" y="354"/>
                  </a:lnTo>
                  <a:lnTo>
                    <a:pt x="362" y="338"/>
                  </a:lnTo>
                  <a:lnTo>
                    <a:pt x="355" y="333"/>
                  </a:lnTo>
                  <a:lnTo>
                    <a:pt x="346" y="352"/>
                  </a:lnTo>
                  <a:lnTo>
                    <a:pt x="329" y="354"/>
                  </a:lnTo>
                  <a:lnTo>
                    <a:pt x="303" y="344"/>
                  </a:lnTo>
                  <a:lnTo>
                    <a:pt x="266" y="327"/>
                  </a:lnTo>
                  <a:lnTo>
                    <a:pt x="271" y="337"/>
                  </a:lnTo>
                  <a:lnTo>
                    <a:pt x="285" y="364"/>
                  </a:lnTo>
                  <a:lnTo>
                    <a:pt x="292" y="395"/>
                  </a:lnTo>
                  <a:lnTo>
                    <a:pt x="279" y="419"/>
                  </a:lnTo>
                  <a:lnTo>
                    <a:pt x="282" y="424"/>
                  </a:lnTo>
                  <a:lnTo>
                    <a:pt x="294" y="432"/>
                  </a:lnTo>
                  <a:lnTo>
                    <a:pt x="312" y="444"/>
                  </a:lnTo>
                  <a:lnTo>
                    <a:pt x="330" y="460"/>
                  </a:lnTo>
                  <a:lnTo>
                    <a:pt x="329" y="466"/>
                  </a:lnTo>
                  <a:lnTo>
                    <a:pt x="321" y="474"/>
                  </a:lnTo>
                  <a:lnTo>
                    <a:pt x="311" y="480"/>
                  </a:lnTo>
                  <a:lnTo>
                    <a:pt x="306" y="483"/>
                  </a:lnTo>
                  <a:lnTo>
                    <a:pt x="324" y="492"/>
                  </a:lnTo>
                  <a:lnTo>
                    <a:pt x="347" y="502"/>
                  </a:lnTo>
                  <a:lnTo>
                    <a:pt x="367" y="510"/>
                  </a:lnTo>
                  <a:lnTo>
                    <a:pt x="375" y="517"/>
                  </a:lnTo>
                  <a:lnTo>
                    <a:pt x="372" y="531"/>
                  </a:lnTo>
                  <a:lnTo>
                    <a:pt x="366" y="546"/>
                  </a:lnTo>
                  <a:lnTo>
                    <a:pt x="357" y="559"/>
                  </a:lnTo>
                  <a:lnTo>
                    <a:pt x="347" y="567"/>
                  </a:lnTo>
                  <a:lnTo>
                    <a:pt x="353" y="567"/>
                  </a:lnTo>
                  <a:lnTo>
                    <a:pt x="373" y="566"/>
                  </a:lnTo>
                  <a:lnTo>
                    <a:pt x="399" y="562"/>
                  </a:lnTo>
                  <a:lnTo>
                    <a:pt x="425" y="555"/>
                  </a:lnTo>
                  <a:lnTo>
                    <a:pt x="429" y="554"/>
                  </a:lnTo>
                  <a:lnTo>
                    <a:pt x="429" y="563"/>
                  </a:lnTo>
                  <a:lnTo>
                    <a:pt x="444" y="554"/>
                  </a:lnTo>
                  <a:lnTo>
                    <a:pt x="453" y="546"/>
                  </a:lnTo>
                  <a:lnTo>
                    <a:pt x="459" y="534"/>
                  </a:lnTo>
                  <a:lnTo>
                    <a:pt x="460" y="534"/>
                  </a:lnTo>
                  <a:lnTo>
                    <a:pt x="461" y="552"/>
                  </a:lnTo>
                  <a:lnTo>
                    <a:pt x="461" y="566"/>
                  </a:lnTo>
                  <a:lnTo>
                    <a:pt x="461" y="597"/>
                  </a:lnTo>
                  <a:lnTo>
                    <a:pt x="459" y="635"/>
                  </a:lnTo>
                  <a:lnTo>
                    <a:pt x="455" y="656"/>
                  </a:lnTo>
                  <a:lnTo>
                    <a:pt x="478" y="634"/>
                  </a:lnTo>
                  <a:lnTo>
                    <a:pt x="477" y="629"/>
                  </a:lnTo>
                  <a:lnTo>
                    <a:pt x="474" y="607"/>
                  </a:lnTo>
                  <a:lnTo>
                    <a:pt x="474" y="577"/>
                  </a:lnTo>
                  <a:lnTo>
                    <a:pt x="475" y="550"/>
                  </a:lnTo>
                  <a:lnTo>
                    <a:pt x="477" y="534"/>
                  </a:lnTo>
                  <a:lnTo>
                    <a:pt x="477" y="533"/>
                  </a:lnTo>
                  <a:lnTo>
                    <a:pt x="483" y="544"/>
                  </a:lnTo>
                  <a:lnTo>
                    <a:pt x="493" y="552"/>
                  </a:lnTo>
                  <a:lnTo>
                    <a:pt x="506" y="561"/>
                  </a:lnTo>
                  <a:lnTo>
                    <a:pt x="507" y="552"/>
                  </a:lnTo>
                  <a:lnTo>
                    <a:pt x="511" y="553"/>
                  </a:lnTo>
                  <a:lnTo>
                    <a:pt x="537" y="560"/>
                  </a:lnTo>
                  <a:lnTo>
                    <a:pt x="563" y="564"/>
                  </a:lnTo>
                  <a:lnTo>
                    <a:pt x="583" y="565"/>
                  </a:lnTo>
                  <a:lnTo>
                    <a:pt x="589" y="565"/>
                  </a:lnTo>
                  <a:lnTo>
                    <a:pt x="578" y="557"/>
                  </a:lnTo>
                  <a:lnTo>
                    <a:pt x="575" y="552"/>
                  </a:lnTo>
                  <a:lnTo>
                    <a:pt x="570" y="544"/>
                  </a:lnTo>
                  <a:lnTo>
                    <a:pt x="565" y="533"/>
                  </a:lnTo>
                  <a:lnTo>
                    <a:pt x="563" y="529"/>
                  </a:lnTo>
                  <a:lnTo>
                    <a:pt x="561" y="515"/>
                  </a:lnTo>
                  <a:lnTo>
                    <a:pt x="569" y="508"/>
                  </a:lnTo>
                  <a:lnTo>
                    <a:pt x="589" y="499"/>
                  </a:lnTo>
                  <a:lnTo>
                    <a:pt x="612" y="490"/>
                  </a:lnTo>
                  <a:lnTo>
                    <a:pt x="630" y="481"/>
                  </a:lnTo>
                  <a:lnTo>
                    <a:pt x="625" y="478"/>
                  </a:lnTo>
                  <a:lnTo>
                    <a:pt x="615" y="472"/>
                  </a:lnTo>
                  <a:lnTo>
                    <a:pt x="607" y="464"/>
                  </a:lnTo>
                  <a:lnTo>
                    <a:pt x="606" y="458"/>
                  </a:lnTo>
                  <a:lnTo>
                    <a:pt x="623" y="441"/>
                  </a:lnTo>
                  <a:lnTo>
                    <a:pt x="641" y="430"/>
                  </a:lnTo>
                  <a:lnTo>
                    <a:pt x="654" y="422"/>
                  </a:lnTo>
                  <a:lnTo>
                    <a:pt x="656" y="417"/>
                  </a:lnTo>
                  <a:lnTo>
                    <a:pt x="643" y="392"/>
                  </a:lnTo>
                  <a:lnTo>
                    <a:pt x="645" y="387"/>
                  </a:lnTo>
                  <a:lnTo>
                    <a:pt x="645" y="385"/>
                  </a:lnTo>
                  <a:lnTo>
                    <a:pt x="651" y="361"/>
                  </a:lnTo>
                  <a:lnTo>
                    <a:pt x="656" y="352"/>
                  </a:lnTo>
                  <a:lnTo>
                    <a:pt x="664" y="335"/>
                  </a:lnTo>
                  <a:lnTo>
                    <a:pt x="670" y="325"/>
                  </a:lnTo>
                  <a:moveTo>
                    <a:pt x="828" y="470"/>
                  </a:moveTo>
                  <a:lnTo>
                    <a:pt x="821" y="398"/>
                  </a:lnTo>
                  <a:lnTo>
                    <a:pt x="801" y="332"/>
                  </a:lnTo>
                  <a:lnTo>
                    <a:pt x="801" y="470"/>
                  </a:lnTo>
                  <a:lnTo>
                    <a:pt x="792" y="545"/>
                  </a:lnTo>
                  <a:lnTo>
                    <a:pt x="767" y="615"/>
                  </a:lnTo>
                  <a:lnTo>
                    <a:pt x="728" y="676"/>
                  </a:lnTo>
                  <a:lnTo>
                    <a:pt x="677" y="728"/>
                  </a:lnTo>
                  <a:lnTo>
                    <a:pt x="615" y="767"/>
                  </a:lnTo>
                  <a:lnTo>
                    <a:pt x="546" y="792"/>
                  </a:lnTo>
                  <a:lnTo>
                    <a:pt x="470" y="800"/>
                  </a:lnTo>
                  <a:lnTo>
                    <a:pt x="394" y="792"/>
                  </a:lnTo>
                  <a:lnTo>
                    <a:pt x="324" y="767"/>
                  </a:lnTo>
                  <a:lnTo>
                    <a:pt x="263" y="728"/>
                  </a:lnTo>
                  <a:lnTo>
                    <a:pt x="212" y="676"/>
                  </a:lnTo>
                  <a:lnTo>
                    <a:pt x="173" y="615"/>
                  </a:lnTo>
                  <a:lnTo>
                    <a:pt x="148" y="545"/>
                  </a:lnTo>
                  <a:lnTo>
                    <a:pt x="139" y="470"/>
                  </a:lnTo>
                  <a:lnTo>
                    <a:pt x="148" y="394"/>
                  </a:lnTo>
                  <a:lnTo>
                    <a:pt x="173" y="324"/>
                  </a:lnTo>
                  <a:lnTo>
                    <a:pt x="212" y="263"/>
                  </a:lnTo>
                  <a:lnTo>
                    <a:pt x="263" y="212"/>
                  </a:lnTo>
                  <a:lnTo>
                    <a:pt x="324" y="173"/>
                  </a:lnTo>
                  <a:lnTo>
                    <a:pt x="394" y="148"/>
                  </a:lnTo>
                  <a:lnTo>
                    <a:pt x="470" y="139"/>
                  </a:lnTo>
                  <a:lnTo>
                    <a:pt x="546" y="148"/>
                  </a:lnTo>
                  <a:lnTo>
                    <a:pt x="615" y="173"/>
                  </a:lnTo>
                  <a:lnTo>
                    <a:pt x="677" y="212"/>
                  </a:lnTo>
                  <a:lnTo>
                    <a:pt x="728" y="263"/>
                  </a:lnTo>
                  <a:lnTo>
                    <a:pt x="767" y="324"/>
                  </a:lnTo>
                  <a:lnTo>
                    <a:pt x="792" y="394"/>
                  </a:lnTo>
                  <a:lnTo>
                    <a:pt x="801" y="470"/>
                  </a:lnTo>
                  <a:lnTo>
                    <a:pt x="801" y="332"/>
                  </a:lnTo>
                  <a:lnTo>
                    <a:pt x="800" y="330"/>
                  </a:lnTo>
                  <a:lnTo>
                    <a:pt x="767" y="269"/>
                  </a:lnTo>
                  <a:lnTo>
                    <a:pt x="723" y="216"/>
                  </a:lnTo>
                  <a:lnTo>
                    <a:pt x="670" y="173"/>
                  </a:lnTo>
                  <a:lnTo>
                    <a:pt x="609" y="140"/>
                  </a:lnTo>
                  <a:lnTo>
                    <a:pt x="607" y="139"/>
                  </a:lnTo>
                  <a:lnTo>
                    <a:pt x="542" y="119"/>
                  </a:lnTo>
                  <a:lnTo>
                    <a:pt x="470" y="111"/>
                  </a:lnTo>
                  <a:lnTo>
                    <a:pt x="398" y="119"/>
                  </a:lnTo>
                  <a:lnTo>
                    <a:pt x="330" y="140"/>
                  </a:lnTo>
                  <a:lnTo>
                    <a:pt x="270" y="173"/>
                  </a:lnTo>
                  <a:lnTo>
                    <a:pt x="216" y="216"/>
                  </a:lnTo>
                  <a:lnTo>
                    <a:pt x="173" y="269"/>
                  </a:lnTo>
                  <a:lnTo>
                    <a:pt x="140" y="330"/>
                  </a:lnTo>
                  <a:lnTo>
                    <a:pt x="119" y="398"/>
                  </a:lnTo>
                  <a:lnTo>
                    <a:pt x="111" y="470"/>
                  </a:lnTo>
                  <a:lnTo>
                    <a:pt x="119" y="542"/>
                  </a:lnTo>
                  <a:lnTo>
                    <a:pt x="140" y="609"/>
                  </a:lnTo>
                  <a:lnTo>
                    <a:pt x="173" y="670"/>
                  </a:lnTo>
                  <a:lnTo>
                    <a:pt x="216" y="723"/>
                  </a:lnTo>
                  <a:lnTo>
                    <a:pt x="270" y="767"/>
                  </a:lnTo>
                  <a:lnTo>
                    <a:pt x="330" y="800"/>
                  </a:lnTo>
                  <a:lnTo>
                    <a:pt x="398" y="821"/>
                  </a:lnTo>
                  <a:lnTo>
                    <a:pt x="470" y="828"/>
                  </a:lnTo>
                  <a:lnTo>
                    <a:pt x="542" y="821"/>
                  </a:lnTo>
                  <a:lnTo>
                    <a:pt x="607" y="800"/>
                  </a:lnTo>
                  <a:lnTo>
                    <a:pt x="609" y="800"/>
                  </a:lnTo>
                  <a:lnTo>
                    <a:pt x="670" y="767"/>
                  </a:lnTo>
                  <a:lnTo>
                    <a:pt x="723" y="723"/>
                  </a:lnTo>
                  <a:lnTo>
                    <a:pt x="767" y="670"/>
                  </a:lnTo>
                  <a:lnTo>
                    <a:pt x="800" y="609"/>
                  </a:lnTo>
                  <a:lnTo>
                    <a:pt x="821" y="542"/>
                  </a:lnTo>
                  <a:lnTo>
                    <a:pt x="828" y="470"/>
                  </a:lnTo>
                  <a:moveTo>
                    <a:pt x="885" y="502"/>
                  </a:moveTo>
                  <a:lnTo>
                    <a:pt x="857" y="499"/>
                  </a:lnTo>
                  <a:lnTo>
                    <a:pt x="843" y="571"/>
                  </a:lnTo>
                  <a:lnTo>
                    <a:pt x="816" y="638"/>
                  </a:lnTo>
                  <a:lnTo>
                    <a:pt x="777" y="699"/>
                  </a:lnTo>
                  <a:lnTo>
                    <a:pt x="728" y="752"/>
                  </a:lnTo>
                  <a:lnTo>
                    <a:pt x="669" y="796"/>
                  </a:lnTo>
                  <a:lnTo>
                    <a:pt x="604" y="829"/>
                  </a:lnTo>
                  <a:lnTo>
                    <a:pt x="533" y="849"/>
                  </a:lnTo>
                  <a:lnTo>
                    <a:pt x="460" y="855"/>
                  </a:lnTo>
                  <a:lnTo>
                    <a:pt x="460" y="939"/>
                  </a:lnTo>
                  <a:lnTo>
                    <a:pt x="588" y="882"/>
                  </a:lnTo>
                  <a:lnTo>
                    <a:pt x="660" y="846"/>
                  </a:lnTo>
                  <a:lnTo>
                    <a:pt x="704" y="814"/>
                  </a:lnTo>
                  <a:lnTo>
                    <a:pt x="746" y="773"/>
                  </a:lnTo>
                  <a:lnTo>
                    <a:pt x="797" y="713"/>
                  </a:lnTo>
                  <a:lnTo>
                    <a:pt x="839" y="648"/>
                  </a:lnTo>
                  <a:lnTo>
                    <a:pt x="869" y="578"/>
                  </a:lnTo>
                  <a:lnTo>
                    <a:pt x="885" y="502"/>
                  </a:lnTo>
                  <a:moveTo>
                    <a:pt x="939" y="482"/>
                  </a:moveTo>
                  <a:lnTo>
                    <a:pt x="882" y="355"/>
                  </a:lnTo>
                  <a:lnTo>
                    <a:pt x="846" y="282"/>
                  </a:lnTo>
                  <a:lnTo>
                    <a:pt x="814" y="238"/>
                  </a:lnTo>
                  <a:lnTo>
                    <a:pt x="773" y="196"/>
                  </a:lnTo>
                  <a:lnTo>
                    <a:pt x="713" y="145"/>
                  </a:lnTo>
                  <a:lnTo>
                    <a:pt x="648" y="103"/>
                  </a:lnTo>
                  <a:lnTo>
                    <a:pt x="578" y="74"/>
                  </a:lnTo>
                  <a:lnTo>
                    <a:pt x="502" y="57"/>
                  </a:lnTo>
                  <a:lnTo>
                    <a:pt x="499" y="85"/>
                  </a:lnTo>
                  <a:lnTo>
                    <a:pt x="571" y="99"/>
                  </a:lnTo>
                  <a:lnTo>
                    <a:pt x="638" y="126"/>
                  </a:lnTo>
                  <a:lnTo>
                    <a:pt x="699" y="165"/>
                  </a:lnTo>
                  <a:lnTo>
                    <a:pt x="752" y="214"/>
                  </a:lnTo>
                  <a:lnTo>
                    <a:pt x="797" y="273"/>
                  </a:lnTo>
                  <a:lnTo>
                    <a:pt x="829" y="339"/>
                  </a:lnTo>
                  <a:lnTo>
                    <a:pt x="849" y="409"/>
                  </a:lnTo>
                  <a:lnTo>
                    <a:pt x="855" y="482"/>
                  </a:lnTo>
                  <a:lnTo>
                    <a:pt x="939" y="48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7">
              <a:extLst>
                <a:ext uri="{FF2B5EF4-FFF2-40B4-BE49-F238E27FC236}">
                  <a16:creationId xmlns:a16="http://schemas.microsoft.com/office/drawing/2014/main" id="{3BCAAB90-9E23-45F3-AC1B-E96254BA2B30}"/>
                </a:ext>
              </a:extLst>
            </p:cNvPr>
            <p:cNvSpPr>
              <a:spLocks/>
            </p:cNvSpPr>
            <p:nvPr/>
          </p:nvSpPr>
          <p:spPr bwMode="auto">
            <a:xfrm>
              <a:off x="779" y="1040"/>
              <a:ext cx="84" cy="80"/>
            </a:xfrm>
            <a:custGeom>
              <a:avLst/>
              <a:gdLst>
                <a:gd name="T0" fmla="+- 0 862 779"/>
                <a:gd name="T1" fmla="*/ T0 w 84"/>
                <a:gd name="T2" fmla="+- 0 1071 1041"/>
                <a:gd name="T3" fmla="*/ 1071 h 80"/>
                <a:gd name="T4" fmla="+- 0 836 779"/>
                <a:gd name="T5" fmla="*/ T4 w 84"/>
                <a:gd name="T6" fmla="+- 0 1089 1041"/>
                <a:gd name="T7" fmla="*/ 1089 h 80"/>
                <a:gd name="T8" fmla="+- 0 846 779"/>
                <a:gd name="T9" fmla="*/ T8 w 84"/>
                <a:gd name="T10" fmla="+- 0 1120 1041"/>
                <a:gd name="T11" fmla="*/ 1120 h 80"/>
                <a:gd name="T12" fmla="+- 0 821 779"/>
                <a:gd name="T13" fmla="*/ T12 w 84"/>
                <a:gd name="T14" fmla="+- 0 1101 1041"/>
                <a:gd name="T15" fmla="*/ 1101 h 80"/>
                <a:gd name="T16" fmla="+- 0 795 779"/>
                <a:gd name="T17" fmla="*/ T16 w 84"/>
                <a:gd name="T18" fmla="+- 0 1120 1041"/>
                <a:gd name="T19" fmla="*/ 1120 h 80"/>
                <a:gd name="T20" fmla="+- 0 805 779"/>
                <a:gd name="T21" fmla="*/ T20 w 84"/>
                <a:gd name="T22" fmla="+- 0 1089 1041"/>
                <a:gd name="T23" fmla="*/ 1089 h 80"/>
                <a:gd name="T24" fmla="+- 0 779 779"/>
                <a:gd name="T25" fmla="*/ T24 w 84"/>
                <a:gd name="T26" fmla="+- 0 1071 1041"/>
                <a:gd name="T27" fmla="*/ 1071 h 80"/>
                <a:gd name="T28" fmla="+- 0 811 779"/>
                <a:gd name="T29" fmla="*/ T28 w 84"/>
                <a:gd name="T30" fmla="+- 0 1071 1041"/>
                <a:gd name="T31" fmla="*/ 1071 h 80"/>
                <a:gd name="T32" fmla="+- 0 821 779"/>
                <a:gd name="T33" fmla="*/ T32 w 84"/>
                <a:gd name="T34" fmla="+- 0 1041 1041"/>
                <a:gd name="T35" fmla="*/ 1041 h 80"/>
                <a:gd name="T36" fmla="+- 0 830 779"/>
                <a:gd name="T37" fmla="*/ T36 w 84"/>
                <a:gd name="T38" fmla="+- 0 1071 1041"/>
                <a:gd name="T39" fmla="*/ 1071 h 80"/>
                <a:gd name="T40" fmla="+- 0 862 779"/>
                <a:gd name="T41" fmla="*/ T40 w 84"/>
                <a:gd name="T42" fmla="+- 0 1071 1041"/>
                <a:gd name="T43" fmla="*/ 1071 h 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0">
                  <a:moveTo>
                    <a:pt x="83" y="30"/>
                  </a:moveTo>
                  <a:lnTo>
                    <a:pt x="57" y="48"/>
                  </a:lnTo>
                  <a:lnTo>
                    <a:pt x="67" y="79"/>
                  </a:lnTo>
                  <a:lnTo>
                    <a:pt x="42" y="60"/>
                  </a:lnTo>
                  <a:lnTo>
                    <a:pt x="16" y="79"/>
                  </a:lnTo>
                  <a:lnTo>
                    <a:pt x="26" y="48"/>
                  </a:lnTo>
                  <a:lnTo>
                    <a:pt x="0" y="30"/>
                  </a:lnTo>
                  <a:lnTo>
                    <a:pt x="32" y="30"/>
                  </a:lnTo>
                  <a:lnTo>
                    <a:pt x="42" y="0"/>
                  </a:lnTo>
                  <a:lnTo>
                    <a:pt x="51" y="30"/>
                  </a:lnTo>
                  <a:lnTo>
                    <a:pt x="83" y="30"/>
                  </a:lnTo>
                  <a:close/>
                </a:path>
              </a:pathLst>
            </a:custGeom>
            <a:noFill/>
            <a:ln w="508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9" name="Picture 8">
              <a:extLst>
                <a:ext uri="{FF2B5EF4-FFF2-40B4-BE49-F238E27FC236}">
                  <a16:creationId xmlns:a16="http://schemas.microsoft.com/office/drawing/2014/main" id="{37CDFC88-7A26-467D-B1ED-83225D9DD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 y="922"/>
              <a:ext cx="18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5">
              <a:extLst>
                <a:ext uri="{FF2B5EF4-FFF2-40B4-BE49-F238E27FC236}">
                  <a16:creationId xmlns:a16="http://schemas.microsoft.com/office/drawing/2014/main" id="{A82B8C0D-5039-4AB2-928C-A31784F2F7B0}"/>
                </a:ext>
              </a:extLst>
            </p:cNvPr>
            <p:cNvSpPr>
              <a:spLocks/>
            </p:cNvSpPr>
            <p:nvPr/>
          </p:nvSpPr>
          <p:spPr bwMode="auto">
            <a:xfrm>
              <a:off x="562" y="920"/>
              <a:ext cx="184" cy="171"/>
            </a:xfrm>
            <a:custGeom>
              <a:avLst/>
              <a:gdLst>
                <a:gd name="T0" fmla="+- 0 659 563"/>
                <a:gd name="T1" fmla="*/ T0 w 184"/>
                <a:gd name="T2" fmla="+- 0 955 920"/>
                <a:gd name="T3" fmla="*/ 955 h 171"/>
                <a:gd name="T4" fmla="+- 0 622 563"/>
                <a:gd name="T5" fmla="*/ T4 w 184"/>
                <a:gd name="T6" fmla="+- 0 955 920"/>
                <a:gd name="T7" fmla="*/ 955 h 171"/>
                <a:gd name="T8" fmla="+- 0 611 563"/>
                <a:gd name="T9" fmla="*/ T8 w 184"/>
                <a:gd name="T10" fmla="+- 0 920 920"/>
                <a:gd name="T11" fmla="*/ 920 h 171"/>
                <a:gd name="T12" fmla="+- 0 599 563"/>
                <a:gd name="T13" fmla="*/ T12 w 184"/>
                <a:gd name="T14" fmla="+- 0 955 920"/>
                <a:gd name="T15" fmla="*/ 955 h 171"/>
                <a:gd name="T16" fmla="+- 0 563 563"/>
                <a:gd name="T17" fmla="*/ T16 w 184"/>
                <a:gd name="T18" fmla="+- 0 955 920"/>
                <a:gd name="T19" fmla="*/ 955 h 171"/>
                <a:gd name="T20" fmla="+- 0 592 563"/>
                <a:gd name="T21" fmla="*/ T20 w 184"/>
                <a:gd name="T22" fmla="+- 0 977 920"/>
                <a:gd name="T23" fmla="*/ 977 h 171"/>
                <a:gd name="T24" fmla="+- 0 581 563"/>
                <a:gd name="T25" fmla="*/ T24 w 184"/>
                <a:gd name="T26" fmla="+- 0 1012 920"/>
                <a:gd name="T27" fmla="*/ 1012 h 171"/>
                <a:gd name="T28" fmla="+- 0 611 563"/>
                <a:gd name="T29" fmla="*/ T28 w 184"/>
                <a:gd name="T30" fmla="+- 0 990 920"/>
                <a:gd name="T31" fmla="*/ 990 h 171"/>
                <a:gd name="T32" fmla="+- 0 641 563"/>
                <a:gd name="T33" fmla="*/ T32 w 184"/>
                <a:gd name="T34" fmla="+- 0 1012 920"/>
                <a:gd name="T35" fmla="*/ 1012 h 171"/>
                <a:gd name="T36" fmla="+- 0 634 563"/>
                <a:gd name="T37" fmla="*/ T36 w 184"/>
                <a:gd name="T38" fmla="+- 0 990 920"/>
                <a:gd name="T39" fmla="*/ 990 h 171"/>
                <a:gd name="T40" fmla="+- 0 629 563"/>
                <a:gd name="T41" fmla="*/ T40 w 184"/>
                <a:gd name="T42" fmla="+- 0 977 920"/>
                <a:gd name="T43" fmla="*/ 977 h 171"/>
                <a:gd name="T44" fmla="+- 0 659 563"/>
                <a:gd name="T45" fmla="*/ T44 w 184"/>
                <a:gd name="T46" fmla="+- 0 955 920"/>
                <a:gd name="T47" fmla="*/ 955 h 171"/>
                <a:gd name="T48" fmla="+- 0 746 563"/>
                <a:gd name="T49" fmla="*/ T48 w 184"/>
                <a:gd name="T50" fmla="+- 0 1034 920"/>
                <a:gd name="T51" fmla="*/ 1034 h 171"/>
                <a:gd name="T52" fmla="+- 0 709 563"/>
                <a:gd name="T53" fmla="*/ T52 w 184"/>
                <a:gd name="T54" fmla="+- 0 1034 920"/>
                <a:gd name="T55" fmla="*/ 1034 h 171"/>
                <a:gd name="T56" fmla="+- 0 698 563"/>
                <a:gd name="T57" fmla="*/ T56 w 184"/>
                <a:gd name="T58" fmla="+- 0 999 920"/>
                <a:gd name="T59" fmla="*/ 999 h 171"/>
                <a:gd name="T60" fmla="+- 0 686 563"/>
                <a:gd name="T61" fmla="*/ T60 w 184"/>
                <a:gd name="T62" fmla="+- 0 1034 920"/>
                <a:gd name="T63" fmla="*/ 1034 h 171"/>
                <a:gd name="T64" fmla="+- 0 650 563"/>
                <a:gd name="T65" fmla="*/ T64 w 184"/>
                <a:gd name="T66" fmla="+- 0 1034 920"/>
                <a:gd name="T67" fmla="*/ 1034 h 171"/>
                <a:gd name="T68" fmla="+- 0 679 563"/>
                <a:gd name="T69" fmla="*/ T68 w 184"/>
                <a:gd name="T70" fmla="+- 0 1055 920"/>
                <a:gd name="T71" fmla="*/ 1055 h 171"/>
                <a:gd name="T72" fmla="+- 0 668 563"/>
                <a:gd name="T73" fmla="*/ T72 w 184"/>
                <a:gd name="T74" fmla="+- 0 1090 920"/>
                <a:gd name="T75" fmla="*/ 1090 h 171"/>
                <a:gd name="T76" fmla="+- 0 698 563"/>
                <a:gd name="T77" fmla="*/ T76 w 184"/>
                <a:gd name="T78" fmla="+- 0 1069 920"/>
                <a:gd name="T79" fmla="*/ 1069 h 171"/>
                <a:gd name="T80" fmla="+- 0 728 563"/>
                <a:gd name="T81" fmla="*/ T80 w 184"/>
                <a:gd name="T82" fmla="+- 0 1090 920"/>
                <a:gd name="T83" fmla="*/ 1090 h 171"/>
                <a:gd name="T84" fmla="+- 0 721 563"/>
                <a:gd name="T85" fmla="*/ T84 w 184"/>
                <a:gd name="T86" fmla="+- 0 1069 920"/>
                <a:gd name="T87" fmla="*/ 1069 h 171"/>
                <a:gd name="T88" fmla="+- 0 716 563"/>
                <a:gd name="T89" fmla="*/ T88 w 184"/>
                <a:gd name="T90" fmla="+- 0 1055 920"/>
                <a:gd name="T91" fmla="*/ 1055 h 171"/>
                <a:gd name="T92" fmla="+- 0 746 563"/>
                <a:gd name="T93" fmla="*/ T92 w 184"/>
                <a:gd name="T94" fmla="+- 0 1034 920"/>
                <a:gd name="T95" fmla="*/ 1034 h 1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84" h="171">
                  <a:moveTo>
                    <a:pt x="96" y="35"/>
                  </a:moveTo>
                  <a:lnTo>
                    <a:pt x="59" y="35"/>
                  </a:lnTo>
                  <a:lnTo>
                    <a:pt x="48" y="0"/>
                  </a:lnTo>
                  <a:lnTo>
                    <a:pt x="36" y="35"/>
                  </a:lnTo>
                  <a:lnTo>
                    <a:pt x="0" y="35"/>
                  </a:lnTo>
                  <a:lnTo>
                    <a:pt x="29" y="57"/>
                  </a:lnTo>
                  <a:lnTo>
                    <a:pt x="18" y="92"/>
                  </a:lnTo>
                  <a:lnTo>
                    <a:pt x="48" y="70"/>
                  </a:lnTo>
                  <a:lnTo>
                    <a:pt x="78" y="92"/>
                  </a:lnTo>
                  <a:lnTo>
                    <a:pt x="71" y="70"/>
                  </a:lnTo>
                  <a:lnTo>
                    <a:pt x="66" y="57"/>
                  </a:lnTo>
                  <a:lnTo>
                    <a:pt x="96" y="35"/>
                  </a:lnTo>
                  <a:moveTo>
                    <a:pt x="183" y="114"/>
                  </a:moveTo>
                  <a:lnTo>
                    <a:pt x="146" y="114"/>
                  </a:lnTo>
                  <a:lnTo>
                    <a:pt x="135" y="79"/>
                  </a:lnTo>
                  <a:lnTo>
                    <a:pt x="123" y="114"/>
                  </a:lnTo>
                  <a:lnTo>
                    <a:pt x="87" y="114"/>
                  </a:lnTo>
                  <a:lnTo>
                    <a:pt x="116" y="135"/>
                  </a:lnTo>
                  <a:lnTo>
                    <a:pt x="105" y="170"/>
                  </a:lnTo>
                  <a:lnTo>
                    <a:pt x="135" y="149"/>
                  </a:lnTo>
                  <a:lnTo>
                    <a:pt x="165" y="170"/>
                  </a:lnTo>
                  <a:lnTo>
                    <a:pt x="158" y="149"/>
                  </a:lnTo>
                  <a:lnTo>
                    <a:pt x="153" y="135"/>
                  </a:lnTo>
                  <a:lnTo>
                    <a:pt x="183" y="1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 name="Text Box 4">
              <a:extLst>
                <a:ext uri="{FF2B5EF4-FFF2-40B4-BE49-F238E27FC236}">
                  <a16:creationId xmlns:a16="http://schemas.microsoft.com/office/drawing/2014/main" id="{4B6B09BA-453C-4C22-9845-1163B096A398}"/>
                </a:ext>
              </a:extLst>
            </p:cNvPr>
            <p:cNvSpPr txBox="1">
              <a:spLocks noChangeArrowheads="1"/>
            </p:cNvSpPr>
            <p:nvPr/>
          </p:nvSpPr>
          <p:spPr bwMode="auto">
            <a:xfrm>
              <a:off x="1598" y="322"/>
              <a:ext cx="3007"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dirty="0">
                  <a:solidFill>
                    <a:srgbClr val="FFFFFF"/>
                  </a:solidFill>
                  <a:effectLst/>
                  <a:latin typeface="Calibri" panose="020F0502020204030204" pitchFamily="34" charset="0"/>
                  <a:ea typeface="Calibri" panose="020F0502020204030204" pitchFamily="34" charset="0"/>
                </a:rPr>
                <a:t>Northern Border</a:t>
              </a:r>
              <a:endParaRPr lang="en-US" sz="1100" dirty="0">
                <a:solidFill>
                  <a:srgbClr val="000000"/>
                </a:solidFill>
                <a:effectLst/>
                <a:latin typeface="Calibri" panose="020F0502020204030204" pitchFamily="34" charset="0"/>
                <a:ea typeface="Calibri" panose="020F0502020204030204" pitchFamily="34" charset="0"/>
              </a:endParaRPr>
            </a:p>
          </p:txBody>
        </p:sp>
        <p:sp>
          <p:nvSpPr>
            <p:cNvPr id="12" name="Text Box 3">
              <a:extLst>
                <a:ext uri="{FF2B5EF4-FFF2-40B4-BE49-F238E27FC236}">
                  <a16:creationId xmlns:a16="http://schemas.microsoft.com/office/drawing/2014/main" id="{7C496376-8938-4F72-9D17-65FF7330B734}"/>
                </a:ext>
              </a:extLst>
            </p:cNvPr>
            <p:cNvSpPr txBox="1">
              <a:spLocks noChangeArrowheads="1"/>
            </p:cNvSpPr>
            <p:nvPr/>
          </p:nvSpPr>
          <p:spPr bwMode="auto">
            <a:xfrm>
              <a:off x="1598" y="701"/>
              <a:ext cx="4001"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dirty="0">
                  <a:solidFill>
                    <a:srgbClr val="FFFFFF"/>
                  </a:solidFill>
                  <a:effectLst/>
                  <a:latin typeface="Calibri" panose="020F0502020204030204" pitchFamily="34" charset="0"/>
                  <a:ea typeface="Calibri" panose="020F0502020204030204" pitchFamily="34" charset="0"/>
                </a:rPr>
                <a:t>Regional Commission</a:t>
              </a:r>
              <a:endParaRPr lang="en-US" sz="1100" dirty="0">
                <a:solidFill>
                  <a:srgbClr val="000000"/>
                </a:solidFill>
                <a:effectLst/>
                <a:latin typeface="Calibri" panose="020F0502020204030204" pitchFamily="34" charset="0"/>
                <a:ea typeface="Calibri" panose="020F0502020204030204" pitchFamily="34" charset="0"/>
              </a:endParaRPr>
            </a:p>
          </p:txBody>
        </p:sp>
      </p:grpSp>
      <p:sp>
        <p:nvSpPr>
          <p:cNvPr id="2" name="Title 1">
            <a:extLst>
              <a:ext uri="{FF2B5EF4-FFF2-40B4-BE49-F238E27FC236}">
                <a16:creationId xmlns:a16="http://schemas.microsoft.com/office/drawing/2014/main" id="{B2A95C40-4BEC-4FF4-9F5A-A6A786967D8B}"/>
              </a:ext>
            </a:extLst>
          </p:cNvPr>
          <p:cNvSpPr>
            <a:spLocks noGrp="1"/>
          </p:cNvSpPr>
          <p:nvPr>
            <p:ph type="ctrTitle"/>
          </p:nvPr>
        </p:nvSpPr>
        <p:spPr>
          <a:xfrm>
            <a:off x="-239714" y="775190"/>
            <a:ext cx="12191999" cy="1287625"/>
          </a:xfrm>
        </p:spPr>
        <p:txBody>
          <a:bodyPr>
            <a:normAutofit/>
          </a:bodyPr>
          <a:lstStyle/>
          <a:p>
            <a:r>
              <a:rPr lang="en-US" sz="4800" b="1" dirty="0"/>
              <a:t>2023 CATALYST PROGRAM - NOTES</a:t>
            </a:r>
          </a:p>
        </p:txBody>
      </p:sp>
      <p:sp>
        <p:nvSpPr>
          <p:cNvPr id="13" name="Rectangle 12">
            <a:extLst>
              <a:ext uri="{FF2B5EF4-FFF2-40B4-BE49-F238E27FC236}">
                <a16:creationId xmlns:a16="http://schemas.microsoft.com/office/drawing/2014/main" id="{29498EB6-B91C-7747-95DA-98570D523E61}"/>
              </a:ext>
            </a:extLst>
          </p:cNvPr>
          <p:cNvSpPr/>
          <p:nvPr/>
        </p:nvSpPr>
        <p:spPr>
          <a:xfrm>
            <a:off x="-1" y="0"/>
            <a:ext cx="12191999" cy="1457325"/>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052DEE0-FD94-2F49-AEDE-7DEEE0073475}"/>
              </a:ext>
            </a:extLst>
          </p:cNvPr>
          <p:cNvSpPr txBox="1"/>
          <p:nvPr/>
        </p:nvSpPr>
        <p:spPr>
          <a:xfrm>
            <a:off x="212504" y="2003415"/>
            <a:ext cx="11287561" cy="4370427"/>
          </a:xfrm>
          <a:prstGeom prst="rect">
            <a:avLst/>
          </a:prstGeom>
          <a:noFill/>
        </p:spPr>
        <p:txBody>
          <a:bodyPr wrap="square" lIns="91440" tIns="45720" rIns="91440" bIns="45720" anchor="t">
            <a:spAutoFit/>
          </a:bodyPr>
          <a:lstStyle/>
          <a:p>
            <a:endParaRPr lang="en-US" sz="20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 few other notes about Catalyst Program funding:</a:t>
            </a:r>
          </a:p>
          <a:p>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Congress requires NBRC to award 40% of all funds to public infrastructure projects</a:t>
            </a:r>
          </a:p>
          <a:p>
            <a:pPr marL="285750" indent="-285750">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To ensure this threshold is met, NBRC allows a maximum grant amount of $1MM with consideration of awards up to $3MM for projects that demonstrate their ability to meet eligibility criteria and address priorities identified by NBRC and member States </a:t>
            </a:r>
          </a:p>
          <a:p>
            <a:pPr marL="285750" indent="-285750">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Catalyst includes funding from NBRC’s core appropriations (SEID) and the</a:t>
            </a:r>
            <a:r>
              <a:rPr lang="en-US" sz="2000" b="1" i="1" dirty="0">
                <a:latin typeface="Tahoma" panose="020B0604030504040204" pitchFamily="34" charset="0"/>
                <a:ea typeface="Tahoma" panose="020B0604030504040204" pitchFamily="34" charset="0"/>
                <a:cs typeface="Tahoma" panose="020B0604030504040204" pitchFamily="34" charset="0"/>
              </a:rPr>
              <a:t> Infrastructure Investment and Jobs Act (IIJA)</a:t>
            </a: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1200150" lvl="2" indent="-285750">
              <a:buFont typeface="Arial" panose="020B0604020202020204" pitchFamily="34" charset="0"/>
              <a:buChar char="•"/>
            </a:pPr>
            <a:endParaRPr lang="en-US"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8153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mountain, outdoor, tree, nature&#10;&#10;Description automatically generated">
            <a:extLst>
              <a:ext uri="{FF2B5EF4-FFF2-40B4-BE49-F238E27FC236}">
                <a16:creationId xmlns:a16="http://schemas.microsoft.com/office/drawing/2014/main" id="{3C4052CE-402A-5910-5508-FDAC124EEA7D}"/>
              </a:ext>
            </a:extLst>
          </p:cNvPr>
          <p:cNvPicPr>
            <a:picLocks noChangeAspect="1"/>
          </p:cNvPicPr>
          <p:nvPr/>
        </p:nvPicPr>
        <p:blipFill rotWithShape="1">
          <a:blip r:embed="rId3" cstate="print">
            <a:alphaModFix amt="85000"/>
            <a:extLst>
              <a:ext uri="{28A0092B-C50C-407E-A947-70E740481C1C}">
                <a14:useLocalDpi xmlns:a14="http://schemas.microsoft.com/office/drawing/2010/main" val="0"/>
              </a:ext>
            </a:extLst>
          </a:blip>
          <a:srcRect t="8209" b="8179"/>
          <a:stretch/>
        </p:blipFill>
        <p:spPr>
          <a:xfrm>
            <a:off x="0" y="518984"/>
            <a:ext cx="12191998" cy="6796216"/>
          </a:xfrm>
          <a:prstGeom prst="rect">
            <a:avLst/>
          </a:prstGeom>
        </p:spPr>
      </p:pic>
      <p:sp>
        <p:nvSpPr>
          <p:cNvPr id="2" name="Title 1">
            <a:extLst>
              <a:ext uri="{FF2B5EF4-FFF2-40B4-BE49-F238E27FC236}">
                <a16:creationId xmlns:a16="http://schemas.microsoft.com/office/drawing/2014/main" id="{C89A721E-35D4-923B-DB42-3AEF7D056684}"/>
              </a:ext>
            </a:extLst>
          </p:cNvPr>
          <p:cNvSpPr>
            <a:spLocks noGrp="1"/>
          </p:cNvSpPr>
          <p:nvPr>
            <p:ph type="ctrTitle"/>
          </p:nvPr>
        </p:nvSpPr>
        <p:spPr>
          <a:xfrm>
            <a:off x="1524000" y="2348931"/>
            <a:ext cx="9144000" cy="1568161"/>
          </a:xfrm>
        </p:spPr>
        <p:txBody>
          <a:bodyPr/>
          <a:lstStyle/>
          <a:p>
            <a:r>
              <a:rPr lang="en-US" b="1" dirty="0"/>
              <a:t>Forest Economy Program</a:t>
            </a:r>
          </a:p>
        </p:txBody>
      </p:sp>
      <p:sp>
        <p:nvSpPr>
          <p:cNvPr id="3" name="Subtitle 2">
            <a:extLst>
              <a:ext uri="{FF2B5EF4-FFF2-40B4-BE49-F238E27FC236}">
                <a16:creationId xmlns:a16="http://schemas.microsoft.com/office/drawing/2014/main" id="{F25FE459-262B-7416-F0BB-527A43A4F3AF}"/>
              </a:ext>
            </a:extLst>
          </p:cNvPr>
          <p:cNvSpPr>
            <a:spLocks noGrp="1"/>
          </p:cNvSpPr>
          <p:nvPr>
            <p:ph type="subTitle" idx="1"/>
          </p:nvPr>
        </p:nvSpPr>
        <p:spPr>
          <a:xfrm>
            <a:off x="1524000" y="4028946"/>
            <a:ext cx="9144000" cy="2829054"/>
          </a:xfrm>
        </p:spPr>
        <p:txBody>
          <a:bodyPr>
            <a:normAutofit/>
          </a:bodyPr>
          <a:lstStyle/>
          <a:p>
            <a:r>
              <a:rPr lang="en-US" sz="4800" dirty="0">
                <a:hlinkClick r:id="rId4"/>
              </a:rPr>
              <a:t>www.NBRC.gov</a:t>
            </a:r>
            <a:endParaRPr lang="en-US" sz="4800" dirty="0"/>
          </a:p>
          <a:p>
            <a:endParaRPr lang="en-US" dirty="0"/>
          </a:p>
          <a:p>
            <a:endParaRPr lang="en-US" sz="3000" dirty="0"/>
          </a:p>
          <a:p>
            <a:r>
              <a:rPr lang="en-US" sz="2600" b="1" dirty="0"/>
              <a:t>Marina Bowie, Program Manager,</a:t>
            </a:r>
          </a:p>
          <a:p>
            <a:r>
              <a:rPr lang="en-US" sz="2600" b="1" dirty="0">
                <a:hlinkClick r:id="rId5">
                  <a:extLst>
                    <a:ext uri="{A12FA001-AC4F-418D-AE19-62706E023703}">
                      <ahyp:hlinkClr xmlns:ahyp="http://schemas.microsoft.com/office/drawing/2018/hyperlinkcolor" val="tx"/>
                    </a:ext>
                  </a:extLst>
                </a:hlinkClick>
              </a:rPr>
              <a:t>mbowie@nbrc.gov</a:t>
            </a:r>
            <a:endParaRPr lang="en-US" sz="2600" b="1" dirty="0"/>
          </a:p>
        </p:txBody>
      </p:sp>
      <p:pic>
        <p:nvPicPr>
          <p:cNvPr id="4" name="Picture 3" descr="A picture of nature with mountains, a stream and wildflowers. ">
            <a:extLst>
              <a:ext uri="{FF2B5EF4-FFF2-40B4-BE49-F238E27FC236}">
                <a16:creationId xmlns:a16="http://schemas.microsoft.com/office/drawing/2014/main" id="{0C76CEBC-51A5-B106-F21B-939482687291}"/>
              </a:ext>
            </a:extLst>
          </p:cNvPr>
          <p:cNvPicPr>
            <a:picLocks noChangeAspect="1"/>
          </p:cNvPicPr>
          <p:nvPr/>
        </p:nvPicPr>
        <p:blipFill rotWithShape="1">
          <a:blip r:embed="rId6">
            <a:extLst>
              <a:ext uri="{28A0092B-C50C-407E-A947-70E740481C1C}">
                <a14:useLocalDpi xmlns:a14="http://schemas.microsoft.com/office/drawing/2010/main" val="0"/>
              </a:ext>
            </a:extLst>
          </a:blip>
          <a:srcRect r="904"/>
          <a:stretch/>
        </p:blipFill>
        <p:spPr>
          <a:xfrm>
            <a:off x="1" y="0"/>
            <a:ext cx="12192000" cy="1941802"/>
          </a:xfrm>
          <a:prstGeom prst="rect">
            <a:avLst/>
          </a:prstGeom>
        </p:spPr>
      </p:pic>
      <p:sp>
        <p:nvSpPr>
          <p:cNvPr id="6" name="Text Box 2">
            <a:extLst>
              <a:ext uri="{FF2B5EF4-FFF2-40B4-BE49-F238E27FC236}">
                <a16:creationId xmlns:a16="http://schemas.microsoft.com/office/drawing/2014/main" id="{85E1EEFD-4DC6-540F-DBB5-37D52D4800EC}"/>
              </a:ext>
            </a:extLst>
          </p:cNvPr>
          <p:cNvSpPr txBox="1">
            <a:spLocks noChangeArrowheads="1"/>
          </p:cNvSpPr>
          <p:nvPr/>
        </p:nvSpPr>
        <p:spPr bwMode="auto">
          <a:xfrm>
            <a:off x="10340418" y="6967537"/>
            <a:ext cx="1628669" cy="252129"/>
          </a:xfrm>
          <a:prstGeom prst="rect">
            <a:avLst/>
          </a:prstGeom>
          <a:solidFill>
            <a:srgbClr val="FFFFFF">
              <a:alpha val="50000"/>
            </a:srgbClr>
          </a:solidFill>
          <a:ln w="9525">
            <a:noFill/>
            <a:miter lim="800000"/>
            <a:headEnd/>
            <a:tailEnd/>
          </a:ln>
        </p:spPr>
        <p:txBody>
          <a:bodyPr rot="0" vert="horz" wrap="square" lIns="91440" tIns="45720" rIns="91440" bIns="45720" anchor="t" anchorCtr="0">
            <a:noAutofit/>
          </a:bodyPr>
          <a:lstStyle/>
          <a:p>
            <a:pPr marL="0" marR="0">
              <a:lnSpc>
                <a:spcPct val="120000"/>
              </a:lnSpc>
              <a:spcBef>
                <a:spcPts val="0"/>
              </a:spcBef>
              <a:spcAft>
                <a:spcPts val="0"/>
              </a:spcAft>
            </a:pPr>
            <a:r>
              <a:rPr lang="en-US" sz="1000" dirty="0">
                <a:effectLst/>
                <a:latin typeface="Arial Nova Cond Light" panose="020B0306020202020204" pitchFamily="34" charset="0"/>
                <a:ea typeface="Arial Unicode MS"/>
                <a:cs typeface="Arial Unicode MS"/>
              </a:rPr>
              <a:t>© Photo Credit Mason Caceres</a:t>
            </a:r>
            <a:endParaRPr lang="en-US" sz="1400" dirty="0">
              <a:effectLst/>
              <a:latin typeface="Baskerville"/>
              <a:ea typeface="Arial Unicode MS"/>
              <a:cs typeface="Arial Unicode MS"/>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4248763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mountain, outdoor, tree, nature&#10;&#10;Description automatically generated">
            <a:extLst>
              <a:ext uri="{FF2B5EF4-FFF2-40B4-BE49-F238E27FC236}">
                <a16:creationId xmlns:a16="http://schemas.microsoft.com/office/drawing/2014/main" id="{0DB680D1-CF79-51C0-7712-0431867DD797}"/>
              </a:ext>
            </a:extLst>
          </p:cNvPr>
          <p:cNvPicPr>
            <a:picLocks noChangeAspect="1"/>
          </p:cNvPicPr>
          <p:nvPr/>
        </p:nvPicPr>
        <p:blipFill rotWithShape="1">
          <a:blip r:embed="rId3" cstate="print">
            <a:alphaModFix amt="70000"/>
            <a:extLst>
              <a:ext uri="{28A0092B-C50C-407E-A947-70E740481C1C}">
                <a14:useLocalDpi xmlns:a14="http://schemas.microsoft.com/office/drawing/2010/main" val="0"/>
              </a:ext>
            </a:extLst>
          </a:blip>
          <a:srcRect t="8209" b="8179"/>
          <a:stretch/>
        </p:blipFill>
        <p:spPr>
          <a:xfrm>
            <a:off x="0" y="518984"/>
            <a:ext cx="12191998" cy="6796216"/>
          </a:xfrm>
          <a:prstGeom prst="rect">
            <a:avLst/>
          </a:prstGeom>
        </p:spPr>
      </p:pic>
      <p:pic>
        <p:nvPicPr>
          <p:cNvPr id="6" name="Picture 5" descr="A picture of nature with mountains, a stream and wildflowers. ">
            <a:extLst>
              <a:ext uri="{FF2B5EF4-FFF2-40B4-BE49-F238E27FC236}">
                <a16:creationId xmlns:a16="http://schemas.microsoft.com/office/drawing/2014/main" id="{DE623CEA-51B5-DD29-EC05-951A644FFE30}"/>
              </a:ext>
            </a:extLst>
          </p:cNvPr>
          <p:cNvPicPr>
            <a:picLocks noChangeAspect="1"/>
          </p:cNvPicPr>
          <p:nvPr/>
        </p:nvPicPr>
        <p:blipFill rotWithShape="1">
          <a:blip r:embed="rId4">
            <a:extLst>
              <a:ext uri="{28A0092B-C50C-407E-A947-70E740481C1C}">
                <a14:useLocalDpi xmlns:a14="http://schemas.microsoft.com/office/drawing/2010/main" val="0"/>
              </a:ext>
            </a:extLst>
          </a:blip>
          <a:srcRect r="904"/>
          <a:stretch/>
        </p:blipFill>
        <p:spPr>
          <a:xfrm>
            <a:off x="-2" y="0"/>
            <a:ext cx="12192000" cy="1941802"/>
          </a:xfrm>
          <a:prstGeom prst="rect">
            <a:avLst/>
          </a:prstGeom>
        </p:spPr>
      </p:pic>
      <p:sp>
        <p:nvSpPr>
          <p:cNvPr id="7" name="Rectangle: Rounded Corners 6">
            <a:extLst>
              <a:ext uri="{FF2B5EF4-FFF2-40B4-BE49-F238E27FC236}">
                <a16:creationId xmlns:a16="http://schemas.microsoft.com/office/drawing/2014/main" id="{D14FB48E-CD56-BD16-3E0A-3A356A26F4CA}"/>
              </a:ext>
            </a:extLst>
          </p:cNvPr>
          <p:cNvSpPr/>
          <p:nvPr/>
        </p:nvSpPr>
        <p:spPr>
          <a:xfrm>
            <a:off x="575733" y="1941803"/>
            <a:ext cx="10905067" cy="5136330"/>
          </a:xfrm>
          <a:prstGeom prst="round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lstStyle/>
          <a:p>
            <a:pPr algn="ctr"/>
            <a:r>
              <a:rPr lang="en-US" sz="4400" b="1" dirty="0">
                <a:solidFill>
                  <a:schemeClr val="tx1"/>
                </a:solidFill>
              </a:rPr>
              <a:t>FEP Purpose</a:t>
            </a:r>
          </a:p>
          <a:p>
            <a:pPr algn="ctr"/>
            <a:endParaRPr lang="en-US" sz="1600" b="1" dirty="0">
              <a:solidFill>
                <a:schemeClr val="tx1"/>
              </a:solidFill>
            </a:endParaRPr>
          </a:p>
          <a:p>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The purpose of this program is to support the forest-based economy, and to assist in the industry’s evolution to include new technologies and viable business models across the 4-state NBRC region.</a:t>
            </a:r>
          </a:p>
          <a:p>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For those potential applicants familiar with the NBRC’s core “Economic and Infrastructure Development” (EID) funding opportunity, the Forest Economy Program is distinct in two important ways:</a:t>
            </a:r>
          </a:p>
          <a:p>
            <a:pPr marL="342900" indent="-342900">
              <a:buFont typeface="Arial" panose="020B0604020202020204" pitchFamily="34" charset="0"/>
              <a:buChar char="•"/>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The Forest Economy Program emphasizes the potential for impact across the entire NBRC region.</a:t>
            </a:r>
          </a:p>
          <a:p>
            <a:pPr marL="342900" indent="-342900">
              <a:buFont typeface="Arial" panose="020B0604020202020204" pitchFamily="34" charset="0"/>
              <a:buChar char="•"/>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Infrastructure projects (defined by Congress in NBRC’s authorizing language to be inclusive of transportation, water and wastewater, telecommunications, and energy) must directly support the forest economy.</a:t>
            </a:r>
          </a:p>
        </p:txBody>
      </p:sp>
    </p:spTree>
    <p:extLst>
      <p:ext uri="{BB962C8B-B14F-4D97-AF65-F5344CB8AC3E}">
        <p14:creationId xmlns:p14="http://schemas.microsoft.com/office/powerpoint/2010/main" val="990061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mountain, outdoor, tree, nature&#10;&#10;Description automatically generated">
            <a:extLst>
              <a:ext uri="{FF2B5EF4-FFF2-40B4-BE49-F238E27FC236}">
                <a16:creationId xmlns:a16="http://schemas.microsoft.com/office/drawing/2014/main" id="{0DB680D1-CF79-51C0-7712-0431867DD797}"/>
              </a:ext>
            </a:extLst>
          </p:cNvPr>
          <p:cNvPicPr>
            <a:picLocks noChangeAspect="1"/>
          </p:cNvPicPr>
          <p:nvPr/>
        </p:nvPicPr>
        <p:blipFill rotWithShape="1">
          <a:blip r:embed="rId3" cstate="print">
            <a:alphaModFix amt="70000"/>
            <a:extLst>
              <a:ext uri="{28A0092B-C50C-407E-A947-70E740481C1C}">
                <a14:useLocalDpi xmlns:a14="http://schemas.microsoft.com/office/drawing/2010/main" val="0"/>
              </a:ext>
            </a:extLst>
          </a:blip>
          <a:srcRect t="8209" b="8179"/>
          <a:stretch/>
        </p:blipFill>
        <p:spPr>
          <a:xfrm>
            <a:off x="0" y="518984"/>
            <a:ext cx="12191998" cy="6796216"/>
          </a:xfrm>
          <a:prstGeom prst="rect">
            <a:avLst/>
          </a:prstGeom>
        </p:spPr>
      </p:pic>
      <p:pic>
        <p:nvPicPr>
          <p:cNvPr id="6" name="Picture 5" descr="A picture of nature with mountains, a stream and wildflowers. ">
            <a:extLst>
              <a:ext uri="{FF2B5EF4-FFF2-40B4-BE49-F238E27FC236}">
                <a16:creationId xmlns:a16="http://schemas.microsoft.com/office/drawing/2014/main" id="{DE623CEA-51B5-DD29-EC05-951A644FFE30}"/>
              </a:ext>
            </a:extLst>
          </p:cNvPr>
          <p:cNvPicPr>
            <a:picLocks noChangeAspect="1"/>
          </p:cNvPicPr>
          <p:nvPr/>
        </p:nvPicPr>
        <p:blipFill rotWithShape="1">
          <a:blip r:embed="rId4">
            <a:extLst>
              <a:ext uri="{28A0092B-C50C-407E-A947-70E740481C1C}">
                <a14:useLocalDpi xmlns:a14="http://schemas.microsoft.com/office/drawing/2010/main" val="0"/>
              </a:ext>
            </a:extLst>
          </a:blip>
          <a:srcRect r="904"/>
          <a:stretch/>
        </p:blipFill>
        <p:spPr>
          <a:xfrm>
            <a:off x="-2" y="0"/>
            <a:ext cx="12192000" cy="1941802"/>
          </a:xfrm>
          <a:prstGeom prst="rect">
            <a:avLst/>
          </a:prstGeom>
        </p:spPr>
      </p:pic>
      <p:sp>
        <p:nvSpPr>
          <p:cNvPr id="7" name="Rectangle: Rounded Corners 6">
            <a:extLst>
              <a:ext uri="{FF2B5EF4-FFF2-40B4-BE49-F238E27FC236}">
                <a16:creationId xmlns:a16="http://schemas.microsoft.com/office/drawing/2014/main" id="{D14FB48E-CD56-BD16-3E0A-3A356A26F4CA}"/>
              </a:ext>
            </a:extLst>
          </p:cNvPr>
          <p:cNvSpPr/>
          <p:nvPr/>
        </p:nvSpPr>
        <p:spPr>
          <a:xfrm>
            <a:off x="423333" y="1552354"/>
            <a:ext cx="11260667" cy="5559646"/>
          </a:xfrm>
          <a:prstGeom prst="round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lstStyle/>
          <a:p>
            <a:pPr algn="ctr">
              <a:spcAft>
                <a:spcPts val="600"/>
              </a:spcAft>
            </a:pPr>
            <a:r>
              <a:rPr lang="en-US" sz="3600" b="1" dirty="0">
                <a:solidFill>
                  <a:schemeClr val="tx1"/>
                </a:solidFill>
                <a:latin typeface="Tahoma" panose="020B0604030504040204" pitchFamily="34" charset="0"/>
                <a:ea typeface="Tahoma" panose="020B0604030504040204" pitchFamily="34" charset="0"/>
                <a:cs typeface="Tahoma" panose="020B0604030504040204" pitchFamily="34" charset="0"/>
              </a:rPr>
              <a:t>FEP INVESTMENT GOALS</a:t>
            </a:r>
          </a:p>
          <a:p>
            <a:pPr marL="457200" indent="-457200">
              <a:spcAft>
                <a:spcPts val="600"/>
              </a:spcAft>
              <a:buFont typeface="+mj-lt"/>
              <a:buAutoNum type="arabicPeriod"/>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Invest in the development and commercialization of technologies that create new markets for forest product residuals.</a:t>
            </a:r>
          </a:p>
          <a:p>
            <a:pPr marL="457200" indent="-457200">
              <a:spcAft>
                <a:spcPts val="600"/>
              </a:spcAft>
              <a:buFont typeface="+mj-lt"/>
              <a:buAutoNum type="arabicPeriod"/>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Invest in workforce recruitment, development, and training to increase job placement across the forest product continuum.</a:t>
            </a:r>
          </a:p>
          <a:p>
            <a:pPr marL="457200" indent="-457200">
              <a:spcAft>
                <a:spcPts val="600"/>
              </a:spcAft>
              <a:buFont typeface="+mj-lt"/>
              <a:buAutoNum type="arabicPeriod"/>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Support for eligible entities helping to sustain and grow existing forest industry businesses and operations, such as through technical assistance.</a:t>
            </a:r>
          </a:p>
          <a:p>
            <a:pPr marL="457200" indent="-457200">
              <a:spcAft>
                <a:spcPts val="600"/>
              </a:spcAft>
              <a:buFont typeface="+mj-lt"/>
              <a:buAutoNum type="arabicPeriod"/>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Revitalization of rural communities through the diversified use of northern border forests for economic activity to include wood products and advanced materials manufacturing, as well as for other economic activity that utilizes northern border forests sustainably for the production of wood products and advanced materials manufacturing.</a:t>
            </a:r>
          </a:p>
          <a:p>
            <a:pPr marL="457200" indent="-457200">
              <a:spcAft>
                <a:spcPts val="600"/>
              </a:spcAft>
              <a:buFont typeface="+mj-lt"/>
              <a:buAutoNum type="arabicPeriod"/>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Encourage projects that leverage existing (or, in some cases, new) partnerships to impact multiple counties, states and/or the entire NBRC region, and/or have the potential to do so.</a:t>
            </a:r>
          </a:p>
        </p:txBody>
      </p:sp>
    </p:spTree>
    <p:extLst>
      <p:ext uri="{BB962C8B-B14F-4D97-AF65-F5344CB8AC3E}">
        <p14:creationId xmlns:p14="http://schemas.microsoft.com/office/powerpoint/2010/main" val="435556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mountain, outdoor, tree, nature&#10;&#10;Description automatically generated">
            <a:extLst>
              <a:ext uri="{FF2B5EF4-FFF2-40B4-BE49-F238E27FC236}">
                <a16:creationId xmlns:a16="http://schemas.microsoft.com/office/drawing/2014/main" id="{0DB680D1-CF79-51C0-7712-0431867DD797}"/>
              </a:ext>
            </a:extLst>
          </p:cNvPr>
          <p:cNvPicPr>
            <a:picLocks noChangeAspect="1"/>
          </p:cNvPicPr>
          <p:nvPr/>
        </p:nvPicPr>
        <p:blipFill rotWithShape="1">
          <a:blip r:embed="rId3" cstate="print">
            <a:alphaModFix amt="70000"/>
            <a:extLst>
              <a:ext uri="{28A0092B-C50C-407E-A947-70E740481C1C}">
                <a14:useLocalDpi xmlns:a14="http://schemas.microsoft.com/office/drawing/2010/main" val="0"/>
              </a:ext>
            </a:extLst>
          </a:blip>
          <a:srcRect t="8209" b="8179"/>
          <a:stretch/>
        </p:blipFill>
        <p:spPr>
          <a:xfrm>
            <a:off x="0" y="518984"/>
            <a:ext cx="12191998" cy="6796216"/>
          </a:xfrm>
          <a:prstGeom prst="rect">
            <a:avLst/>
          </a:prstGeom>
        </p:spPr>
      </p:pic>
      <p:pic>
        <p:nvPicPr>
          <p:cNvPr id="6" name="Picture 5" descr="A picture of nature with mountains, a stream and wildflowers. ">
            <a:extLst>
              <a:ext uri="{FF2B5EF4-FFF2-40B4-BE49-F238E27FC236}">
                <a16:creationId xmlns:a16="http://schemas.microsoft.com/office/drawing/2014/main" id="{DE623CEA-51B5-DD29-EC05-951A644FFE30}"/>
              </a:ext>
            </a:extLst>
          </p:cNvPr>
          <p:cNvPicPr>
            <a:picLocks noChangeAspect="1"/>
          </p:cNvPicPr>
          <p:nvPr/>
        </p:nvPicPr>
        <p:blipFill rotWithShape="1">
          <a:blip r:embed="rId4">
            <a:extLst>
              <a:ext uri="{28A0092B-C50C-407E-A947-70E740481C1C}">
                <a14:useLocalDpi xmlns:a14="http://schemas.microsoft.com/office/drawing/2010/main" val="0"/>
              </a:ext>
            </a:extLst>
          </a:blip>
          <a:srcRect r="904"/>
          <a:stretch/>
        </p:blipFill>
        <p:spPr>
          <a:xfrm>
            <a:off x="-2" y="0"/>
            <a:ext cx="12192000" cy="1941802"/>
          </a:xfrm>
          <a:prstGeom prst="rect">
            <a:avLst/>
          </a:prstGeom>
        </p:spPr>
      </p:pic>
      <p:sp>
        <p:nvSpPr>
          <p:cNvPr id="7" name="Rectangle: Rounded Corners 6">
            <a:extLst>
              <a:ext uri="{FF2B5EF4-FFF2-40B4-BE49-F238E27FC236}">
                <a16:creationId xmlns:a16="http://schemas.microsoft.com/office/drawing/2014/main" id="{D14FB48E-CD56-BD16-3E0A-3A356A26F4CA}"/>
              </a:ext>
            </a:extLst>
          </p:cNvPr>
          <p:cNvSpPr/>
          <p:nvPr/>
        </p:nvSpPr>
        <p:spPr>
          <a:xfrm>
            <a:off x="467722" y="1658680"/>
            <a:ext cx="11256551" cy="5521054"/>
          </a:xfrm>
          <a:prstGeom prst="round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lstStyle/>
          <a:p>
            <a:pPr algn="ct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2023 FEP TIMELINE</a:t>
            </a:r>
          </a:p>
          <a:p>
            <a:pPr algn="ct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NBRC will run two FEP award rounds in 2023!</a:t>
            </a:r>
          </a:p>
          <a:p>
            <a:pPr algn="ctr"/>
            <a:endPar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2000" b="1" u="sng" dirty="0">
                <a:solidFill>
                  <a:schemeClr val="tx1"/>
                </a:solidFill>
                <a:latin typeface="Tahoma" panose="020B0604030504040204" pitchFamily="34" charset="0"/>
                <a:ea typeface="Tahoma" panose="020B0604030504040204" pitchFamily="34" charset="0"/>
                <a:cs typeface="Tahoma" panose="020B0604030504040204" pitchFamily="34" charset="0"/>
              </a:rPr>
              <a:t>SPRING 2023 APPLICATION TIMELINE</a:t>
            </a:r>
          </a:p>
          <a:p>
            <a:pPr>
              <a:spcAft>
                <a:spcPts val="600"/>
              </a:spcAft>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Forest Economy Program Information Sessions			January/February 2023</a:t>
            </a:r>
          </a:p>
          <a:p>
            <a:pPr>
              <a:spcAft>
                <a:spcPts val="600"/>
              </a:spcAft>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Letters of Interest (required)					March 10 by 5pm EST</a:t>
            </a:r>
          </a:p>
          <a:p>
            <a:pPr>
              <a:spcAft>
                <a:spcPts val="600"/>
              </a:spcAft>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Responses to LOIs including invitations to apply 			Week of April 3rd</a:t>
            </a:r>
          </a:p>
          <a:p>
            <a:pPr>
              <a:spcAft>
                <a:spcPts val="600"/>
              </a:spcAft>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Applications Due (by invite only)					April 28 by 5pm EST</a:t>
            </a:r>
          </a:p>
          <a:p>
            <a:pPr>
              <a:spcAft>
                <a:spcPts val="600"/>
              </a:spcAft>
            </a:pP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NBRC Selection Meeting						June 2023</a:t>
            </a:r>
          </a:p>
          <a:p>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NBRC notice of awards &amp; notice 					By June 30</a:t>
            </a:r>
          </a:p>
          <a:p>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to unsuccessful applicants</a:t>
            </a:r>
          </a:p>
          <a:p>
            <a:pPr algn="ctr"/>
            <a:endParaRPr lang="en-US" sz="2400" b="1" dirty="0">
              <a:solidFill>
                <a:schemeClr val="tx1"/>
              </a:solidFill>
            </a:endParaRPr>
          </a:p>
        </p:txBody>
      </p:sp>
    </p:spTree>
    <p:extLst>
      <p:ext uri="{BB962C8B-B14F-4D97-AF65-F5344CB8AC3E}">
        <p14:creationId xmlns:p14="http://schemas.microsoft.com/office/powerpoint/2010/main" val="4227728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mountain, outdoor, tree, nature&#10;&#10;Description automatically generated">
            <a:extLst>
              <a:ext uri="{FF2B5EF4-FFF2-40B4-BE49-F238E27FC236}">
                <a16:creationId xmlns:a16="http://schemas.microsoft.com/office/drawing/2014/main" id="{0DB680D1-CF79-51C0-7712-0431867DD797}"/>
              </a:ext>
            </a:extLst>
          </p:cNvPr>
          <p:cNvPicPr>
            <a:picLocks noChangeAspect="1"/>
          </p:cNvPicPr>
          <p:nvPr/>
        </p:nvPicPr>
        <p:blipFill rotWithShape="1">
          <a:blip r:embed="rId3" cstate="print">
            <a:alphaModFix amt="70000"/>
            <a:extLst>
              <a:ext uri="{28A0092B-C50C-407E-A947-70E740481C1C}">
                <a14:useLocalDpi xmlns:a14="http://schemas.microsoft.com/office/drawing/2010/main" val="0"/>
              </a:ext>
            </a:extLst>
          </a:blip>
          <a:srcRect t="8209" b="8179"/>
          <a:stretch/>
        </p:blipFill>
        <p:spPr>
          <a:xfrm>
            <a:off x="0" y="518984"/>
            <a:ext cx="12191998" cy="6796216"/>
          </a:xfrm>
          <a:prstGeom prst="rect">
            <a:avLst/>
          </a:prstGeom>
        </p:spPr>
      </p:pic>
      <p:pic>
        <p:nvPicPr>
          <p:cNvPr id="6" name="Picture 5" descr="A picture of nature with mountains, a stream and wildflowers. ">
            <a:extLst>
              <a:ext uri="{FF2B5EF4-FFF2-40B4-BE49-F238E27FC236}">
                <a16:creationId xmlns:a16="http://schemas.microsoft.com/office/drawing/2014/main" id="{DE623CEA-51B5-DD29-EC05-951A644FFE30}"/>
              </a:ext>
            </a:extLst>
          </p:cNvPr>
          <p:cNvPicPr>
            <a:picLocks noChangeAspect="1"/>
          </p:cNvPicPr>
          <p:nvPr/>
        </p:nvPicPr>
        <p:blipFill rotWithShape="1">
          <a:blip r:embed="rId4">
            <a:extLst>
              <a:ext uri="{28A0092B-C50C-407E-A947-70E740481C1C}">
                <a14:useLocalDpi xmlns:a14="http://schemas.microsoft.com/office/drawing/2010/main" val="0"/>
              </a:ext>
            </a:extLst>
          </a:blip>
          <a:srcRect r="904"/>
          <a:stretch/>
        </p:blipFill>
        <p:spPr>
          <a:xfrm>
            <a:off x="-2" y="0"/>
            <a:ext cx="12192000" cy="1941802"/>
          </a:xfrm>
          <a:prstGeom prst="rect">
            <a:avLst/>
          </a:prstGeom>
        </p:spPr>
      </p:pic>
      <p:sp>
        <p:nvSpPr>
          <p:cNvPr id="2" name="Rectangle: Rounded Corners 1">
            <a:extLst>
              <a:ext uri="{FF2B5EF4-FFF2-40B4-BE49-F238E27FC236}">
                <a16:creationId xmlns:a16="http://schemas.microsoft.com/office/drawing/2014/main" id="{7211C264-0499-C0D6-6DC4-8BFA163D513B}"/>
              </a:ext>
            </a:extLst>
          </p:cNvPr>
          <p:cNvSpPr/>
          <p:nvPr/>
        </p:nvSpPr>
        <p:spPr>
          <a:xfrm>
            <a:off x="526989" y="1616150"/>
            <a:ext cx="11138017" cy="5563584"/>
          </a:xfrm>
          <a:prstGeom prst="round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lstStyle/>
          <a:p>
            <a:pPr algn="ct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2023 FEP TIMELINE</a:t>
            </a:r>
          </a:p>
          <a:p>
            <a:pPr algn="ctr"/>
            <a:endParaRPr lang="en-US" sz="2400" b="1" dirty="0">
              <a:solidFill>
                <a:schemeClr val="tx1"/>
              </a:solidFill>
            </a:endParaRPr>
          </a:p>
          <a:p>
            <a:r>
              <a:rPr lang="en-US" sz="2400" b="1" u="sng" dirty="0">
                <a:solidFill>
                  <a:schemeClr val="tx1"/>
                </a:solidFill>
                <a:latin typeface="Tahoma" panose="020B0604030504040204" pitchFamily="34" charset="0"/>
                <a:ea typeface="Tahoma" panose="020B0604030504040204" pitchFamily="34" charset="0"/>
                <a:cs typeface="Tahoma" panose="020B0604030504040204" pitchFamily="34" charset="0"/>
              </a:rPr>
              <a:t>FALL 2023 APPLICATION TIMELINE</a:t>
            </a:r>
            <a:endParaRPr lang="en-US" sz="2000" b="1" u="sng"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spcAft>
                <a:spcPts val="600"/>
              </a:spcAft>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Forest Economy Program Information Sessions		July/August 2023</a:t>
            </a:r>
          </a:p>
          <a:p>
            <a:pPr>
              <a:spcAft>
                <a:spcPts val="600"/>
              </a:spcAft>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Letters of Interest</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 (required)	</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Sept. 15 by 5pm EST</a:t>
            </a:r>
          </a:p>
          <a:p>
            <a:pPr>
              <a:spcAft>
                <a:spcPts val="600"/>
              </a:spcAft>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Responses to LOIs including invitations to apply	Week of October 10</a:t>
            </a:r>
            <a:r>
              <a:rPr lang="en-US" sz="2400" baseline="30000" dirty="0">
                <a:solidFill>
                  <a:schemeClr val="tx1"/>
                </a:solidFill>
                <a:latin typeface="Tahoma" panose="020B0604030504040204" pitchFamily="34" charset="0"/>
                <a:ea typeface="Tahoma" panose="020B0604030504040204" pitchFamily="34" charset="0"/>
                <a:cs typeface="Tahoma" panose="020B0604030504040204" pitchFamily="34" charset="0"/>
              </a:rPr>
              <a:t>th</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a:spcAft>
                <a:spcPts val="600"/>
              </a:spcAft>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Applications Due (by invite only)				Nov. 3 by 5pm EST</a:t>
            </a:r>
          </a:p>
          <a:p>
            <a:pPr>
              <a:spcAft>
                <a:spcPts val="600"/>
              </a:spcAft>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NBRC Selection Meeting					January 2024</a:t>
            </a:r>
          </a:p>
          <a:p>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NBRC notice of awards &amp; notice 				By January 31, 2024</a:t>
            </a:r>
          </a:p>
          <a:p>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to unsuccessful applicants</a:t>
            </a:r>
          </a:p>
          <a:p>
            <a:pPr algn="ctr"/>
            <a:endParaRPr lang="en-US" sz="2400" b="1" dirty="0">
              <a:solidFill>
                <a:schemeClr val="tx1"/>
              </a:solidFill>
            </a:endParaRPr>
          </a:p>
        </p:txBody>
      </p:sp>
    </p:spTree>
    <p:extLst>
      <p:ext uri="{BB962C8B-B14F-4D97-AF65-F5344CB8AC3E}">
        <p14:creationId xmlns:p14="http://schemas.microsoft.com/office/powerpoint/2010/main" val="3647570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B3AF801-4A3C-4877-945E-FF86030D2349}"/>
              </a:ext>
            </a:extLst>
          </p:cNvPr>
          <p:cNvGrpSpPr>
            <a:grpSpLocks/>
          </p:cNvGrpSpPr>
          <p:nvPr/>
        </p:nvGrpSpPr>
        <p:grpSpPr bwMode="auto">
          <a:xfrm>
            <a:off x="-1" y="0"/>
            <a:ext cx="12192000" cy="1340919"/>
            <a:chOff x="0" y="-39"/>
            <a:chExt cx="12240" cy="1880"/>
          </a:xfrm>
        </p:grpSpPr>
        <p:sp>
          <p:nvSpPr>
            <p:cNvPr id="5" name="AutoShape 10">
              <a:extLst>
                <a:ext uri="{FF2B5EF4-FFF2-40B4-BE49-F238E27FC236}">
                  <a16:creationId xmlns:a16="http://schemas.microsoft.com/office/drawing/2014/main" id="{F59D35A9-79E0-4FBE-A222-D63D5897D380}"/>
                </a:ext>
              </a:extLst>
            </p:cNvPr>
            <p:cNvSpPr>
              <a:spLocks/>
            </p:cNvSpPr>
            <p:nvPr/>
          </p:nvSpPr>
          <p:spPr bwMode="auto">
            <a:xfrm>
              <a:off x="0" y="5"/>
              <a:ext cx="12240" cy="1836"/>
            </a:xfrm>
            <a:custGeom>
              <a:avLst/>
              <a:gdLst>
                <a:gd name="T0" fmla="*/ 12240 w 12240"/>
                <a:gd name="T1" fmla="+- 0 5 5"/>
                <a:gd name="T2" fmla="*/ 5 h 1836"/>
                <a:gd name="T3" fmla="*/ 0 w 12240"/>
                <a:gd name="T4" fmla="+- 0 5 5"/>
                <a:gd name="T5" fmla="*/ 5 h 1836"/>
                <a:gd name="T6" fmla="*/ 0 w 12240"/>
                <a:gd name="T7" fmla="+- 0 1603 5"/>
                <a:gd name="T8" fmla="*/ 1603 h 1836"/>
                <a:gd name="T9" fmla="*/ 18 w 12240"/>
                <a:gd name="T10" fmla="+- 0 1607 5"/>
                <a:gd name="T11" fmla="*/ 1607 h 1836"/>
                <a:gd name="T12" fmla="*/ 152 w 12240"/>
                <a:gd name="T13" fmla="+- 0 1636 5"/>
                <a:gd name="T14" fmla="*/ 1636 h 1836"/>
                <a:gd name="T15" fmla="*/ 288 w 12240"/>
                <a:gd name="T16" fmla="+- 0 1663 5"/>
                <a:gd name="T17" fmla="*/ 1663 h 1836"/>
                <a:gd name="T18" fmla="*/ 427 w 12240"/>
                <a:gd name="T19" fmla="+- 0 1687 5"/>
                <a:gd name="T20" fmla="*/ 1687 h 1836"/>
                <a:gd name="T21" fmla="*/ 567 w 12240"/>
                <a:gd name="T22" fmla="+- 0 1710 5"/>
                <a:gd name="T23" fmla="*/ 1710 h 1836"/>
                <a:gd name="T24" fmla="*/ 709 w 12240"/>
                <a:gd name="T25" fmla="+- 0 1730 5"/>
                <a:gd name="T26" fmla="*/ 1730 h 1836"/>
                <a:gd name="T27" fmla="*/ 853 w 12240"/>
                <a:gd name="T28" fmla="+- 0 1749 5"/>
                <a:gd name="T29" fmla="*/ 1749 h 1836"/>
                <a:gd name="T30" fmla="*/ 998 w 12240"/>
                <a:gd name="T31" fmla="+- 0 1766 5"/>
                <a:gd name="T32" fmla="*/ 1766 h 1836"/>
                <a:gd name="T33" fmla="*/ 1220 w 12240"/>
                <a:gd name="T34" fmla="+- 0 1787 5"/>
                <a:gd name="T35" fmla="*/ 1787 h 1836"/>
                <a:gd name="T36" fmla="*/ 1445 w 12240"/>
                <a:gd name="T37" fmla="+- 0 1805 5"/>
                <a:gd name="T38" fmla="*/ 1805 h 1836"/>
                <a:gd name="T39" fmla="*/ 1674 w 12240"/>
                <a:gd name="T40" fmla="+- 0 1819 5"/>
                <a:gd name="T41" fmla="*/ 1819 h 1836"/>
                <a:gd name="T42" fmla="*/ 1906 w 12240"/>
                <a:gd name="T43" fmla="+- 0 1830 5"/>
                <a:gd name="T44" fmla="*/ 1830 h 1836"/>
                <a:gd name="T45" fmla="*/ 2220 w 12240"/>
                <a:gd name="T46" fmla="+- 0 1838 5"/>
                <a:gd name="T47" fmla="*/ 1838 h 1836"/>
                <a:gd name="T48" fmla="*/ 2538 w 12240"/>
                <a:gd name="T49" fmla="+- 0 1841 5"/>
                <a:gd name="T50" fmla="*/ 1841 h 1836"/>
                <a:gd name="T51" fmla="*/ 2943 w 12240"/>
                <a:gd name="T52" fmla="+- 0 1836 5"/>
                <a:gd name="T53" fmla="*/ 1836 h 1836"/>
                <a:gd name="T54" fmla="*/ 3354 w 12240"/>
                <a:gd name="T55" fmla="+- 0 1824 5"/>
                <a:gd name="T56" fmla="*/ 1824 h 1836"/>
                <a:gd name="T57" fmla="*/ 3854 w 12240"/>
                <a:gd name="T58" fmla="+- 0 1801 5"/>
                <a:gd name="T59" fmla="*/ 1801 h 1836"/>
                <a:gd name="T60" fmla="*/ 4530 w 12240"/>
                <a:gd name="T61" fmla="+- 0 1756 5"/>
                <a:gd name="T62" fmla="*/ 1756 h 1836"/>
                <a:gd name="T63" fmla="*/ 5470 w 12240"/>
                <a:gd name="T64" fmla="+- 0 1675 5"/>
                <a:gd name="T65" fmla="*/ 1675 h 1836"/>
                <a:gd name="T66" fmla="*/ 9340 w 12240"/>
                <a:gd name="T67" fmla="+- 0 1260 5"/>
                <a:gd name="T68" fmla="*/ 1260 h 1836"/>
                <a:gd name="T69" fmla="*/ 10048 w 12240"/>
                <a:gd name="T70" fmla="+- 0 1197 5"/>
                <a:gd name="T71" fmla="*/ 1197 h 1836"/>
                <a:gd name="T72" fmla="*/ 10579 w 12240"/>
                <a:gd name="T73" fmla="+- 0 1159 5"/>
                <a:gd name="T74" fmla="*/ 1159 h 1836"/>
                <a:gd name="T75" fmla="*/ 10946 w 12240"/>
                <a:gd name="T76" fmla="+- 0 1139 5"/>
                <a:gd name="T77" fmla="*/ 1139 h 1836"/>
                <a:gd name="T78" fmla="*/ 11302 w 12240"/>
                <a:gd name="T79" fmla="+- 0 1125 5"/>
                <a:gd name="T80" fmla="*/ 1125 h 1836"/>
                <a:gd name="T81" fmla="*/ 11579 w 12240"/>
                <a:gd name="T82" fmla="+- 0 1120 5"/>
                <a:gd name="T83" fmla="*/ 1120 h 1836"/>
                <a:gd name="T84" fmla="*/ 12240 w 12240"/>
                <a:gd name="T85" fmla="+- 0 1120 5"/>
                <a:gd name="T86" fmla="*/ 1120 h 1836"/>
                <a:gd name="T87" fmla="*/ 12240 w 12240"/>
                <a:gd name="T88" fmla="+- 0 5 5"/>
                <a:gd name="T89" fmla="*/ 5 h 1836"/>
                <a:gd name="T90" fmla="*/ 12240 w 12240"/>
                <a:gd name="T91" fmla="+- 0 1120 5"/>
                <a:gd name="T92" fmla="*/ 1120 h 1836"/>
                <a:gd name="T93" fmla="*/ 11714 w 12240"/>
                <a:gd name="T94" fmla="+- 0 1120 5"/>
                <a:gd name="T95" fmla="*/ 1120 h 1836"/>
                <a:gd name="T96" fmla="*/ 11847 w 12240"/>
                <a:gd name="T97" fmla="+- 0 1120 5"/>
                <a:gd name="T98" fmla="*/ 1120 h 1836"/>
                <a:gd name="T99" fmla="*/ 12043 w 12240"/>
                <a:gd name="T100" fmla="+- 0 1124 5"/>
                <a:gd name="T101" fmla="*/ 1124 h 1836"/>
                <a:gd name="T102" fmla="*/ 12240 w 12240"/>
                <a:gd name="T103" fmla="+- 0 1131 5"/>
                <a:gd name="T104" fmla="*/ 1131 h 1836"/>
                <a:gd name="T105" fmla="*/ 12240 w 12240"/>
                <a:gd name="T106" fmla="+- 0 1120 5"/>
                <a:gd name="T107" fmla="*/ 1120 h 183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Lst>
              <a:rect l="0" t="0" r="r" b="b"/>
              <a:pathLst>
                <a:path w="12240" h="1836">
                  <a:moveTo>
                    <a:pt x="12240" y="0"/>
                  </a:moveTo>
                  <a:lnTo>
                    <a:pt x="0" y="0"/>
                  </a:lnTo>
                  <a:lnTo>
                    <a:pt x="0" y="1598"/>
                  </a:lnTo>
                  <a:lnTo>
                    <a:pt x="18" y="1602"/>
                  </a:lnTo>
                  <a:lnTo>
                    <a:pt x="152" y="1631"/>
                  </a:lnTo>
                  <a:lnTo>
                    <a:pt x="288" y="1658"/>
                  </a:lnTo>
                  <a:lnTo>
                    <a:pt x="427" y="1682"/>
                  </a:lnTo>
                  <a:lnTo>
                    <a:pt x="567" y="1705"/>
                  </a:lnTo>
                  <a:lnTo>
                    <a:pt x="709" y="1725"/>
                  </a:lnTo>
                  <a:lnTo>
                    <a:pt x="853" y="1744"/>
                  </a:lnTo>
                  <a:lnTo>
                    <a:pt x="998" y="1761"/>
                  </a:lnTo>
                  <a:lnTo>
                    <a:pt x="1220" y="1782"/>
                  </a:lnTo>
                  <a:lnTo>
                    <a:pt x="1445" y="1800"/>
                  </a:lnTo>
                  <a:lnTo>
                    <a:pt x="1674" y="1814"/>
                  </a:lnTo>
                  <a:lnTo>
                    <a:pt x="1906" y="1825"/>
                  </a:lnTo>
                  <a:lnTo>
                    <a:pt x="2220" y="1833"/>
                  </a:lnTo>
                  <a:lnTo>
                    <a:pt x="2538" y="1836"/>
                  </a:lnTo>
                  <a:lnTo>
                    <a:pt x="2943" y="1831"/>
                  </a:lnTo>
                  <a:lnTo>
                    <a:pt x="3354" y="1819"/>
                  </a:lnTo>
                  <a:lnTo>
                    <a:pt x="3854" y="1796"/>
                  </a:lnTo>
                  <a:lnTo>
                    <a:pt x="4530" y="1751"/>
                  </a:lnTo>
                  <a:lnTo>
                    <a:pt x="5470" y="1670"/>
                  </a:lnTo>
                  <a:lnTo>
                    <a:pt x="9340" y="1255"/>
                  </a:lnTo>
                  <a:lnTo>
                    <a:pt x="10048" y="1192"/>
                  </a:lnTo>
                  <a:lnTo>
                    <a:pt x="10579" y="1154"/>
                  </a:lnTo>
                  <a:lnTo>
                    <a:pt x="10946" y="1134"/>
                  </a:lnTo>
                  <a:lnTo>
                    <a:pt x="11302" y="1120"/>
                  </a:lnTo>
                  <a:lnTo>
                    <a:pt x="11579" y="1115"/>
                  </a:lnTo>
                  <a:lnTo>
                    <a:pt x="12240" y="1115"/>
                  </a:lnTo>
                  <a:lnTo>
                    <a:pt x="12240" y="0"/>
                  </a:lnTo>
                  <a:close/>
                  <a:moveTo>
                    <a:pt x="12240" y="1115"/>
                  </a:moveTo>
                  <a:lnTo>
                    <a:pt x="11714" y="1115"/>
                  </a:lnTo>
                  <a:lnTo>
                    <a:pt x="11847" y="1115"/>
                  </a:lnTo>
                  <a:lnTo>
                    <a:pt x="12043" y="1119"/>
                  </a:lnTo>
                  <a:lnTo>
                    <a:pt x="12240" y="1126"/>
                  </a:lnTo>
                  <a:lnTo>
                    <a:pt x="12240" y="1115"/>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 name="AutoShape 9">
              <a:extLst>
                <a:ext uri="{FF2B5EF4-FFF2-40B4-BE49-F238E27FC236}">
                  <a16:creationId xmlns:a16="http://schemas.microsoft.com/office/drawing/2014/main" id="{BD70B397-4ED2-4EA6-8E47-BDB427F06E6F}"/>
                </a:ext>
              </a:extLst>
            </p:cNvPr>
            <p:cNvSpPr>
              <a:spLocks/>
            </p:cNvSpPr>
            <p:nvPr/>
          </p:nvSpPr>
          <p:spPr bwMode="auto">
            <a:xfrm>
              <a:off x="0" y="-39"/>
              <a:ext cx="12240" cy="1722"/>
            </a:xfrm>
            <a:custGeom>
              <a:avLst/>
              <a:gdLst>
                <a:gd name="T0" fmla="*/ 12240 w 12240"/>
                <a:gd name="T1" fmla="*/ 0 h 1683"/>
                <a:gd name="T2" fmla="*/ 0 w 12240"/>
                <a:gd name="T3" fmla="*/ 0 h 1683"/>
                <a:gd name="T4" fmla="*/ 0 w 12240"/>
                <a:gd name="T5" fmla="*/ 1445 h 1683"/>
                <a:gd name="T6" fmla="*/ 18 w 12240"/>
                <a:gd name="T7" fmla="*/ 1449 h 1683"/>
                <a:gd name="T8" fmla="*/ 152 w 12240"/>
                <a:gd name="T9" fmla="*/ 1478 h 1683"/>
                <a:gd name="T10" fmla="*/ 288 w 12240"/>
                <a:gd name="T11" fmla="*/ 1505 h 1683"/>
                <a:gd name="T12" fmla="*/ 427 w 12240"/>
                <a:gd name="T13" fmla="*/ 1529 h 1683"/>
                <a:gd name="T14" fmla="*/ 567 w 12240"/>
                <a:gd name="T15" fmla="*/ 1552 h 1683"/>
                <a:gd name="T16" fmla="*/ 709 w 12240"/>
                <a:gd name="T17" fmla="*/ 1572 h 1683"/>
                <a:gd name="T18" fmla="*/ 853 w 12240"/>
                <a:gd name="T19" fmla="*/ 1591 h 1683"/>
                <a:gd name="T20" fmla="*/ 998 w 12240"/>
                <a:gd name="T21" fmla="*/ 1608 h 1683"/>
                <a:gd name="T22" fmla="*/ 1220 w 12240"/>
                <a:gd name="T23" fmla="*/ 1630 h 1683"/>
                <a:gd name="T24" fmla="*/ 1445 w 12240"/>
                <a:gd name="T25" fmla="*/ 1647 h 1683"/>
                <a:gd name="T26" fmla="*/ 1674 w 12240"/>
                <a:gd name="T27" fmla="*/ 1661 h 1683"/>
                <a:gd name="T28" fmla="*/ 1906 w 12240"/>
                <a:gd name="T29" fmla="*/ 1672 h 1683"/>
                <a:gd name="T30" fmla="*/ 2220 w 12240"/>
                <a:gd name="T31" fmla="*/ 1680 h 1683"/>
                <a:gd name="T32" fmla="*/ 2538 w 12240"/>
                <a:gd name="T33" fmla="*/ 1683 h 1683"/>
                <a:gd name="T34" fmla="*/ 2943 w 12240"/>
                <a:gd name="T35" fmla="*/ 1678 h 1683"/>
                <a:gd name="T36" fmla="*/ 3354 w 12240"/>
                <a:gd name="T37" fmla="*/ 1667 h 1683"/>
                <a:gd name="T38" fmla="*/ 3854 w 12240"/>
                <a:gd name="T39" fmla="*/ 1643 h 1683"/>
                <a:gd name="T40" fmla="*/ 4530 w 12240"/>
                <a:gd name="T41" fmla="*/ 1598 h 1683"/>
                <a:gd name="T42" fmla="*/ 5470 w 12240"/>
                <a:gd name="T43" fmla="*/ 1517 h 1683"/>
                <a:gd name="T44" fmla="*/ 9340 w 12240"/>
                <a:gd name="T45" fmla="*/ 1102 h 1683"/>
                <a:gd name="T46" fmla="*/ 10048 w 12240"/>
                <a:gd name="T47" fmla="*/ 1039 h 1683"/>
                <a:gd name="T48" fmla="*/ 10579 w 12240"/>
                <a:gd name="T49" fmla="*/ 1001 h 1683"/>
                <a:gd name="T50" fmla="*/ 10946 w 12240"/>
                <a:gd name="T51" fmla="*/ 981 h 1683"/>
                <a:gd name="T52" fmla="*/ 11302 w 12240"/>
                <a:gd name="T53" fmla="*/ 968 h 1683"/>
                <a:gd name="T54" fmla="*/ 11579 w 12240"/>
                <a:gd name="T55" fmla="*/ 962 h 1683"/>
                <a:gd name="T56" fmla="*/ 12240 w 12240"/>
                <a:gd name="T57" fmla="*/ 962 h 1683"/>
                <a:gd name="T58" fmla="*/ 12240 w 12240"/>
                <a:gd name="T59" fmla="*/ 0 h 1683"/>
                <a:gd name="T60" fmla="*/ 12240 w 12240"/>
                <a:gd name="T61" fmla="*/ 962 h 1683"/>
                <a:gd name="T62" fmla="*/ 11714 w 12240"/>
                <a:gd name="T63" fmla="*/ 962 h 1683"/>
                <a:gd name="T64" fmla="*/ 11847 w 12240"/>
                <a:gd name="T65" fmla="*/ 962 h 1683"/>
                <a:gd name="T66" fmla="*/ 12043 w 12240"/>
                <a:gd name="T67" fmla="*/ 966 h 1683"/>
                <a:gd name="T68" fmla="*/ 12240 w 12240"/>
                <a:gd name="T69" fmla="*/ 973 h 1683"/>
                <a:gd name="T70" fmla="*/ 12240 w 12240"/>
                <a:gd name="T71" fmla="*/ 962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40" h="1683">
                  <a:moveTo>
                    <a:pt x="12240" y="0"/>
                  </a:moveTo>
                  <a:lnTo>
                    <a:pt x="0" y="0"/>
                  </a:lnTo>
                  <a:lnTo>
                    <a:pt x="0" y="1445"/>
                  </a:lnTo>
                  <a:lnTo>
                    <a:pt x="18" y="1449"/>
                  </a:lnTo>
                  <a:lnTo>
                    <a:pt x="152" y="1478"/>
                  </a:lnTo>
                  <a:lnTo>
                    <a:pt x="288" y="1505"/>
                  </a:lnTo>
                  <a:lnTo>
                    <a:pt x="427" y="1529"/>
                  </a:lnTo>
                  <a:lnTo>
                    <a:pt x="567" y="1552"/>
                  </a:lnTo>
                  <a:lnTo>
                    <a:pt x="709" y="1572"/>
                  </a:lnTo>
                  <a:lnTo>
                    <a:pt x="853" y="1591"/>
                  </a:lnTo>
                  <a:lnTo>
                    <a:pt x="998" y="1608"/>
                  </a:lnTo>
                  <a:lnTo>
                    <a:pt x="1220" y="1630"/>
                  </a:lnTo>
                  <a:lnTo>
                    <a:pt x="1445" y="1647"/>
                  </a:lnTo>
                  <a:lnTo>
                    <a:pt x="1674" y="1661"/>
                  </a:lnTo>
                  <a:lnTo>
                    <a:pt x="1906" y="1672"/>
                  </a:lnTo>
                  <a:lnTo>
                    <a:pt x="2220" y="1680"/>
                  </a:lnTo>
                  <a:lnTo>
                    <a:pt x="2538" y="1683"/>
                  </a:lnTo>
                  <a:lnTo>
                    <a:pt x="2943" y="1678"/>
                  </a:lnTo>
                  <a:lnTo>
                    <a:pt x="3354" y="1667"/>
                  </a:lnTo>
                  <a:lnTo>
                    <a:pt x="3854" y="1643"/>
                  </a:lnTo>
                  <a:lnTo>
                    <a:pt x="4530" y="1598"/>
                  </a:lnTo>
                  <a:lnTo>
                    <a:pt x="5470" y="1517"/>
                  </a:lnTo>
                  <a:lnTo>
                    <a:pt x="9340" y="1102"/>
                  </a:lnTo>
                  <a:lnTo>
                    <a:pt x="10048" y="1039"/>
                  </a:lnTo>
                  <a:lnTo>
                    <a:pt x="10579" y="1001"/>
                  </a:lnTo>
                  <a:lnTo>
                    <a:pt x="10946" y="981"/>
                  </a:lnTo>
                  <a:lnTo>
                    <a:pt x="11302" y="968"/>
                  </a:lnTo>
                  <a:lnTo>
                    <a:pt x="11579" y="962"/>
                  </a:lnTo>
                  <a:lnTo>
                    <a:pt x="12240" y="962"/>
                  </a:lnTo>
                  <a:lnTo>
                    <a:pt x="12240" y="0"/>
                  </a:lnTo>
                  <a:close/>
                  <a:moveTo>
                    <a:pt x="12240" y="962"/>
                  </a:moveTo>
                  <a:lnTo>
                    <a:pt x="11714" y="962"/>
                  </a:lnTo>
                  <a:lnTo>
                    <a:pt x="11847" y="962"/>
                  </a:lnTo>
                  <a:lnTo>
                    <a:pt x="12043" y="966"/>
                  </a:lnTo>
                  <a:lnTo>
                    <a:pt x="12240" y="973"/>
                  </a:lnTo>
                  <a:lnTo>
                    <a:pt x="12240" y="962"/>
                  </a:lnTo>
                  <a:close/>
                </a:path>
              </a:pathLst>
            </a:custGeom>
            <a:solidFill>
              <a:srgbClr val="0C683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AutoShape 8">
              <a:extLst>
                <a:ext uri="{FF2B5EF4-FFF2-40B4-BE49-F238E27FC236}">
                  <a16:creationId xmlns:a16="http://schemas.microsoft.com/office/drawing/2014/main" id="{D500F6EB-0200-4B04-9D4E-BBE06C837661}"/>
                </a:ext>
              </a:extLst>
            </p:cNvPr>
            <p:cNvSpPr>
              <a:spLocks/>
            </p:cNvSpPr>
            <p:nvPr/>
          </p:nvSpPr>
          <p:spPr bwMode="auto">
            <a:xfrm>
              <a:off x="360" y="343"/>
              <a:ext cx="939" cy="939"/>
            </a:xfrm>
            <a:custGeom>
              <a:avLst/>
              <a:gdLst>
                <a:gd name="T0" fmla="+- 0 547 360"/>
                <a:gd name="T1" fmla="*/ T0 w 939"/>
                <a:gd name="T2" fmla="+- 0 1068 343"/>
                <a:gd name="T3" fmla="*/ 1068 h 939"/>
                <a:gd name="T4" fmla="+- 0 360 360"/>
                <a:gd name="T5" fmla="*/ T4 w 939"/>
                <a:gd name="T6" fmla="+- 0 800 343"/>
                <a:gd name="T7" fmla="*/ 800 h 939"/>
                <a:gd name="T8" fmla="+- 0 586 360"/>
                <a:gd name="T9" fmla="*/ T8 w 939"/>
                <a:gd name="T10" fmla="+- 0 1137 343"/>
                <a:gd name="T11" fmla="*/ 1137 h 939"/>
                <a:gd name="T12" fmla="+- 0 828 360"/>
                <a:gd name="T13" fmla="*/ T12 w 939"/>
                <a:gd name="T14" fmla="+- 0 520 343"/>
                <a:gd name="T15" fmla="*/ 520 h 939"/>
                <a:gd name="T16" fmla="+- 0 712 360"/>
                <a:gd name="T17" fmla="*/ T16 w 939"/>
                <a:gd name="T18" fmla="+- 0 400 343"/>
                <a:gd name="T19" fmla="*/ 400 h 939"/>
                <a:gd name="T20" fmla="+- 0 461 360"/>
                <a:gd name="T21" fmla="*/ T20 w 939"/>
                <a:gd name="T22" fmla="+- 0 634 343"/>
                <a:gd name="T23" fmla="*/ 634 h 939"/>
                <a:gd name="T24" fmla="+- 0 483 360"/>
                <a:gd name="T25" fmla="*/ T24 w 939"/>
                <a:gd name="T26" fmla="+- 0 645 343"/>
                <a:gd name="T27" fmla="*/ 645 h 939"/>
                <a:gd name="T28" fmla="+- 0 766 360"/>
                <a:gd name="T29" fmla="*/ T28 w 939"/>
                <a:gd name="T30" fmla="+- 0 434 343"/>
                <a:gd name="T31" fmla="*/ 434 h 939"/>
                <a:gd name="T32" fmla="+- 0 967 360"/>
                <a:gd name="T33" fmla="*/ T32 w 939"/>
                <a:gd name="T34" fmla="+- 0 695 343"/>
                <a:gd name="T35" fmla="*/ 695 h 939"/>
                <a:gd name="T36" fmla="+- 0 900 360"/>
                <a:gd name="T37" fmla="*/ T36 w 939"/>
                <a:gd name="T38" fmla="+- 0 720 343"/>
                <a:gd name="T39" fmla="*/ 720 h 939"/>
                <a:gd name="T40" fmla="+- 0 903 360"/>
                <a:gd name="T41" fmla="*/ T40 w 939"/>
                <a:gd name="T42" fmla="+- 0 618 343"/>
                <a:gd name="T43" fmla="*/ 618 h 939"/>
                <a:gd name="T44" fmla="+- 0 872 360"/>
                <a:gd name="T45" fmla="*/ T44 w 939"/>
                <a:gd name="T46" fmla="+- 0 613 343"/>
                <a:gd name="T47" fmla="*/ 613 h 939"/>
                <a:gd name="T48" fmla="+- 0 865 360"/>
                <a:gd name="T49" fmla="*/ T48 w 939"/>
                <a:gd name="T50" fmla="+- 0 577 343"/>
                <a:gd name="T51" fmla="*/ 577 h 939"/>
                <a:gd name="T52" fmla="+- 0 839 360"/>
                <a:gd name="T53" fmla="*/ T52 w 939"/>
                <a:gd name="T54" fmla="+- 0 559 343"/>
                <a:gd name="T55" fmla="*/ 559 h 939"/>
                <a:gd name="T56" fmla="+- 0 822 360"/>
                <a:gd name="T57" fmla="*/ T56 w 939"/>
                <a:gd name="T58" fmla="+- 0 545 343"/>
                <a:gd name="T59" fmla="*/ 545 h 939"/>
                <a:gd name="T60" fmla="+- 0 795 360"/>
                <a:gd name="T61" fmla="*/ T60 w 939"/>
                <a:gd name="T62" fmla="+- 0 579 343"/>
                <a:gd name="T63" fmla="*/ 579 h 939"/>
                <a:gd name="T64" fmla="+- 0 751 360"/>
                <a:gd name="T65" fmla="*/ T64 w 939"/>
                <a:gd name="T66" fmla="+- 0 611 343"/>
                <a:gd name="T67" fmla="*/ 611 h 939"/>
                <a:gd name="T68" fmla="+- 0 756 360"/>
                <a:gd name="T69" fmla="*/ T68 w 939"/>
                <a:gd name="T70" fmla="+- 0 722 343"/>
                <a:gd name="T71" fmla="*/ 722 h 939"/>
                <a:gd name="T72" fmla="+- 0 706 360"/>
                <a:gd name="T73" fmla="*/ T72 w 939"/>
                <a:gd name="T74" fmla="+- 0 695 343"/>
                <a:gd name="T75" fmla="*/ 695 h 939"/>
                <a:gd name="T76" fmla="+- 0 645 360"/>
                <a:gd name="T77" fmla="*/ T76 w 939"/>
                <a:gd name="T78" fmla="+- 0 707 343"/>
                <a:gd name="T79" fmla="*/ 707 h 939"/>
                <a:gd name="T80" fmla="+- 0 672 360"/>
                <a:gd name="T81" fmla="*/ T80 w 939"/>
                <a:gd name="T82" fmla="+- 0 787 343"/>
                <a:gd name="T83" fmla="*/ 787 h 939"/>
                <a:gd name="T84" fmla="+- 0 666 360"/>
                <a:gd name="T85" fmla="*/ T84 w 939"/>
                <a:gd name="T86" fmla="+- 0 826 343"/>
                <a:gd name="T87" fmla="*/ 826 h 939"/>
                <a:gd name="T88" fmla="+- 0 732 360"/>
                <a:gd name="T89" fmla="*/ T88 w 939"/>
                <a:gd name="T90" fmla="+- 0 874 343"/>
                <a:gd name="T91" fmla="*/ 874 h 939"/>
                <a:gd name="T92" fmla="+- 0 733 360"/>
                <a:gd name="T93" fmla="*/ T92 w 939"/>
                <a:gd name="T94" fmla="+- 0 909 343"/>
                <a:gd name="T95" fmla="*/ 909 h 939"/>
                <a:gd name="T96" fmla="+- 0 804 360"/>
                <a:gd name="T97" fmla="*/ T96 w 939"/>
                <a:gd name="T98" fmla="+- 0 897 343"/>
                <a:gd name="T99" fmla="*/ 897 h 939"/>
                <a:gd name="T100" fmla="+- 0 821 360"/>
                <a:gd name="T101" fmla="*/ T100 w 939"/>
                <a:gd name="T102" fmla="+- 0 895 343"/>
                <a:gd name="T103" fmla="*/ 895 h 939"/>
                <a:gd name="T104" fmla="+- 0 838 360"/>
                <a:gd name="T105" fmla="*/ T104 w 939"/>
                <a:gd name="T106" fmla="+- 0 977 343"/>
                <a:gd name="T107" fmla="*/ 977 h 939"/>
                <a:gd name="T108" fmla="+- 0 837 360"/>
                <a:gd name="T109" fmla="*/ T108 w 939"/>
                <a:gd name="T110" fmla="+- 0 877 343"/>
                <a:gd name="T111" fmla="*/ 877 h 939"/>
                <a:gd name="T112" fmla="+- 0 867 360"/>
                <a:gd name="T113" fmla="*/ T112 w 939"/>
                <a:gd name="T114" fmla="+- 0 895 343"/>
                <a:gd name="T115" fmla="*/ 895 h 939"/>
                <a:gd name="T116" fmla="+- 0 949 360"/>
                <a:gd name="T117" fmla="*/ T116 w 939"/>
                <a:gd name="T118" fmla="+- 0 908 343"/>
                <a:gd name="T119" fmla="*/ 908 h 939"/>
                <a:gd name="T120" fmla="+- 0 923 360"/>
                <a:gd name="T121" fmla="*/ T120 w 939"/>
                <a:gd name="T122" fmla="+- 0 872 343"/>
                <a:gd name="T123" fmla="*/ 872 h 939"/>
                <a:gd name="T124" fmla="+- 0 990 360"/>
                <a:gd name="T125" fmla="*/ T124 w 939"/>
                <a:gd name="T126" fmla="+- 0 824 343"/>
                <a:gd name="T127" fmla="*/ 824 h 939"/>
                <a:gd name="T128" fmla="+- 0 983 360"/>
                <a:gd name="T129" fmla="*/ T128 w 939"/>
                <a:gd name="T130" fmla="+- 0 784 343"/>
                <a:gd name="T131" fmla="*/ 784 h 939"/>
                <a:gd name="T132" fmla="+- 0 1005 360"/>
                <a:gd name="T133" fmla="*/ T132 w 939"/>
                <a:gd name="T134" fmla="+- 0 730 343"/>
                <a:gd name="T135" fmla="*/ 730 h 939"/>
                <a:gd name="T136" fmla="+- 0 1030 360"/>
                <a:gd name="T137" fmla="*/ T136 w 939"/>
                <a:gd name="T138" fmla="+- 0 668 343"/>
                <a:gd name="T139" fmla="*/ 668 h 939"/>
                <a:gd name="T140" fmla="+- 0 1152 360"/>
                <a:gd name="T141" fmla="*/ T140 w 939"/>
                <a:gd name="T142" fmla="+- 0 888 343"/>
                <a:gd name="T143" fmla="*/ 888 h 939"/>
                <a:gd name="T144" fmla="+- 0 906 360"/>
                <a:gd name="T145" fmla="*/ T144 w 939"/>
                <a:gd name="T146" fmla="+- 0 1135 343"/>
                <a:gd name="T147" fmla="*/ 1135 h 939"/>
                <a:gd name="T148" fmla="+- 0 572 360"/>
                <a:gd name="T149" fmla="*/ T148 w 939"/>
                <a:gd name="T150" fmla="+- 0 1019 343"/>
                <a:gd name="T151" fmla="*/ 1019 h 939"/>
                <a:gd name="T152" fmla="+- 0 533 360"/>
                <a:gd name="T153" fmla="*/ T152 w 939"/>
                <a:gd name="T154" fmla="+- 0 667 343"/>
                <a:gd name="T155" fmla="*/ 667 h 939"/>
                <a:gd name="T156" fmla="+- 0 830 360"/>
                <a:gd name="T157" fmla="*/ T156 w 939"/>
                <a:gd name="T158" fmla="+- 0 482 343"/>
                <a:gd name="T159" fmla="*/ 482 h 939"/>
                <a:gd name="T160" fmla="+- 0 1127 360"/>
                <a:gd name="T161" fmla="*/ T160 w 939"/>
                <a:gd name="T162" fmla="+- 0 667 343"/>
                <a:gd name="T163" fmla="*/ 667 h 939"/>
                <a:gd name="T164" fmla="+- 0 1127 360"/>
                <a:gd name="T165" fmla="*/ T164 w 939"/>
                <a:gd name="T166" fmla="+- 0 612 343"/>
                <a:gd name="T167" fmla="*/ 612 h 939"/>
                <a:gd name="T168" fmla="+- 0 902 360"/>
                <a:gd name="T169" fmla="*/ T168 w 939"/>
                <a:gd name="T170" fmla="+- 0 462 343"/>
                <a:gd name="T171" fmla="*/ 462 h 939"/>
                <a:gd name="T172" fmla="+- 0 576 360"/>
                <a:gd name="T173" fmla="*/ T172 w 939"/>
                <a:gd name="T174" fmla="+- 0 559 343"/>
                <a:gd name="T175" fmla="*/ 559 h 939"/>
                <a:gd name="T176" fmla="+- 0 479 360"/>
                <a:gd name="T177" fmla="*/ T176 w 939"/>
                <a:gd name="T178" fmla="+- 0 885 343"/>
                <a:gd name="T179" fmla="*/ 885 h 939"/>
                <a:gd name="T180" fmla="+- 0 690 360"/>
                <a:gd name="T181" fmla="*/ T180 w 939"/>
                <a:gd name="T182" fmla="+- 0 1143 343"/>
                <a:gd name="T183" fmla="*/ 1143 h 939"/>
                <a:gd name="T184" fmla="+- 0 969 360"/>
                <a:gd name="T185" fmla="*/ T184 w 939"/>
                <a:gd name="T186" fmla="+- 0 1143 343"/>
                <a:gd name="T187" fmla="*/ 1143 h 939"/>
                <a:gd name="T188" fmla="+- 0 1181 360"/>
                <a:gd name="T189" fmla="*/ T188 w 939"/>
                <a:gd name="T190" fmla="+- 0 885 343"/>
                <a:gd name="T191" fmla="*/ 885 h 939"/>
                <a:gd name="T192" fmla="+- 0 1176 360"/>
                <a:gd name="T193" fmla="*/ T192 w 939"/>
                <a:gd name="T194" fmla="+- 0 981 343"/>
                <a:gd name="T195" fmla="*/ 981 h 939"/>
                <a:gd name="T196" fmla="+- 0 893 360"/>
                <a:gd name="T197" fmla="*/ T196 w 939"/>
                <a:gd name="T198" fmla="+- 0 1192 343"/>
                <a:gd name="T199" fmla="*/ 1192 h 939"/>
                <a:gd name="T200" fmla="+- 0 1064 360"/>
                <a:gd name="T201" fmla="*/ T200 w 939"/>
                <a:gd name="T202" fmla="+- 0 1157 343"/>
                <a:gd name="T203" fmla="*/ 1157 h 939"/>
                <a:gd name="T204" fmla="+- 0 1245 360"/>
                <a:gd name="T205" fmla="*/ T204 w 939"/>
                <a:gd name="T206" fmla="+- 0 845 343"/>
                <a:gd name="T207" fmla="*/ 845 h 939"/>
                <a:gd name="T208" fmla="+- 0 1133 360"/>
                <a:gd name="T209" fmla="*/ T208 w 939"/>
                <a:gd name="T210" fmla="+- 0 539 343"/>
                <a:gd name="T211" fmla="*/ 539 h 939"/>
                <a:gd name="T212" fmla="+- 0 859 360"/>
                <a:gd name="T213" fmla="*/ T212 w 939"/>
                <a:gd name="T214" fmla="+- 0 428 343"/>
                <a:gd name="T215" fmla="*/ 428 h 939"/>
                <a:gd name="T216" fmla="+- 0 1157 360"/>
                <a:gd name="T217" fmla="*/ T216 w 939"/>
                <a:gd name="T218" fmla="+- 0 616 343"/>
                <a:gd name="T219" fmla="*/ 616 h 9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939" h="939">
                  <a:moveTo>
                    <a:pt x="440" y="855"/>
                  </a:moveTo>
                  <a:lnTo>
                    <a:pt x="369" y="840"/>
                  </a:lnTo>
                  <a:lnTo>
                    <a:pt x="302" y="813"/>
                  </a:lnTo>
                  <a:lnTo>
                    <a:pt x="241" y="775"/>
                  </a:lnTo>
                  <a:lnTo>
                    <a:pt x="187" y="725"/>
                  </a:lnTo>
                  <a:lnTo>
                    <a:pt x="143" y="666"/>
                  </a:lnTo>
                  <a:lnTo>
                    <a:pt x="111" y="601"/>
                  </a:lnTo>
                  <a:lnTo>
                    <a:pt x="91" y="531"/>
                  </a:lnTo>
                  <a:lnTo>
                    <a:pt x="84" y="457"/>
                  </a:lnTo>
                  <a:lnTo>
                    <a:pt x="0" y="457"/>
                  </a:lnTo>
                  <a:lnTo>
                    <a:pt x="57" y="585"/>
                  </a:lnTo>
                  <a:lnTo>
                    <a:pt x="94" y="657"/>
                  </a:lnTo>
                  <a:lnTo>
                    <a:pt x="125" y="701"/>
                  </a:lnTo>
                  <a:lnTo>
                    <a:pt x="167" y="743"/>
                  </a:lnTo>
                  <a:lnTo>
                    <a:pt x="226" y="794"/>
                  </a:lnTo>
                  <a:lnTo>
                    <a:pt x="291" y="836"/>
                  </a:lnTo>
                  <a:lnTo>
                    <a:pt x="362" y="866"/>
                  </a:lnTo>
                  <a:lnTo>
                    <a:pt x="437" y="882"/>
                  </a:lnTo>
                  <a:lnTo>
                    <a:pt x="440" y="855"/>
                  </a:lnTo>
                  <a:moveTo>
                    <a:pt x="468" y="177"/>
                  </a:moveTo>
                  <a:lnTo>
                    <a:pt x="468" y="178"/>
                  </a:lnTo>
                  <a:lnTo>
                    <a:pt x="468" y="177"/>
                  </a:lnTo>
                  <a:moveTo>
                    <a:pt x="480" y="0"/>
                  </a:moveTo>
                  <a:lnTo>
                    <a:pt x="352" y="57"/>
                  </a:lnTo>
                  <a:lnTo>
                    <a:pt x="280" y="94"/>
                  </a:lnTo>
                  <a:lnTo>
                    <a:pt x="236" y="125"/>
                  </a:lnTo>
                  <a:lnTo>
                    <a:pt x="193" y="167"/>
                  </a:lnTo>
                  <a:lnTo>
                    <a:pt x="142" y="226"/>
                  </a:lnTo>
                  <a:lnTo>
                    <a:pt x="101" y="291"/>
                  </a:lnTo>
                  <a:lnTo>
                    <a:pt x="71" y="362"/>
                  </a:lnTo>
                  <a:lnTo>
                    <a:pt x="55" y="437"/>
                  </a:lnTo>
                  <a:lnTo>
                    <a:pt x="82" y="440"/>
                  </a:lnTo>
                  <a:lnTo>
                    <a:pt x="97" y="369"/>
                  </a:lnTo>
                  <a:lnTo>
                    <a:pt x="123" y="302"/>
                  </a:lnTo>
                  <a:lnTo>
                    <a:pt x="162" y="241"/>
                  </a:lnTo>
                  <a:lnTo>
                    <a:pt x="212" y="187"/>
                  </a:lnTo>
                  <a:lnTo>
                    <a:pt x="271" y="143"/>
                  </a:lnTo>
                  <a:lnTo>
                    <a:pt x="336" y="111"/>
                  </a:lnTo>
                  <a:lnTo>
                    <a:pt x="406" y="91"/>
                  </a:lnTo>
                  <a:lnTo>
                    <a:pt x="479" y="84"/>
                  </a:lnTo>
                  <a:lnTo>
                    <a:pt x="480" y="0"/>
                  </a:lnTo>
                  <a:moveTo>
                    <a:pt x="670" y="325"/>
                  </a:moveTo>
                  <a:lnTo>
                    <a:pt x="633" y="342"/>
                  </a:lnTo>
                  <a:lnTo>
                    <a:pt x="607" y="352"/>
                  </a:lnTo>
                  <a:lnTo>
                    <a:pt x="590" y="350"/>
                  </a:lnTo>
                  <a:lnTo>
                    <a:pt x="581" y="330"/>
                  </a:lnTo>
                  <a:lnTo>
                    <a:pt x="573" y="336"/>
                  </a:lnTo>
                  <a:lnTo>
                    <a:pt x="557" y="356"/>
                  </a:lnTo>
                  <a:lnTo>
                    <a:pt x="540" y="377"/>
                  </a:lnTo>
                  <a:lnTo>
                    <a:pt x="527" y="385"/>
                  </a:lnTo>
                  <a:lnTo>
                    <a:pt x="523" y="363"/>
                  </a:lnTo>
                  <a:lnTo>
                    <a:pt x="532" y="322"/>
                  </a:lnTo>
                  <a:lnTo>
                    <a:pt x="542" y="282"/>
                  </a:lnTo>
                  <a:lnTo>
                    <a:pt x="543" y="275"/>
                  </a:lnTo>
                  <a:lnTo>
                    <a:pt x="544" y="271"/>
                  </a:lnTo>
                  <a:lnTo>
                    <a:pt x="545" y="265"/>
                  </a:lnTo>
                  <a:lnTo>
                    <a:pt x="532" y="269"/>
                  </a:lnTo>
                  <a:lnTo>
                    <a:pt x="521" y="271"/>
                  </a:lnTo>
                  <a:lnTo>
                    <a:pt x="512" y="270"/>
                  </a:lnTo>
                  <a:lnTo>
                    <a:pt x="507" y="268"/>
                  </a:lnTo>
                  <a:lnTo>
                    <a:pt x="500" y="257"/>
                  </a:lnTo>
                  <a:lnTo>
                    <a:pt x="504" y="240"/>
                  </a:lnTo>
                  <a:lnTo>
                    <a:pt x="504" y="238"/>
                  </a:lnTo>
                  <a:lnTo>
                    <a:pt x="505" y="234"/>
                  </a:lnTo>
                  <a:lnTo>
                    <a:pt x="500" y="234"/>
                  </a:lnTo>
                  <a:lnTo>
                    <a:pt x="494" y="238"/>
                  </a:lnTo>
                  <a:lnTo>
                    <a:pt x="490" y="235"/>
                  </a:lnTo>
                  <a:lnTo>
                    <a:pt x="484" y="229"/>
                  </a:lnTo>
                  <a:lnTo>
                    <a:pt x="479" y="216"/>
                  </a:lnTo>
                  <a:lnTo>
                    <a:pt x="474" y="200"/>
                  </a:lnTo>
                  <a:lnTo>
                    <a:pt x="468" y="179"/>
                  </a:lnTo>
                  <a:lnTo>
                    <a:pt x="467" y="175"/>
                  </a:lnTo>
                  <a:lnTo>
                    <a:pt x="467" y="181"/>
                  </a:lnTo>
                  <a:lnTo>
                    <a:pt x="462" y="202"/>
                  </a:lnTo>
                  <a:lnTo>
                    <a:pt x="457" y="219"/>
                  </a:lnTo>
                  <a:lnTo>
                    <a:pt x="451" y="231"/>
                  </a:lnTo>
                  <a:lnTo>
                    <a:pt x="446" y="238"/>
                  </a:lnTo>
                  <a:lnTo>
                    <a:pt x="442" y="240"/>
                  </a:lnTo>
                  <a:lnTo>
                    <a:pt x="435" y="236"/>
                  </a:lnTo>
                  <a:lnTo>
                    <a:pt x="430" y="236"/>
                  </a:lnTo>
                  <a:lnTo>
                    <a:pt x="436" y="259"/>
                  </a:lnTo>
                  <a:lnTo>
                    <a:pt x="426" y="275"/>
                  </a:lnTo>
                  <a:lnTo>
                    <a:pt x="408" y="274"/>
                  </a:lnTo>
                  <a:lnTo>
                    <a:pt x="391" y="268"/>
                  </a:lnTo>
                  <a:lnTo>
                    <a:pt x="394" y="284"/>
                  </a:lnTo>
                  <a:lnTo>
                    <a:pt x="404" y="324"/>
                  </a:lnTo>
                  <a:lnTo>
                    <a:pt x="412" y="365"/>
                  </a:lnTo>
                  <a:lnTo>
                    <a:pt x="408" y="387"/>
                  </a:lnTo>
                  <a:lnTo>
                    <a:pt x="396" y="379"/>
                  </a:lnTo>
                  <a:lnTo>
                    <a:pt x="378" y="358"/>
                  </a:lnTo>
                  <a:lnTo>
                    <a:pt x="375" y="354"/>
                  </a:lnTo>
                  <a:lnTo>
                    <a:pt x="362" y="338"/>
                  </a:lnTo>
                  <a:lnTo>
                    <a:pt x="355" y="333"/>
                  </a:lnTo>
                  <a:lnTo>
                    <a:pt x="346" y="352"/>
                  </a:lnTo>
                  <a:lnTo>
                    <a:pt x="329" y="354"/>
                  </a:lnTo>
                  <a:lnTo>
                    <a:pt x="303" y="344"/>
                  </a:lnTo>
                  <a:lnTo>
                    <a:pt x="266" y="327"/>
                  </a:lnTo>
                  <a:lnTo>
                    <a:pt x="271" y="337"/>
                  </a:lnTo>
                  <a:lnTo>
                    <a:pt x="285" y="364"/>
                  </a:lnTo>
                  <a:lnTo>
                    <a:pt x="292" y="395"/>
                  </a:lnTo>
                  <a:lnTo>
                    <a:pt x="279" y="419"/>
                  </a:lnTo>
                  <a:lnTo>
                    <a:pt x="282" y="424"/>
                  </a:lnTo>
                  <a:lnTo>
                    <a:pt x="294" y="432"/>
                  </a:lnTo>
                  <a:lnTo>
                    <a:pt x="312" y="444"/>
                  </a:lnTo>
                  <a:lnTo>
                    <a:pt x="330" y="460"/>
                  </a:lnTo>
                  <a:lnTo>
                    <a:pt x="329" y="466"/>
                  </a:lnTo>
                  <a:lnTo>
                    <a:pt x="321" y="474"/>
                  </a:lnTo>
                  <a:lnTo>
                    <a:pt x="311" y="480"/>
                  </a:lnTo>
                  <a:lnTo>
                    <a:pt x="306" y="483"/>
                  </a:lnTo>
                  <a:lnTo>
                    <a:pt x="324" y="492"/>
                  </a:lnTo>
                  <a:lnTo>
                    <a:pt x="347" y="502"/>
                  </a:lnTo>
                  <a:lnTo>
                    <a:pt x="367" y="510"/>
                  </a:lnTo>
                  <a:lnTo>
                    <a:pt x="375" y="517"/>
                  </a:lnTo>
                  <a:lnTo>
                    <a:pt x="372" y="531"/>
                  </a:lnTo>
                  <a:lnTo>
                    <a:pt x="366" y="546"/>
                  </a:lnTo>
                  <a:lnTo>
                    <a:pt x="357" y="559"/>
                  </a:lnTo>
                  <a:lnTo>
                    <a:pt x="347" y="567"/>
                  </a:lnTo>
                  <a:lnTo>
                    <a:pt x="353" y="567"/>
                  </a:lnTo>
                  <a:lnTo>
                    <a:pt x="373" y="566"/>
                  </a:lnTo>
                  <a:lnTo>
                    <a:pt x="399" y="562"/>
                  </a:lnTo>
                  <a:lnTo>
                    <a:pt x="425" y="555"/>
                  </a:lnTo>
                  <a:lnTo>
                    <a:pt x="429" y="554"/>
                  </a:lnTo>
                  <a:lnTo>
                    <a:pt x="429" y="563"/>
                  </a:lnTo>
                  <a:lnTo>
                    <a:pt x="444" y="554"/>
                  </a:lnTo>
                  <a:lnTo>
                    <a:pt x="453" y="546"/>
                  </a:lnTo>
                  <a:lnTo>
                    <a:pt x="459" y="534"/>
                  </a:lnTo>
                  <a:lnTo>
                    <a:pt x="460" y="534"/>
                  </a:lnTo>
                  <a:lnTo>
                    <a:pt x="461" y="552"/>
                  </a:lnTo>
                  <a:lnTo>
                    <a:pt x="461" y="566"/>
                  </a:lnTo>
                  <a:lnTo>
                    <a:pt x="461" y="597"/>
                  </a:lnTo>
                  <a:lnTo>
                    <a:pt x="459" y="635"/>
                  </a:lnTo>
                  <a:lnTo>
                    <a:pt x="455" y="656"/>
                  </a:lnTo>
                  <a:lnTo>
                    <a:pt x="478" y="634"/>
                  </a:lnTo>
                  <a:lnTo>
                    <a:pt x="477" y="629"/>
                  </a:lnTo>
                  <a:lnTo>
                    <a:pt x="474" y="607"/>
                  </a:lnTo>
                  <a:lnTo>
                    <a:pt x="474" y="577"/>
                  </a:lnTo>
                  <a:lnTo>
                    <a:pt x="475" y="550"/>
                  </a:lnTo>
                  <a:lnTo>
                    <a:pt x="477" y="534"/>
                  </a:lnTo>
                  <a:lnTo>
                    <a:pt x="477" y="533"/>
                  </a:lnTo>
                  <a:lnTo>
                    <a:pt x="483" y="544"/>
                  </a:lnTo>
                  <a:lnTo>
                    <a:pt x="493" y="552"/>
                  </a:lnTo>
                  <a:lnTo>
                    <a:pt x="506" y="561"/>
                  </a:lnTo>
                  <a:lnTo>
                    <a:pt x="507" y="552"/>
                  </a:lnTo>
                  <a:lnTo>
                    <a:pt x="511" y="553"/>
                  </a:lnTo>
                  <a:lnTo>
                    <a:pt x="537" y="560"/>
                  </a:lnTo>
                  <a:lnTo>
                    <a:pt x="563" y="564"/>
                  </a:lnTo>
                  <a:lnTo>
                    <a:pt x="583" y="565"/>
                  </a:lnTo>
                  <a:lnTo>
                    <a:pt x="589" y="565"/>
                  </a:lnTo>
                  <a:lnTo>
                    <a:pt x="578" y="557"/>
                  </a:lnTo>
                  <a:lnTo>
                    <a:pt x="575" y="552"/>
                  </a:lnTo>
                  <a:lnTo>
                    <a:pt x="570" y="544"/>
                  </a:lnTo>
                  <a:lnTo>
                    <a:pt x="565" y="533"/>
                  </a:lnTo>
                  <a:lnTo>
                    <a:pt x="563" y="529"/>
                  </a:lnTo>
                  <a:lnTo>
                    <a:pt x="561" y="515"/>
                  </a:lnTo>
                  <a:lnTo>
                    <a:pt x="569" y="508"/>
                  </a:lnTo>
                  <a:lnTo>
                    <a:pt x="589" y="499"/>
                  </a:lnTo>
                  <a:lnTo>
                    <a:pt x="612" y="490"/>
                  </a:lnTo>
                  <a:lnTo>
                    <a:pt x="630" y="481"/>
                  </a:lnTo>
                  <a:lnTo>
                    <a:pt x="625" y="478"/>
                  </a:lnTo>
                  <a:lnTo>
                    <a:pt x="615" y="472"/>
                  </a:lnTo>
                  <a:lnTo>
                    <a:pt x="607" y="464"/>
                  </a:lnTo>
                  <a:lnTo>
                    <a:pt x="606" y="458"/>
                  </a:lnTo>
                  <a:lnTo>
                    <a:pt x="623" y="441"/>
                  </a:lnTo>
                  <a:lnTo>
                    <a:pt x="641" y="430"/>
                  </a:lnTo>
                  <a:lnTo>
                    <a:pt x="654" y="422"/>
                  </a:lnTo>
                  <a:lnTo>
                    <a:pt x="656" y="417"/>
                  </a:lnTo>
                  <a:lnTo>
                    <a:pt x="643" y="392"/>
                  </a:lnTo>
                  <a:lnTo>
                    <a:pt x="645" y="387"/>
                  </a:lnTo>
                  <a:lnTo>
                    <a:pt x="645" y="385"/>
                  </a:lnTo>
                  <a:lnTo>
                    <a:pt x="651" y="361"/>
                  </a:lnTo>
                  <a:lnTo>
                    <a:pt x="656" y="352"/>
                  </a:lnTo>
                  <a:lnTo>
                    <a:pt x="664" y="335"/>
                  </a:lnTo>
                  <a:lnTo>
                    <a:pt x="670" y="325"/>
                  </a:lnTo>
                  <a:moveTo>
                    <a:pt x="828" y="470"/>
                  </a:moveTo>
                  <a:lnTo>
                    <a:pt x="821" y="398"/>
                  </a:lnTo>
                  <a:lnTo>
                    <a:pt x="801" y="332"/>
                  </a:lnTo>
                  <a:lnTo>
                    <a:pt x="801" y="470"/>
                  </a:lnTo>
                  <a:lnTo>
                    <a:pt x="792" y="545"/>
                  </a:lnTo>
                  <a:lnTo>
                    <a:pt x="767" y="615"/>
                  </a:lnTo>
                  <a:lnTo>
                    <a:pt x="728" y="676"/>
                  </a:lnTo>
                  <a:lnTo>
                    <a:pt x="677" y="728"/>
                  </a:lnTo>
                  <a:lnTo>
                    <a:pt x="615" y="767"/>
                  </a:lnTo>
                  <a:lnTo>
                    <a:pt x="546" y="792"/>
                  </a:lnTo>
                  <a:lnTo>
                    <a:pt x="470" y="800"/>
                  </a:lnTo>
                  <a:lnTo>
                    <a:pt x="394" y="792"/>
                  </a:lnTo>
                  <a:lnTo>
                    <a:pt x="324" y="767"/>
                  </a:lnTo>
                  <a:lnTo>
                    <a:pt x="263" y="728"/>
                  </a:lnTo>
                  <a:lnTo>
                    <a:pt x="212" y="676"/>
                  </a:lnTo>
                  <a:lnTo>
                    <a:pt x="173" y="615"/>
                  </a:lnTo>
                  <a:lnTo>
                    <a:pt x="148" y="545"/>
                  </a:lnTo>
                  <a:lnTo>
                    <a:pt x="139" y="470"/>
                  </a:lnTo>
                  <a:lnTo>
                    <a:pt x="148" y="394"/>
                  </a:lnTo>
                  <a:lnTo>
                    <a:pt x="173" y="324"/>
                  </a:lnTo>
                  <a:lnTo>
                    <a:pt x="212" y="263"/>
                  </a:lnTo>
                  <a:lnTo>
                    <a:pt x="263" y="212"/>
                  </a:lnTo>
                  <a:lnTo>
                    <a:pt x="324" y="173"/>
                  </a:lnTo>
                  <a:lnTo>
                    <a:pt x="394" y="148"/>
                  </a:lnTo>
                  <a:lnTo>
                    <a:pt x="470" y="139"/>
                  </a:lnTo>
                  <a:lnTo>
                    <a:pt x="546" y="148"/>
                  </a:lnTo>
                  <a:lnTo>
                    <a:pt x="615" y="173"/>
                  </a:lnTo>
                  <a:lnTo>
                    <a:pt x="677" y="212"/>
                  </a:lnTo>
                  <a:lnTo>
                    <a:pt x="728" y="263"/>
                  </a:lnTo>
                  <a:lnTo>
                    <a:pt x="767" y="324"/>
                  </a:lnTo>
                  <a:lnTo>
                    <a:pt x="792" y="394"/>
                  </a:lnTo>
                  <a:lnTo>
                    <a:pt x="801" y="470"/>
                  </a:lnTo>
                  <a:lnTo>
                    <a:pt x="801" y="332"/>
                  </a:lnTo>
                  <a:lnTo>
                    <a:pt x="800" y="330"/>
                  </a:lnTo>
                  <a:lnTo>
                    <a:pt x="767" y="269"/>
                  </a:lnTo>
                  <a:lnTo>
                    <a:pt x="723" y="216"/>
                  </a:lnTo>
                  <a:lnTo>
                    <a:pt x="670" y="173"/>
                  </a:lnTo>
                  <a:lnTo>
                    <a:pt x="609" y="140"/>
                  </a:lnTo>
                  <a:lnTo>
                    <a:pt x="607" y="139"/>
                  </a:lnTo>
                  <a:lnTo>
                    <a:pt x="542" y="119"/>
                  </a:lnTo>
                  <a:lnTo>
                    <a:pt x="470" y="111"/>
                  </a:lnTo>
                  <a:lnTo>
                    <a:pt x="398" y="119"/>
                  </a:lnTo>
                  <a:lnTo>
                    <a:pt x="330" y="140"/>
                  </a:lnTo>
                  <a:lnTo>
                    <a:pt x="270" y="173"/>
                  </a:lnTo>
                  <a:lnTo>
                    <a:pt x="216" y="216"/>
                  </a:lnTo>
                  <a:lnTo>
                    <a:pt x="173" y="269"/>
                  </a:lnTo>
                  <a:lnTo>
                    <a:pt x="140" y="330"/>
                  </a:lnTo>
                  <a:lnTo>
                    <a:pt x="119" y="398"/>
                  </a:lnTo>
                  <a:lnTo>
                    <a:pt x="111" y="470"/>
                  </a:lnTo>
                  <a:lnTo>
                    <a:pt x="119" y="542"/>
                  </a:lnTo>
                  <a:lnTo>
                    <a:pt x="140" y="609"/>
                  </a:lnTo>
                  <a:lnTo>
                    <a:pt x="173" y="670"/>
                  </a:lnTo>
                  <a:lnTo>
                    <a:pt x="216" y="723"/>
                  </a:lnTo>
                  <a:lnTo>
                    <a:pt x="270" y="767"/>
                  </a:lnTo>
                  <a:lnTo>
                    <a:pt x="330" y="800"/>
                  </a:lnTo>
                  <a:lnTo>
                    <a:pt x="398" y="821"/>
                  </a:lnTo>
                  <a:lnTo>
                    <a:pt x="470" y="828"/>
                  </a:lnTo>
                  <a:lnTo>
                    <a:pt x="542" y="821"/>
                  </a:lnTo>
                  <a:lnTo>
                    <a:pt x="607" y="800"/>
                  </a:lnTo>
                  <a:lnTo>
                    <a:pt x="609" y="800"/>
                  </a:lnTo>
                  <a:lnTo>
                    <a:pt x="670" y="767"/>
                  </a:lnTo>
                  <a:lnTo>
                    <a:pt x="723" y="723"/>
                  </a:lnTo>
                  <a:lnTo>
                    <a:pt x="767" y="670"/>
                  </a:lnTo>
                  <a:lnTo>
                    <a:pt x="800" y="609"/>
                  </a:lnTo>
                  <a:lnTo>
                    <a:pt x="821" y="542"/>
                  </a:lnTo>
                  <a:lnTo>
                    <a:pt x="828" y="470"/>
                  </a:lnTo>
                  <a:moveTo>
                    <a:pt x="885" y="502"/>
                  </a:moveTo>
                  <a:lnTo>
                    <a:pt x="857" y="499"/>
                  </a:lnTo>
                  <a:lnTo>
                    <a:pt x="843" y="571"/>
                  </a:lnTo>
                  <a:lnTo>
                    <a:pt x="816" y="638"/>
                  </a:lnTo>
                  <a:lnTo>
                    <a:pt x="777" y="699"/>
                  </a:lnTo>
                  <a:lnTo>
                    <a:pt x="728" y="752"/>
                  </a:lnTo>
                  <a:lnTo>
                    <a:pt x="669" y="796"/>
                  </a:lnTo>
                  <a:lnTo>
                    <a:pt x="604" y="829"/>
                  </a:lnTo>
                  <a:lnTo>
                    <a:pt x="533" y="849"/>
                  </a:lnTo>
                  <a:lnTo>
                    <a:pt x="460" y="855"/>
                  </a:lnTo>
                  <a:lnTo>
                    <a:pt x="460" y="939"/>
                  </a:lnTo>
                  <a:lnTo>
                    <a:pt x="588" y="882"/>
                  </a:lnTo>
                  <a:lnTo>
                    <a:pt x="660" y="846"/>
                  </a:lnTo>
                  <a:lnTo>
                    <a:pt x="704" y="814"/>
                  </a:lnTo>
                  <a:lnTo>
                    <a:pt x="746" y="773"/>
                  </a:lnTo>
                  <a:lnTo>
                    <a:pt x="797" y="713"/>
                  </a:lnTo>
                  <a:lnTo>
                    <a:pt x="839" y="648"/>
                  </a:lnTo>
                  <a:lnTo>
                    <a:pt x="869" y="578"/>
                  </a:lnTo>
                  <a:lnTo>
                    <a:pt x="885" y="502"/>
                  </a:lnTo>
                  <a:moveTo>
                    <a:pt x="939" y="482"/>
                  </a:moveTo>
                  <a:lnTo>
                    <a:pt x="882" y="355"/>
                  </a:lnTo>
                  <a:lnTo>
                    <a:pt x="846" y="282"/>
                  </a:lnTo>
                  <a:lnTo>
                    <a:pt x="814" y="238"/>
                  </a:lnTo>
                  <a:lnTo>
                    <a:pt x="773" y="196"/>
                  </a:lnTo>
                  <a:lnTo>
                    <a:pt x="713" y="145"/>
                  </a:lnTo>
                  <a:lnTo>
                    <a:pt x="648" y="103"/>
                  </a:lnTo>
                  <a:lnTo>
                    <a:pt x="578" y="74"/>
                  </a:lnTo>
                  <a:lnTo>
                    <a:pt x="502" y="57"/>
                  </a:lnTo>
                  <a:lnTo>
                    <a:pt x="499" y="85"/>
                  </a:lnTo>
                  <a:lnTo>
                    <a:pt x="571" y="99"/>
                  </a:lnTo>
                  <a:lnTo>
                    <a:pt x="638" y="126"/>
                  </a:lnTo>
                  <a:lnTo>
                    <a:pt x="699" y="165"/>
                  </a:lnTo>
                  <a:lnTo>
                    <a:pt x="752" y="214"/>
                  </a:lnTo>
                  <a:lnTo>
                    <a:pt x="797" y="273"/>
                  </a:lnTo>
                  <a:lnTo>
                    <a:pt x="829" y="339"/>
                  </a:lnTo>
                  <a:lnTo>
                    <a:pt x="849" y="409"/>
                  </a:lnTo>
                  <a:lnTo>
                    <a:pt x="855" y="482"/>
                  </a:lnTo>
                  <a:lnTo>
                    <a:pt x="939" y="48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7">
              <a:extLst>
                <a:ext uri="{FF2B5EF4-FFF2-40B4-BE49-F238E27FC236}">
                  <a16:creationId xmlns:a16="http://schemas.microsoft.com/office/drawing/2014/main" id="{3BCAAB90-9E23-45F3-AC1B-E96254BA2B30}"/>
                </a:ext>
              </a:extLst>
            </p:cNvPr>
            <p:cNvSpPr>
              <a:spLocks/>
            </p:cNvSpPr>
            <p:nvPr/>
          </p:nvSpPr>
          <p:spPr bwMode="auto">
            <a:xfrm>
              <a:off x="779" y="1040"/>
              <a:ext cx="84" cy="80"/>
            </a:xfrm>
            <a:custGeom>
              <a:avLst/>
              <a:gdLst>
                <a:gd name="T0" fmla="+- 0 862 779"/>
                <a:gd name="T1" fmla="*/ T0 w 84"/>
                <a:gd name="T2" fmla="+- 0 1071 1041"/>
                <a:gd name="T3" fmla="*/ 1071 h 80"/>
                <a:gd name="T4" fmla="+- 0 836 779"/>
                <a:gd name="T5" fmla="*/ T4 w 84"/>
                <a:gd name="T6" fmla="+- 0 1089 1041"/>
                <a:gd name="T7" fmla="*/ 1089 h 80"/>
                <a:gd name="T8" fmla="+- 0 846 779"/>
                <a:gd name="T9" fmla="*/ T8 w 84"/>
                <a:gd name="T10" fmla="+- 0 1120 1041"/>
                <a:gd name="T11" fmla="*/ 1120 h 80"/>
                <a:gd name="T12" fmla="+- 0 821 779"/>
                <a:gd name="T13" fmla="*/ T12 w 84"/>
                <a:gd name="T14" fmla="+- 0 1101 1041"/>
                <a:gd name="T15" fmla="*/ 1101 h 80"/>
                <a:gd name="T16" fmla="+- 0 795 779"/>
                <a:gd name="T17" fmla="*/ T16 w 84"/>
                <a:gd name="T18" fmla="+- 0 1120 1041"/>
                <a:gd name="T19" fmla="*/ 1120 h 80"/>
                <a:gd name="T20" fmla="+- 0 805 779"/>
                <a:gd name="T21" fmla="*/ T20 w 84"/>
                <a:gd name="T22" fmla="+- 0 1089 1041"/>
                <a:gd name="T23" fmla="*/ 1089 h 80"/>
                <a:gd name="T24" fmla="+- 0 779 779"/>
                <a:gd name="T25" fmla="*/ T24 w 84"/>
                <a:gd name="T26" fmla="+- 0 1071 1041"/>
                <a:gd name="T27" fmla="*/ 1071 h 80"/>
                <a:gd name="T28" fmla="+- 0 811 779"/>
                <a:gd name="T29" fmla="*/ T28 w 84"/>
                <a:gd name="T30" fmla="+- 0 1071 1041"/>
                <a:gd name="T31" fmla="*/ 1071 h 80"/>
                <a:gd name="T32" fmla="+- 0 821 779"/>
                <a:gd name="T33" fmla="*/ T32 w 84"/>
                <a:gd name="T34" fmla="+- 0 1041 1041"/>
                <a:gd name="T35" fmla="*/ 1041 h 80"/>
                <a:gd name="T36" fmla="+- 0 830 779"/>
                <a:gd name="T37" fmla="*/ T36 w 84"/>
                <a:gd name="T38" fmla="+- 0 1071 1041"/>
                <a:gd name="T39" fmla="*/ 1071 h 80"/>
                <a:gd name="T40" fmla="+- 0 862 779"/>
                <a:gd name="T41" fmla="*/ T40 w 84"/>
                <a:gd name="T42" fmla="+- 0 1071 1041"/>
                <a:gd name="T43" fmla="*/ 1071 h 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0">
                  <a:moveTo>
                    <a:pt x="83" y="30"/>
                  </a:moveTo>
                  <a:lnTo>
                    <a:pt x="57" y="48"/>
                  </a:lnTo>
                  <a:lnTo>
                    <a:pt x="67" y="79"/>
                  </a:lnTo>
                  <a:lnTo>
                    <a:pt x="42" y="60"/>
                  </a:lnTo>
                  <a:lnTo>
                    <a:pt x="16" y="79"/>
                  </a:lnTo>
                  <a:lnTo>
                    <a:pt x="26" y="48"/>
                  </a:lnTo>
                  <a:lnTo>
                    <a:pt x="0" y="30"/>
                  </a:lnTo>
                  <a:lnTo>
                    <a:pt x="32" y="30"/>
                  </a:lnTo>
                  <a:lnTo>
                    <a:pt x="42" y="0"/>
                  </a:lnTo>
                  <a:lnTo>
                    <a:pt x="51" y="30"/>
                  </a:lnTo>
                  <a:lnTo>
                    <a:pt x="83" y="30"/>
                  </a:lnTo>
                  <a:close/>
                </a:path>
              </a:pathLst>
            </a:custGeom>
            <a:noFill/>
            <a:ln w="508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9" name="Picture 8">
              <a:extLst>
                <a:ext uri="{FF2B5EF4-FFF2-40B4-BE49-F238E27FC236}">
                  <a16:creationId xmlns:a16="http://schemas.microsoft.com/office/drawing/2014/main" id="{37CDFC88-7A26-467D-B1ED-83225D9DD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 y="922"/>
              <a:ext cx="18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5">
              <a:extLst>
                <a:ext uri="{FF2B5EF4-FFF2-40B4-BE49-F238E27FC236}">
                  <a16:creationId xmlns:a16="http://schemas.microsoft.com/office/drawing/2014/main" id="{A82B8C0D-5039-4AB2-928C-A31784F2F7B0}"/>
                </a:ext>
              </a:extLst>
            </p:cNvPr>
            <p:cNvSpPr>
              <a:spLocks/>
            </p:cNvSpPr>
            <p:nvPr/>
          </p:nvSpPr>
          <p:spPr bwMode="auto">
            <a:xfrm>
              <a:off x="562" y="920"/>
              <a:ext cx="184" cy="171"/>
            </a:xfrm>
            <a:custGeom>
              <a:avLst/>
              <a:gdLst>
                <a:gd name="T0" fmla="+- 0 659 563"/>
                <a:gd name="T1" fmla="*/ T0 w 184"/>
                <a:gd name="T2" fmla="+- 0 955 920"/>
                <a:gd name="T3" fmla="*/ 955 h 171"/>
                <a:gd name="T4" fmla="+- 0 622 563"/>
                <a:gd name="T5" fmla="*/ T4 w 184"/>
                <a:gd name="T6" fmla="+- 0 955 920"/>
                <a:gd name="T7" fmla="*/ 955 h 171"/>
                <a:gd name="T8" fmla="+- 0 611 563"/>
                <a:gd name="T9" fmla="*/ T8 w 184"/>
                <a:gd name="T10" fmla="+- 0 920 920"/>
                <a:gd name="T11" fmla="*/ 920 h 171"/>
                <a:gd name="T12" fmla="+- 0 599 563"/>
                <a:gd name="T13" fmla="*/ T12 w 184"/>
                <a:gd name="T14" fmla="+- 0 955 920"/>
                <a:gd name="T15" fmla="*/ 955 h 171"/>
                <a:gd name="T16" fmla="+- 0 563 563"/>
                <a:gd name="T17" fmla="*/ T16 w 184"/>
                <a:gd name="T18" fmla="+- 0 955 920"/>
                <a:gd name="T19" fmla="*/ 955 h 171"/>
                <a:gd name="T20" fmla="+- 0 592 563"/>
                <a:gd name="T21" fmla="*/ T20 w 184"/>
                <a:gd name="T22" fmla="+- 0 977 920"/>
                <a:gd name="T23" fmla="*/ 977 h 171"/>
                <a:gd name="T24" fmla="+- 0 581 563"/>
                <a:gd name="T25" fmla="*/ T24 w 184"/>
                <a:gd name="T26" fmla="+- 0 1012 920"/>
                <a:gd name="T27" fmla="*/ 1012 h 171"/>
                <a:gd name="T28" fmla="+- 0 611 563"/>
                <a:gd name="T29" fmla="*/ T28 w 184"/>
                <a:gd name="T30" fmla="+- 0 990 920"/>
                <a:gd name="T31" fmla="*/ 990 h 171"/>
                <a:gd name="T32" fmla="+- 0 641 563"/>
                <a:gd name="T33" fmla="*/ T32 w 184"/>
                <a:gd name="T34" fmla="+- 0 1012 920"/>
                <a:gd name="T35" fmla="*/ 1012 h 171"/>
                <a:gd name="T36" fmla="+- 0 634 563"/>
                <a:gd name="T37" fmla="*/ T36 w 184"/>
                <a:gd name="T38" fmla="+- 0 990 920"/>
                <a:gd name="T39" fmla="*/ 990 h 171"/>
                <a:gd name="T40" fmla="+- 0 629 563"/>
                <a:gd name="T41" fmla="*/ T40 w 184"/>
                <a:gd name="T42" fmla="+- 0 977 920"/>
                <a:gd name="T43" fmla="*/ 977 h 171"/>
                <a:gd name="T44" fmla="+- 0 659 563"/>
                <a:gd name="T45" fmla="*/ T44 w 184"/>
                <a:gd name="T46" fmla="+- 0 955 920"/>
                <a:gd name="T47" fmla="*/ 955 h 171"/>
                <a:gd name="T48" fmla="+- 0 746 563"/>
                <a:gd name="T49" fmla="*/ T48 w 184"/>
                <a:gd name="T50" fmla="+- 0 1034 920"/>
                <a:gd name="T51" fmla="*/ 1034 h 171"/>
                <a:gd name="T52" fmla="+- 0 709 563"/>
                <a:gd name="T53" fmla="*/ T52 w 184"/>
                <a:gd name="T54" fmla="+- 0 1034 920"/>
                <a:gd name="T55" fmla="*/ 1034 h 171"/>
                <a:gd name="T56" fmla="+- 0 698 563"/>
                <a:gd name="T57" fmla="*/ T56 w 184"/>
                <a:gd name="T58" fmla="+- 0 999 920"/>
                <a:gd name="T59" fmla="*/ 999 h 171"/>
                <a:gd name="T60" fmla="+- 0 686 563"/>
                <a:gd name="T61" fmla="*/ T60 w 184"/>
                <a:gd name="T62" fmla="+- 0 1034 920"/>
                <a:gd name="T63" fmla="*/ 1034 h 171"/>
                <a:gd name="T64" fmla="+- 0 650 563"/>
                <a:gd name="T65" fmla="*/ T64 w 184"/>
                <a:gd name="T66" fmla="+- 0 1034 920"/>
                <a:gd name="T67" fmla="*/ 1034 h 171"/>
                <a:gd name="T68" fmla="+- 0 679 563"/>
                <a:gd name="T69" fmla="*/ T68 w 184"/>
                <a:gd name="T70" fmla="+- 0 1055 920"/>
                <a:gd name="T71" fmla="*/ 1055 h 171"/>
                <a:gd name="T72" fmla="+- 0 668 563"/>
                <a:gd name="T73" fmla="*/ T72 w 184"/>
                <a:gd name="T74" fmla="+- 0 1090 920"/>
                <a:gd name="T75" fmla="*/ 1090 h 171"/>
                <a:gd name="T76" fmla="+- 0 698 563"/>
                <a:gd name="T77" fmla="*/ T76 w 184"/>
                <a:gd name="T78" fmla="+- 0 1069 920"/>
                <a:gd name="T79" fmla="*/ 1069 h 171"/>
                <a:gd name="T80" fmla="+- 0 728 563"/>
                <a:gd name="T81" fmla="*/ T80 w 184"/>
                <a:gd name="T82" fmla="+- 0 1090 920"/>
                <a:gd name="T83" fmla="*/ 1090 h 171"/>
                <a:gd name="T84" fmla="+- 0 721 563"/>
                <a:gd name="T85" fmla="*/ T84 w 184"/>
                <a:gd name="T86" fmla="+- 0 1069 920"/>
                <a:gd name="T87" fmla="*/ 1069 h 171"/>
                <a:gd name="T88" fmla="+- 0 716 563"/>
                <a:gd name="T89" fmla="*/ T88 w 184"/>
                <a:gd name="T90" fmla="+- 0 1055 920"/>
                <a:gd name="T91" fmla="*/ 1055 h 171"/>
                <a:gd name="T92" fmla="+- 0 746 563"/>
                <a:gd name="T93" fmla="*/ T92 w 184"/>
                <a:gd name="T94" fmla="+- 0 1034 920"/>
                <a:gd name="T95" fmla="*/ 1034 h 1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84" h="171">
                  <a:moveTo>
                    <a:pt x="96" y="35"/>
                  </a:moveTo>
                  <a:lnTo>
                    <a:pt x="59" y="35"/>
                  </a:lnTo>
                  <a:lnTo>
                    <a:pt x="48" y="0"/>
                  </a:lnTo>
                  <a:lnTo>
                    <a:pt x="36" y="35"/>
                  </a:lnTo>
                  <a:lnTo>
                    <a:pt x="0" y="35"/>
                  </a:lnTo>
                  <a:lnTo>
                    <a:pt x="29" y="57"/>
                  </a:lnTo>
                  <a:lnTo>
                    <a:pt x="18" y="92"/>
                  </a:lnTo>
                  <a:lnTo>
                    <a:pt x="48" y="70"/>
                  </a:lnTo>
                  <a:lnTo>
                    <a:pt x="78" y="92"/>
                  </a:lnTo>
                  <a:lnTo>
                    <a:pt x="71" y="70"/>
                  </a:lnTo>
                  <a:lnTo>
                    <a:pt x="66" y="57"/>
                  </a:lnTo>
                  <a:lnTo>
                    <a:pt x="96" y="35"/>
                  </a:lnTo>
                  <a:moveTo>
                    <a:pt x="183" y="114"/>
                  </a:moveTo>
                  <a:lnTo>
                    <a:pt x="146" y="114"/>
                  </a:lnTo>
                  <a:lnTo>
                    <a:pt x="135" y="79"/>
                  </a:lnTo>
                  <a:lnTo>
                    <a:pt x="123" y="114"/>
                  </a:lnTo>
                  <a:lnTo>
                    <a:pt x="87" y="114"/>
                  </a:lnTo>
                  <a:lnTo>
                    <a:pt x="116" y="135"/>
                  </a:lnTo>
                  <a:lnTo>
                    <a:pt x="105" y="170"/>
                  </a:lnTo>
                  <a:lnTo>
                    <a:pt x="135" y="149"/>
                  </a:lnTo>
                  <a:lnTo>
                    <a:pt x="165" y="170"/>
                  </a:lnTo>
                  <a:lnTo>
                    <a:pt x="158" y="149"/>
                  </a:lnTo>
                  <a:lnTo>
                    <a:pt x="153" y="135"/>
                  </a:lnTo>
                  <a:lnTo>
                    <a:pt x="183" y="1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 name="Text Box 4">
              <a:extLst>
                <a:ext uri="{FF2B5EF4-FFF2-40B4-BE49-F238E27FC236}">
                  <a16:creationId xmlns:a16="http://schemas.microsoft.com/office/drawing/2014/main" id="{4B6B09BA-453C-4C22-9845-1163B096A398}"/>
                </a:ext>
              </a:extLst>
            </p:cNvPr>
            <p:cNvSpPr txBox="1">
              <a:spLocks noChangeArrowheads="1"/>
            </p:cNvSpPr>
            <p:nvPr/>
          </p:nvSpPr>
          <p:spPr bwMode="auto">
            <a:xfrm>
              <a:off x="1598" y="322"/>
              <a:ext cx="3007"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dirty="0">
                  <a:solidFill>
                    <a:srgbClr val="FFFFFF"/>
                  </a:solidFill>
                  <a:effectLst/>
                  <a:latin typeface="Calibri" panose="020F0502020204030204" pitchFamily="34" charset="0"/>
                  <a:ea typeface="Calibri" panose="020F0502020204030204" pitchFamily="34" charset="0"/>
                </a:rPr>
                <a:t>Northern Border</a:t>
              </a:r>
              <a:endParaRPr lang="en-US" sz="1100" dirty="0">
                <a:solidFill>
                  <a:srgbClr val="000000"/>
                </a:solidFill>
                <a:effectLst/>
                <a:latin typeface="Calibri" panose="020F0502020204030204" pitchFamily="34" charset="0"/>
                <a:ea typeface="Calibri" panose="020F0502020204030204" pitchFamily="34" charset="0"/>
              </a:endParaRPr>
            </a:p>
          </p:txBody>
        </p:sp>
        <p:sp>
          <p:nvSpPr>
            <p:cNvPr id="12" name="Text Box 3">
              <a:extLst>
                <a:ext uri="{FF2B5EF4-FFF2-40B4-BE49-F238E27FC236}">
                  <a16:creationId xmlns:a16="http://schemas.microsoft.com/office/drawing/2014/main" id="{7C496376-8938-4F72-9D17-65FF7330B734}"/>
                </a:ext>
              </a:extLst>
            </p:cNvPr>
            <p:cNvSpPr txBox="1">
              <a:spLocks noChangeArrowheads="1"/>
            </p:cNvSpPr>
            <p:nvPr/>
          </p:nvSpPr>
          <p:spPr bwMode="auto">
            <a:xfrm>
              <a:off x="1598" y="701"/>
              <a:ext cx="4001"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dirty="0">
                  <a:solidFill>
                    <a:srgbClr val="FFFFFF"/>
                  </a:solidFill>
                  <a:effectLst/>
                  <a:latin typeface="Calibri" panose="020F0502020204030204" pitchFamily="34" charset="0"/>
                  <a:ea typeface="Calibri" panose="020F0502020204030204" pitchFamily="34" charset="0"/>
                </a:rPr>
                <a:t>Regional Commission</a:t>
              </a:r>
              <a:endParaRPr lang="en-US" sz="1100" dirty="0">
                <a:solidFill>
                  <a:srgbClr val="000000"/>
                </a:solidFill>
                <a:effectLst/>
                <a:latin typeface="Calibri" panose="020F0502020204030204" pitchFamily="34" charset="0"/>
                <a:ea typeface="Calibri" panose="020F0502020204030204" pitchFamily="34" charset="0"/>
              </a:endParaRPr>
            </a:p>
          </p:txBody>
        </p:sp>
      </p:grpSp>
      <p:sp>
        <p:nvSpPr>
          <p:cNvPr id="2" name="Title 1">
            <a:extLst>
              <a:ext uri="{FF2B5EF4-FFF2-40B4-BE49-F238E27FC236}">
                <a16:creationId xmlns:a16="http://schemas.microsoft.com/office/drawing/2014/main" id="{B2A95C40-4BEC-4FF4-9F5A-A6A786967D8B}"/>
              </a:ext>
            </a:extLst>
          </p:cNvPr>
          <p:cNvSpPr>
            <a:spLocks noGrp="1"/>
          </p:cNvSpPr>
          <p:nvPr>
            <p:ph type="ctrTitle"/>
          </p:nvPr>
        </p:nvSpPr>
        <p:spPr>
          <a:xfrm>
            <a:off x="-239714" y="775190"/>
            <a:ext cx="12191999" cy="1287625"/>
          </a:xfrm>
        </p:spPr>
        <p:txBody>
          <a:bodyPr>
            <a:normAutofit/>
          </a:bodyPr>
          <a:lstStyle/>
          <a:p>
            <a:r>
              <a:rPr lang="en-US" sz="4800" b="1" dirty="0"/>
              <a:t>NBRC OVERVIEW – MISSION &amp; AUTHORITY</a:t>
            </a:r>
          </a:p>
        </p:txBody>
      </p:sp>
      <p:sp>
        <p:nvSpPr>
          <p:cNvPr id="13" name="Rectangle 12">
            <a:extLst>
              <a:ext uri="{FF2B5EF4-FFF2-40B4-BE49-F238E27FC236}">
                <a16:creationId xmlns:a16="http://schemas.microsoft.com/office/drawing/2014/main" id="{29498EB6-B91C-7747-95DA-98570D523E61}"/>
              </a:ext>
            </a:extLst>
          </p:cNvPr>
          <p:cNvSpPr/>
          <p:nvPr/>
        </p:nvSpPr>
        <p:spPr>
          <a:xfrm>
            <a:off x="-1" y="0"/>
            <a:ext cx="12191999" cy="1457325"/>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052DEE0-FD94-2F49-AEDE-7DEEE0073475}"/>
              </a:ext>
            </a:extLst>
          </p:cNvPr>
          <p:cNvSpPr txBox="1"/>
          <p:nvPr/>
        </p:nvSpPr>
        <p:spPr>
          <a:xfrm>
            <a:off x="203451" y="2003415"/>
            <a:ext cx="11287561" cy="4292009"/>
          </a:xfrm>
          <a:prstGeom prst="rect">
            <a:avLst/>
          </a:prstGeom>
          <a:noFill/>
        </p:spPr>
        <p:txBody>
          <a:bodyPr wrap="square" lIns="91440" tIns="45720" rIns="91440" bIns="45720" anchor="t">
            <a:spAutoFit/>
          </a:bodyPr>
          <a:lstStyle/>
          <a:p>
            <a:pPr>
              <a:lnSpc>
                <a:spcPct val="120000"/>
              </a:lnSpc>
            </a:pPr>
            <a:endParaRPr lang="en-US" sz="2200" dirty="0"/>
          </a:p>
          <a:p>
            <a:pPr marL="571500" indent="-57150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The mission of the Northern Border Regional Commission is to catalyze regional, collaborative and transformative community economic development approaches that alleviate economic distress and position the region for economic growth </a:t>
            </a:r>
          </a:p>
          <a:p>
            <a:pPr marL="571500" indent="-57150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The Commission was enacted by Congress through the 2008 Farm Bill which amended 40 US Code to include the creation of the NBRC</a:t>
            </a:r>
          </a:p>
          <a:p>
            <a:pPr marL="571500" indent="-57150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The statutory authority is based on one vote of the Federal Co-Chair and the collective votes of the four Governors</a:t>
            </a:r>
          </a:p>
          <a:p>
            <a:pPr marL="571500" indent="-571500">
              <a:lnSpc>
                <a:spcPct val="120000"/>
              </a:lnSpc>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The NBRC was reauthorized in the 2014 Farm Bill and again in 2018</a:t>
            </a:r>
          </a:p>
          <a:p>
            <a:pPr marL="571500" indent="-571500">
              <a:lnSpc>
                <a:spcPct val="120000"/>
              </a:lnSpc>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NBRC is currently up for reauthorization in 2023</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26364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D14FB48E-CD56-BD16-3E0A-3A356A26F4CA}"/>
              </a:ext>
            </a:extLst>
          </p:cNvPr>
          <p:cNvSpPr/>
          <p:nvPr/>
        </p:nvSpPr>
        <p:spPr>
          <a:xfrm>
            <a:off x="766116" y="1653123"/>
            <a:ext cx="10659764" cy="5320883"/>
          </a:xfrm>
          <a:prstGeom prst="round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lstStyle/>
          <a:p>
            <a:pPr algn="ctr"/>
            <a:r>
              <a:rPr lang="en-US" sz="2200" b="1" dirty="0">
                <a:solidFill>
                  <a:schemeClr val="tx1"/>
                </a:solidFill>
                <a:latin typeface="Tahoma" panose="020B0604030504040204" pitchFamily="34" charset="0"/>
                <a:ea typeface="Tahoma" panose="020B0604030504040204" pitchFamily="34" charset="0"/>
                <a:cs typeface="Tahoma" panose="020B0604030504040204" pitchFamily="34" charset="0"/>
              </a:rPr>
              <a:t>WHO COORDINATES FEP ACTIVITIES FOR THE STATES</a:t>
            </a:r>
          </a:p>
          <a:p>
            <a:endParaRPr lang="en-US"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spcAft>
                <a:spcPts val="600"/>
              </a:spcAft>
            </a:pP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State Program Managers coordinate NBRC-related program activity for their state, such as organizing the review team and scoring of all program applications.</a:t>
            </a:r>
          </a:p>
          <a:p>
            <a:pPr>
              <a:spcAft>
                <a:spcPts val="600"/>
              </a:spcAft>
            </a:pPr>
            <a:endParaRPr lang="en-US"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spcAft>
                <a:spcPts val="600"/>
              </a:spcAft>
            </a:pP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The FEP Advisory Board (AB) is made up of forest economy experts in each of the four states, and their role is to assist in project development as well as to provide guidance and lend expertise to State Program Managers.</a:t>
            </a:r>
          </a:p>
          <a:p>
            <a:pPr>
              <a:spcAft>
                <a:spcPts val="600"/>
              </a:spcAft>
            </a:pPr>
            <a:endParaRPr lang="en-US"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spcAft>
                <a:spcPts val="600"/>
              </a:spcAft>
            </a:pP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You can find contact information for State Program Managers and Advisory Board members in the Forest Economy Program Materials, linked </a:t>
            </a: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hlinkClick r:id="rId3"/>
              </a:rPr>
              <a:t>here</a:t>
            </a: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pic>
        <p:nvPicPr>
          <p:cNvPr id="6" name="Picture 5" descr="A picture of nature with mountains, a stream and wildflowers. ">
            <a:extLst>
              <a:ext uri="{FF2B5EF4-FFF2-40B4-BE49-F238E27FC236}">
                <a16:creationId xmlns:a16="http://schemas.microsoft.com/office/drawing/2014/main" id="{DE623CEA-51B5-DD29-EC05-951A644FFE30}"/>
              </a:ext>
            </a:extLst>
          </p:cNvPr>
          <p:cNvPicPr>
            <a:picLocks noChangeAspect="1"/>
          </p:cNvPicPr>
          <p:nvPr/>
        </p:nvPicPr>
        <p:blipFill rotWithShape="1">
          <a:blip r:embed="rId4">
            <a:extLst>
              <a:ext uri="{28A0092B-C50C-407E-A947-70E740481C1C}">
                <a14:useLocalDpi xmlns:a14="http://schemas.microsoft.com/office/drawing/2010/main" val="0"/>
              </a:ext>
            </a:extLst>
          </a:blip>
          <a:srcRect r="904"/>
          <a:stretch/>
        </p:blipFill>
        <p:spPr>
          <a:xfrm>
            <a:off x="-2" y="0"/>
            <a:ext cx="12192000" cy="1941802"/>
          </a:xfrm>
          <a:prstGeom prst="rect">
            <a:avLst/>
          </a:prstGeom>
        </p:spPr>
      </p:pic>
    </p:spTree>
    <p:extLst>
      <p:ext uri="{BB962C8B-B14F-4D97-AF65-F5344CB8AC3E}">
        <p14:creationId xmlns:p14="http://schemas.microsoft.com/office/powerpoint/2010/main" val="1208610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mountain, outdoor, tree, nature&#10;&#10;Description automatically generated">
            <a:extLst>
              <a:ext uri="{FF2B5EF4-FFF2-40B4-BE49-F238E27FC236}">
                <a16:creationId xmlns:a16="http://schemas.microsoft.com/office/drawing/2014/main" id="{0DB680D1-CF79-51C0-7712-0431867DD797}"/>
              </a:ext>
            </a:extLst>
          </p:cNvPr>
          <p:cNvPicPr>
            <a:picLocks noChangeAspect="1"/>
          </p:cNvPicPr>
          <p:nvPr/>
        </p:nvPicPr>
        <p:blipFill rotWithShape="1">
          <a:blip r:embed="rId3" cstate="print">
            <a:alphaModFix amt="70000"/>
            <a:extLst>
              <a:ext uri="{28A0092B-C50C-407E-A947-70E740481C1C}">
                <a14:useLocalDpi xmlns:a14="http://schemas.microsoft.com/office/drawing/2010/main" val="0"/>
              </a:ext>
            </a:extLst>
          </a:blip>
          <a:srcRect t="8209" b="8179"/>
          <a:stretch/>
        </p:blipFill>
        <p:spPr>
          <a:xfrm>
            <a:off x="0" y="518984"/>
            <a:ext cx="12191998" cy="6796216"/>
          </a:xfrm>
          <a:prstGeom prst="rect">
            <a:avLst/>
          </a:prstGeom>
        </p:spPr>
      </p:pic>
      <p:pic>
        <p:nvPicPr>
          <p:cNvPr id="6" name="Picture 5" descr="A picture of nature with mountains, a stream and wildflowers. ">
            <a:extLst>
              <a:ext uri="{FF2B5EF4-FFF2-40B4-BE49-F238E27FC236}">
                <a16:creationId xmlns:a16="http://schemas.microsoft.com/office/drawing/2014/main" id="{DE623CEA-51B5-DD29-EC05-951A644FFE30}"/>
              </a:ext>
            </a:extLst>
          </p:cNvPr>
          <p:cNvPicPr>
            <a:picLocks noChangeAspect="1"/>
          </p:cNvPicPr>
          <p:nvPr/>
        </p:nvPicPr>
        <p:blipFill rotWithShape="1">
          <a:blip r:embed="rId4">
            <a:extLst>
              <a:ext uri="{28A0092B-C50C-407E-A947-70E740481C1C}">
                <a14:useLocalDpi xmlns:a14="http://schemas.microsoft.com/office/drawing/2010/main" val="0"/>
              </a:ext>
            </a:extLst>
          </a:blip>
          <a:srcRect r="904"/>
          <a:stretch/>
        </p:blipFill>
        <p:spPr>
          <a:xfrm>
            <a:off x="-2" y="0"/>
            <a:ext cx="12192000" cy="1941802"/>
          </a:xfrm>
          <a:prstGeom prst="rect">
            <a:avLst/>
          </a:prstGeom>
        </p:spPr>
      </p:pic>
      <p:sp>
        <p:nvSpPr>
          <p:cNvPr id="7" name="Rectangle: Rounded Corners 6">
            <a:extLst>
              <a:ext uri="{FF2B5EF4-FFF2-40B4-BE49-F238E27FC236}">
                <a16:creationId xmlns:a16="http://schemas.microsoft.com/office/drawing/2014/main" id="{D14FB48E-CD56-BD16-3E0A-3A356A26F4CA}"/>
              </a:ext>
            </a:extLst>
          </p:cNvPr>
          <p:cNvSpPr/>
          <p:nvPr/>
        </p:nvSpPr>
        <p:spPr>
          <a:xfrm>
            <a:off x="766116" y="1573619"/>
            <a:ext cx="10659764" cy="5209953"/>
          </a:xfrm>
          <a:prstGeom prst="round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lstStyle/>
          <a:p>
            <a:pPr algn="ct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FEP ADVISORY BOARD</a:t>
            </a:r>
          </a:p>
          <a:p>
            <a:pPr algn="ctr"/>
            <a:endParaRPr lang="en-US"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Consists of one member representing the Federal Co-Chair and two members from each of the four states</a:t>
            </a:r>
            <a:b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br>
            <a:endParaRPr lang="en-US"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Markets the program and serves as a resource for project development</a:t>
            </a:r>
          </a:p>
          <a:p>
            <a:pPr marL="342900" indent="-342900">
              <a:buFont typeface="Arial" panose="020B0604020202020204" pitchFamily="34" charset="0"/>
              <a:buChar char="•"/>
            </a:pP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Evaluates letters of interest and provides sector expertise to State Program Managers for application evaluation</a:t>
            </a:r>
            <a:b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br>
            <a:endParaRPr lang="en-US"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Serves as a resource to projects invited to submit a full application</a:t>
            </a:r>
          </a:p>
          <a:p>
            <a:pPr marL="342900" indent="-342900">
              <a:buFont typeface="Arial" panose="020B0604020202020204" pitchFamily="34" charset="0"/>
              <a:buChar char="•"/>
            </a:pP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DOES NOT score applications.</a:t>
            </a:r>
            <a:b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br>
            <a:endParaRPr lang="en-US"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A full list of AB members can be found in FEP program materials, found </a:t>
            </a: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hlinkClick r:id="rId5"/>
              </a:rPr>
              <a:t>here</a:t>
            </a: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566446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B3AF801-4A3C-4877-945E-FF86030D2349}"/>
              </a:ext>
            </a:extLst>
          </p:cNvPr>
          <p:cNvGrpSpPr>
            <a:grpSpLocks/>
          </p:cNvGrpSpPr>
          <p:nvPr/>
        </p:nvGrpSpPr>
        <p:grpSpPr bwMode="auto">
          <a:xfrm>
            <a:off x="0" y="0"/>
            <a:ext cx="12192000" cy="1340919"/>
            <a:chOff x="0" y="-39"/>
            <a:chExt cx="12240" cy="1880"/>
          </a:xfrm>
        </p:grpSpPr>
        <p:sp>
          <p:nvSpPr>
            <p:cNvPr id="5" name="AutoShape 10">
              <a:extLst>
                <a:ext uri="{FF2B5EF4-FFF2-40B4-BE49-F238E27FC236}">
                  <a16:creationId xmlns:a16="http://schemas.microsoft.com/office/drawing/2014/main" id="{F59D35A9-79E0-4FBE-A222-D63D5897D380}"/>
                </a:ext>
              </a:extLst>
            </p:cNvPr>
            <p:cNvSpPr>
              <a:spLocks/>
            </p:cNvSpPr>
            <p:nvPr/>
          </p:nvSpPr>
          <p:spPr bwMode="auto">
            <a:xfrm>
              <a:off x="0" y="5"/>
              <a:ext cx="12240" cy="1836"/>
            </a:xfrm>
            <a:custGeom>
              <a:avLst/>
              <a:gdLst>
                <a:gd name="T0" fmla="*/ 12240 w 12240"/>
                <a:gd name="T1" fmla="+- 0 5 5"/>
                <a:gd name="T2" fmla="*/ 5 h 1836"/>
                <a:gd name="T3" fmla="*/ 0 w 12240"/>
                <a:gd name="T4" fmla="+- 0 5 5"/>
                <a:gd name="T5" fmla="*/ 5 h 1836"/>
                <a:gd name="T6" fmla="*/ 0 w 12240"/>
                <a:gd name="T7" fmla="+- 0 1603 5"/>
                <a:gd name="T8" fmla="*/ 1603 h 1836"/>
                <a:gd name="T9" fmla="*/ 18 w 12240"/>
                <a:gd name="T10" fmla="+- 0 1607 5"/>
                <a:gd name="T11" fmla="*/ 1607 h 1836"/>
                <a:gd name="T12" fmla="*/ 152 w 12240"/>
                <a:gd name="T13" fmla="+- 0 1636 5"/>
                <a:gd name="T14" fmla="*/ 1636 h 1836"/>
                <a:gd name="T15" fmla="*/ 288 w 12240"/>
                <a:gd name="T16" fmla="+- 0 1663 5"/>
                <a:gd name="T17" fmla="*/ 1663 h 1836"/>
                <a:gd name="T18" fmla="*/ 427 w 12240"/>
                <a:gd name="T19" fmla="+- 0 1687 5"/>
                <a:gd name="T20" fmla="*/ 1687 h 1836"/>
                <a:gd name="T21" fmla="*/ 567 w 12240"/>
                <a:gd name="T22" fmla="+- 0 1710 5"/>
                <a:gd name="T23" fmla="*/ 1710 h 1836"/>
                <a:gd name="T24" fmla="*/ 709 w 12240"/>
                <a:gd name="T25" fmla="+- 0 1730 5"/>
                <a:gd name="T26" fmla="*/ 1730 h 1836"/>
                <a:gd name="T27" fmla="*/ 853 w 12240"/>
                <a:gd name="T28" fmla="+- 0 1749 5"/>
                <a:gd name="T29" fmla="*/ 1749 h 1836"/>
                <a:gd name="T30" fmla="*/ 998 w 12240"/>
                <a:gd name="T31" fmla="+- 0 1766 5"/>
                <a:gd name="T32" fmla="*/ 1766 h 1836"/>
                <a:gd name="T33" fmla="*/ 1220 w 12240"/>
                <a:gd name="T34" fmla="+- 0 1787 5"/>
                <a:gd name="T35" fmla="*/ 1787 h 1836"/>
                <a:gd name="T36" fmla="*/ 1445 w 12240"/>
                <a:gd name="T37" fmla="+- 0 1805 5"/>
                <a:gd name="T38" fmla="*/ 1805 h 1836"/>
                <a:gd name="T39" fmla="*/ 1674 w 12240"/>
                <a:gd name="T40" fmla="+- 0 1819 5"/>
                <a:gd name="T41" fmla="*/ 1819 h 1836"/>
                <a:gd name="T42" fmla="*/ 1906 w 12240"/>
                <a:gd name="T43" fmla="+- 0 1830 5"/>
                <a:gd name="T44" fmla="*/ 1830 h 1836"/>
                <a:gd name="T45" fmla="*/ 2220 w 12240"/>
                <a:gd name="T46" fmla="+- 0 1838 5"/>
                <a:gd name="T47" fmla="*/ 1838 h 1836"/>
                <a:gd name="T48" fmla="*/ 2538 w 12240"/>
                <a:gd name="T49" fmla="+- 0 1841 5"/>
                <a:gd name="T50" fmla="*/ 1841 h 1836"/>
                <a:gd name="T51" fmla="*/ 2943 w 12240"/>
                <a:gd name="T52" fmla="+- 0 1836 5"/>
                <a:gd name="T53" fmla="*/ 1836 h 1836"/>
                <a:gd name="T54" fmla="*/ 3354 w 12240"/>
                <a:gd name="T55" fmla="+- 0 1824 5"/>
                <a:gd name="T56" fmla="*/ 1824 h 1836"/>
                <a:gd name="T57" fmla="*/ 3854 w 12240"/>
                <a:gd name="T58" fmla="+- 0 1801 5"/>
                <a:gd name="T59" fmla="*/ 1801 h 1836"/>
                <a:gd name="T60" fmla="*/ 4530 w 12240"/>
                <a:gd name="T61" fmla="+- 0 1756 5"/>
                <a:gd name="T62" fmla="*/ 1756 h 1836"/>
                <a:gd name="T63" fmla="*/ 5470 w 12240"/>
                <a:gd name="T64" fmla="+- 0 1675 5"/>
                <a:gd name="T65" fmla="*/ 1675 h 1836"/>
                <a:gd name="T66" fmla="*/ 9340 w 12240"/>
                <a:gd name="T67" fmla="+- 0 1260 5"/>
                <a:gd name="T68" fmla="*/ 1260 h 1836"/>
                <a:gd name="T69" fmla="*/ 10048 w 12240"/>
                <a:gd name="T70" fmla="+- 0 1197 5"/>
                <a:gd name="T71" fmla="*/ 1197 h 1836"/>
                <a:gd name="T72" fmla="*/ 10579 w 12240"/>
                <a:gd name="T73" fmla="+- 0 1159 5"/>
                <a:gd name="T74" fmla="*/ 1159 h 1836"/>
                <a:gd name="T75" fmla="*/ 10946 w 12240"/>
                <a:gd name="T76" fmla="+- 0 1139 5"/>
                <a:gd name="T77" fmla="*/ 1139 h 1836"/>
                <a:gd name="T78" fmla="*/ 11302 w 12240"/>
                <a:gd name="T79" fmla="+- 0 1125 5"/>
                <a:gd name="T80" fmla="*/ 1125 h 1836"/>
                <a:gd name="T81" fmla="*/ 11579 w 12240"/>
                <a:gd name="T82" fmla="+- 0 1120 5"/>
                <a:gd name="T83" fmla="*/ 1120 h 1836"/>
                <a:gd name="T84" fmla="*/ 12240 w 12240"/>
                <a:gd name="T85" fmla="+- 0 1120 5"/>
                <a:gd name="T86" fmla="*/ 1120 h 1836"/>
                <a:gd name="T87" fmla="*/ 12240 w 12240"/>
                <a:gd name="T88" fmla="+- 0 5 5"/>
                <a:gd name="T89" fmla="*/ 5 h 1836"/>
                <a:gd name="T90" fmla="*/ 12240 w 12240"/>
                <a:gd name="T91" fmla="+- 0 1120 5"/>
                <a:gd name="T92" fmla="*/ 1120 h 1836"/>
                <a:gd name="T93" fmla="*/ 11714 w 12240"/>
                <a:gd name="T94" fmla="+- 0 1120 5"/>
                <a:gd name="T95" fmla="*/ 1120 h 1836"/>
                <a:gd name="T96" fmla="*/ 11847 w 12240"/>
                <a:gd name="T97" fmla="+- 0 1120 5"/>
                <a:gd name="T98" fmla="*/ 1120 h 1836"/>
                <a:gd name="T99" fmla="*/ 12043 w 12240"/>
                <a:gd name="T100" fmla="+- 0 1124 5"/>
                <a:gd name="T101" fmla="*/ 1124 h 1836"/>
                <a:gd name="T102" fmla="*/ 12240 w 12240"/>
                <a:gd name="T103" fmla="+- 0 1131 5"/>
                <a:gd name="T104" fmla="*/ 1131 h 1836"/>
                <a:gd name="T105" fmla="*/ 12240 w 12240"/>
                <a:gd name="T106" fmla="+- 0 1120 5"/>
                <a:gd name="T107" fmla="*/ 1120 h 183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Lst>
              <a:rect l="0" t="0" r="r" b="b"/>
              <a:pathLst>
                <a:path w="12240" h="1836">
                  <a:moveTo>
                    <a:pt x="12240" y="0"/>
                  </a:moveTo>
                  <a:lnTo>
                    <a:pt x="0" y="0"/>
                  </a:lnTo>
                  <a:lnTo>
                    <a:pt x="0" y="1598"/>
                  </a:lnTo>
                  <a:lnTo>
                    <a:pt x="18" y="1602"/>
                  </a:lnTo>
                  <a:lnTo>
                    <a:pt x="152" y="1631"/>
                  </a:lnTo>
                  <a:lnTo>
                    <a:pt x="288" y="1658"/>
                  </a:lnTo>
                  <a:lnTo>
                    <a:pt x="427" y="1682"/>
                  </a:lnTo>
                  <a:lnTo>
                    <a:pt x="567" y="1705"/>
                  </a:lnTo>
                  <a:lnTo>
                    <a:pt x="709" y="1725"/>
                  </a:lnTo>
                  <a:lnTo>
                    <a:pt x="853" y="1744"/>
                  </a:lnTo>
                  <a:lnTo>
                    <a:pt x="998" y="1761"/>
                  </a:lnTo>
                  <a:lnTo>
                    <a:pt x="1220" y="1782"/>
                  </a:lnTo>
                  <a:lnTo>
                    <a:pt x="1445" y="1800"/>
                  </a:lnTo>
                  <a:lnTo>
                    <a:pt x="1674" y="1814"/>
                  </a:lnTo>
                  <a:lnTo>
                    <a:pt x="1906" y="1825"/>
                  </a:lnTo>
                  <a:lnTo>
                    <a:pt x="2220" y="1833"/>
                  </a:lnTo>
                  <a:lnTo>
                    <a:pt x="2538" y="1836"/>
                  </a:lnTo>
                  <a:lnTo>
                    <a:pt x="2943" y="1831"/>
                  </a:lnTo>
                  <a:lnTo>
                    <a:pt x="3354" y="1819"/>
                  </a:lnTo>
                  <a:lnTo>
                    <a:pt x="3854" y="1796"/>
                  </a:lnTo>
                  <a:lnTo>
                    <a:pt x="4530" y="1751"/>
                  </a:lnTo>
                  <a:lnTo>
                    <a:pt x="5470" y="1670"/>
                  </a:lnTo>
                  <a:lnTo>
                    <a:pt x="9340" y="1255"/>
                  </a:lnTo>
                  <a:lnTo>
                    <a:pt x="10048" y="1192"/>
                  </a:lnTo>
                  <a:lnTo>
                    <a:pt x="10579" y="1154"/>
                  </a:lnTo>
                  <a:lnTo>
                    <a:pt x="10946" y="1134"/>
                  </a:lnTo>
                  <a:lnTo>
                    <a:pt x="11302" y="1120"/>
                  </a:lnTo>
                  <a:lnTo>
                    <a:pt x="11579" y="1115"/>
                  </a:lnTo>
                  <a:lnTo>
                    <a:pt x="12240" y="1115"/>
                  </a:lnTo>
                  <a:lnTo>
                    <a:pt x="12240" y="0"/>
                  </a:lnTo>
                  <a:close/>
                  <a:moveTo>
                    <a:pt x="12240" y="1115"/>
                  </a:moveTo>
                  <a:lnTo>
                    <a:pt x="11714" y="1115"/>
                  </a:lnTo>
                  <a:lnTo>
                    <a:pt x="11847" y="1115"/>
                  </a:lnTo>
                  <a:lnTo>
                    <a:pt x="12043" y="1119"/>
                  </a:lnTo>
                  <a:lnTo>
                    <a:pt x="12240" y="1126"/>
                  </a:lnTo>
                  <a:lnTo>
                    <a:pt x="12240" y="1115"/>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 name="AutoShape 9">
              <a:extLst>
                <a:ext uri="{FF2B5EF4-FFF2-40B4-BE49-F238E27FC236}">
                  <a16:creationId xmlns:a16="http://schemas.microsoft.com/office/drawing/2014/main" id="{BD70B397-4ED2-4EA6-8E47-BDB427F06E6F}"/>
                </a:ext>
              </a:extLst>
            </p:cNvPr>
            <p:cNvSpPr>
              <a:spLocks/>
            </p:cNvSpPr>
            <p:nvPr/>
          </p:nvSpPr>
          <p:spPr bwMode="auto">
            <a:xfrm>
              <a:off x="0" y="-39"/>
              <a:ext cx="12240" cy="1722"/>
            </a:xfrm>
            <a:custGeom>
              <a:avLst/>
              <a:gdLst>
                <a:gd name="T0" fmla="*/ 12240 w 12240"/>
                <a:gd name="T1" fmla="*/ 0 h 1683"/>
                <a:gd name="T2" fmla="*/ 0 w 12240"/>
                <a:gd name="T3" fmla="*/ 0 h 1683"/>
                <a:gd name="T4" fmla="*/ 0 w 12240"/>
                <a:gd name="T5" fmla="*/ 1445 h 1683"/>
                <a:gd name="T6" fmla="*/ 18 w 12240"/>
                <a:gd name="T7" fmla="*/ 1449 h 1683"/>
                <a:gd name="T8" fmla="*/ 152 w 12240"/>
                <a:gd name="T9" fmla="*/ 1478 h 1683"/>
                <a:gd name="T10" fmla="*/ 288 w 12240"/>
                <a:gd name="T11" fmla="*/ 1505 h 1683"/>
                <a:gd name="T12" fmla="*/ 427 w 12240"/>
                <a:gd name="T13" fmla="*/ 1529 h 1683"/>
                <a:gd name="T14" fmla="*/ 567 w 12240"/>
                <a:gd name="T15" fmla="*/ 1552 h 1683"/>
                <a:gd name="T16" fmla="*/ 709 w 12240"/>
                <a:gd name="T17" fmla="*/ 1572 h 1683"/>
                <a:gd name="T18" fmla="*/ 853 w 12240"/>
                <a:gd name="T19" fmla="*/ 1591 h 1683"/>
                <a:gd name="T20" fmla="*/ 998 w 12240"/>
                <a:gd name="T21" fmla="*/ 1608 h 1683"/>
                <a:gd name="T22" fmla="*/ 1220 w 12240"/>
                <a:gd name="T23" fmla="*/ 1630 h 1683"/>
                <a:gd name="T24" fmla="*/ 1445 w 12240"/>
                <a:gd name="T25" fmla="*/ 1647 h 1683"/>
                <a:gd name="T26" fmla="*/ 1674 w 12240"/>
                <a:gd name="T27" fmla="*/ 1661 h 1683"/>
                <a:gd name="T28" fmla="*/ 1906 w 12240"/>
                <a:gd name="T29" fmla="*/ 1672 h 1683"/>
                <a:gd name="T30" fmla="*/ 2220 w 12240"/>
                <a:gd name="T31" fmla="*/ 1680 h 1683"/>
                <a:gd name="T32" fmla="*/ 2538 w 12240"/>
                <a:gd name="T33" fmla="*/ 1683 h 1683"/>
                <a:gd name="T34" fmla="*/ 2943 w 12240"/>
                <a:gd name="T35" fmla="*/ 1678 h 1683"/>
                <a:gd name="T36" fmla="*/ 3354 w 12240"/>
                <a:gd name="T37" fmla="*/ 1667 h 1683"/>
                <a:gd name="T38" fmla="*/ 3854 w 12240"/>
                <a:gd name="T39" fmla="*/ 1643 h 1683"/>
                <a:gd name="T40" fmla="*/ 4530 w 12240"/>
                <a:gd name="T41" fmla="*/ 1598 h 1683"/>
                <a:gd name="T42" fmla="*/ 5470 w 12240"/>
                <a:gd name="T43" fmla="*/ 1517 h 1683"/>
                <a:gd name="T44" fmla="*/ 9340 w 12240"/>
                <a:gd name="T45" fmla="*/ 1102 h 1683"/>
                <a:gd name="T46" fmla="*/ 10048 w 12240"/>
                <a:gd name="T47" fmla="*/ 1039 h 1683"/>
                <a:gd name="T48" fmla="*/ 10579 w 12240"/>
                <a:gd name="T49" fmla="*/ 1001 h 1683"/>
                <a:gd name="T50" fmla="*/ 10946 w 12240"/>
                <a:gd name="T51" fmla="*/ 981 h 1683"/>
                <a:gd name="T52" fmla="*/ 11302 w 12240"/>
                <a:gd name="T53" fmla="*/ 968 h 1683"/>
                <a:gd name="T54" fmla="*/ 11579 w 12240"/>
                <a:gd name="T55" fmla="*/ 962 h 1683"/>
                <a:gd name="T56" fmla="*/ 12240 w 12240"/>
                <a:gd name="T57" fmla="*/ 962 h 1683"/>
                <a:gd name="T58" fmla="*/ 12240 w 12240"/>
                <a:gd name="T59" fmla="*/ 0 h 1683"/>
                <a:gd name="T60" fmla="*/ 12240 w 12240"/>
                <a:gd name="T61" fmla="*/ 962 h 1683"/>
                <a:gd name="T62" fmla="*/ 11714 w 12240"/>
                <a:gd name="T63" fmla="*/ 962 h 1683"/>
                <a:gd name="T64" fmla="*/ 11847 w 12240"/>
                <a:gd name="T65" fmla="*/ 962 h 1683"/>
                <a:gd name="T66" fmla="*/ 12043 w 12240"/>
                <a:gd name="T67" fmla="*/ 966 h 1683"/>
                <a:gd name="T68" fmla="*/ 12240 w 12240"/>
                <a:gd name="T69" fmla="*/ 973 h 1683"/>
                <a:gd name="T70" fmla="*/ 12240 w 12240"/>
                <a:gd name="T71" fmla="*/ 962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40" h="1683">
                  <a:moveTo>
                    <a:pt x="12240" y="0"/>
                  </a:moveTo>
                  <a:lnTo>
                    <a:pt x="0" y="0"/>
                  </a:lnTo>
                  <a:lnTo>
                    <a:pt x="0" y="1445"/>
                  </a:lnTo>
                  <a:lnTo>
                    <a:pt x="18" y="1449"/>
                  </a:lnTo>
                  <a:lnTo>
                    <a:pt x="152" y="1478"/>
                  </a:lnTo>
                  <a:lnTo>
                    <a:pt x="288" y="1505"/>
                  </a:lnTo>
                  <a:lnTo>
                    <a:pt x="427" y="1529"/>
                  </a:lnTo>
                  <a:lnTo>
                    <a:pt x="567" y="1552"/>
                  </a:lnTo>
                  <a:lnTo>
                    <a:pt x="709" y="1572"/>
                  </a:lnTo>
                  <a:lnTo>
                    <a:pt x="853" y="1591"/>
                  </a:lnTo>
                  <a:lnTo>
                    <a:pt x="998" y="1608"/>
                  </a:lnTo>
                  <a:lnTo>
                    <a:pt x="1220" y="1630"/>
                  </a:lnTo>
                  <a:lnTo>
                    <a:pt x="1445" y="1647"/>
                  </a:lnTo>
                  <a:lnTo>
                    <a:pt x="1674" y="1661"/>
                  </a:lnTo>
                  <a:lnTo>
                    <a:pt x="1906" y="1672"/>
                  </a:lnTo>
                  <a:lnTo>
                    <a:pt x="2220" y="1680"/>
                  </a:lnTo>
                  <a:lnTo>
                    <a:pt x="2538" y="1683"/>
                  </a:lnTo>
                  <a:lnTo>
                    <a:pt x="2943" y="1678"/>
                  </a:lnTo>
                  <a:lnTo>
                    <a:pt x="3354" y="1667"/>
                  </a:lnTo>
                  <a:lnTo>
                    <a:pt x="3854" y="1643"/>
                  </a:lnTo>
                  <a:lnTo>
                    <a:pt x="4530" y="1598"/>
                  </a:lnTo>
                  <a:lnTo>
                    <a:pt x="5470" y="1517"/>
                  </a:lnTo>
                  <a:lnTo>
                    <a:pt x="9340" y="1102"/>
                  </a:lnTo>
                  <a:lnTo>
                    <a:pt x="10048" y="1039"/>
                  </a:lnTo>
                  <a:lnTo>
                    <a:pt x="10579" y="1001"/>
                  </a:lnTo>
                  <a:lnTo>
                    <a:pt x="10946" y="981"/>
                  </a:lnTo>
                  <a:lnTo>
                    <a:pt x="11302" y="968"/>
                  </a:lnTo>
                  <a:lnTo>
                    <a:pt x="11579" y="962"/>
                  </a:lnTo>
                  <a:lnTo>
                    <a:pt x="12240" y="962"/>
                  </a:lnTo>
                  <a:lnTo>
                    <a:pt x="12240" y="0"/>
                  </a:lnTo>
                  <a:close/>
                  <a:moveTo>
                    <a:pt x="12240" y="962"/>
                  </a:moveTo>
                  <a:lnTo>
                    <a:pt x="11714" y="962"/>
                  </a:lnTo>
                  <a:lnTo>
                    <a:pt x="11847" y="962"/>
                  </a:lnTo>
                  <a:lnTo>
                    <a:pt x="12043" y="966"/>
                  </a:lnTo>
                  <a:lnTo>
                    <a:pt x="12240" y="973"/>
                  </a:lnTo>
                  <a:lnTo>
                    <a:pt x="12240" y="962"/>
                  </a:lnTo>
                  <a:close/>
                </a:path>
              </a:pathLst>
            </a:custGeom>
            <a:solidFill>
              <a:srgbClr val="0C683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AutoShape 8">
              <a:extLst>
                <a:ext uri="{FF2B5EF4-FFF2-40B4-BE49-F238E27FC236}">
                  <a16:creationId xmlns:a16="http://schemas.microsoft.com/office/drawing/2014/main" id="{D500F6EB-0200-4B04-9D4E-BBE06C837661}"/>
                </a:ext>
              </a:extLst>
            </p:cNvPr>
            <p:cNvSpPr>
              <a:spLocks/>
            </p:cNvSpPr>
            <p:nvPr/>
          </p:nvSpPr>
          <p:spPr bwMode="auto">
            <a:xfrm>
              <a:off x="360" y="343"/>
              <a:ext cx="939" cy="939"/>
            </a:xfrm>
            <a:custGeom>
              <a:avLst/>
              <a:gdLst>
                <a:gd name="T0" fmla="+- 0 547 360"/>
                <a:gd name="T1" fmla="*/ T0 w 939"/>
                <a:gd name="T2" fmla="+- 0 1068 343"/>
                <a:gd name="T3" fmla="*/ 1068 h 939"/>
                <a:gd name="T4" fmla="+- 0 360 360"/>
                <a:gd name="T5" fmla="*/ T4 w 939"/>
                <a:gd name="T6" fmla="+- 0 800 343"/>
                <a:gd name="T7" fmla="*/ 800 h 939"/>
                <a:gd name="T8" fmla="+- 0 586 360"/>
                <a:gd name="T9" fmla="*/ T8 w 939"/>
                <a:gd name="T10" fmla="+- 0 1137 343"/>
                <a:gd name="T11" fmla="*/ 1137 h 939"/>
                <a:gd name="T12" fmla="+- 0 828 360"/>
                <a:gd name="T13" fmla="*/ T12 w 939"/>
                <a:gd name="T14" fmla="+- 0 520 343"/>
                <a:gd name="T15" fmla="*/ 520 h 939"/>
                <a:gd name="T16" fmla="+- 0 712 360"/>
                <a:gd name="T17" fmla="*/ T16 w 939"/>
                <a:gd name="T18" fmla="+- 0 400 343"/>
                <a:gd name="T19" fmla="*/ 400 h 939"/>
                <a:gd name="T20" fmla="+- 0 461 360"/>
                <a:gd name="T21" fmla="*/ T20 w 939"/>
                <a:gd name="T22" fmla="+- 0 634 343"/>
                <a:gd name="T23" fmla="*/ 634 h 939"/>
                <a:gd name="T24" fmla="+- 0 483 360"/>
                <a:gd name="T25" fmla="*/ T24 w 939"/>
                <a:gd name="T26" fmla="+- 0 645 343"/>
                <a:gd name="T27" fmla="*/ 645 h 939"/>
                <a:gd name="T28" fmla="+- 0 766 360"/>
                <a:gd name="T29" fmla="*/ T28 w 939"/>
                <a:gd name="T30" fmla="+- 0 434 343"/>
                <a:gd name="T31" fmla="*/ 434 h 939"/>
                <a:gd name="T32" fmla="+- 0 967 360"/>
                <a:gd name="T33" fmla="*/ T32 w 939"/>
                <a:gd name="T34" fmla="+- 0 695 343"/>
                <a:gd name="T35" fmla="*/ 695 h 939"/>
                <a:gd name="T36" fmla="+- 0 900 360"/>
                <a:gd name="T37" fmla="*/ T36 w 939"/>
                <a:gd name="T38" fmla="+- 0 720 343"/>
                <a:gd name="T39" fmla="*/ 720 h 939"/>
                <a:gd name="T40" fmla="+- 0 903 360"/>
                <a:gd name="T41" fmla="*/ T40 w 939"/>
                <a:gd name="T42" fmla="+- 0 618 343"/>
                <a:gd name="T43" fmla="*/ 618 h 939"/>
                <a:gd name="T44" fmla="+- 0 872 360"/>
                <a:gd name="T45" fmla="*/ T44 w 939"/>
                <a:gd name="T46" fmla="+- 0 613 343"/>
                <a:gd name="T47" fmla="*/ 613 h 939"/>
                <a:gd name="T48" fmla="+- 0 865 360"/>
                <a:gd name="T49" fmla="*/ T48 w 939"/>
                <a:gd name="T50" fmla="+- 0 577 343"/>
                <a:gd name="T51" fmla="*/ 577 h 939"/>
                <a:gd name="T52" fmla="+- 0 839 360"/>
                <a:gd name="T53" fmla="*/ T52 w 939"/>
                <a:gd name="T54" fmla="+- 0 559 343"/>
                <a:gd name="T55" fmla="*/ 559 h 939"/>
                <a:gd name="T56" fmla="+- 0 822 360"/>
                <a:gd name="T57" fmla="*/ T56 w 939"/>
                <a:gd name="T58" fmla="+- 0 545 343"/>
                <a:gd name="T59" fmla="*/ 545 h 939"/>
                <a:gd name="T60" fmla="+- 0 795 360"/>
                <a:gd name="T61" fmla="*/ T60 w 939"/>
                <a:gd name="T62" fmla="+- 0 579 343"/>
                <a:gd name="T63" fmla="*/ 579 h 939"/>
                <a:gd name="T64" fmla="+- 0 751 360"/>
                <a:gd name="T65" fmla="*/ T64 w 939"/>
                <a:gd name="T66" fmla="+- 0 611 343"/>
                <a:gd name="T67" fmla="*/ 611 h 939"/>
                <a:gd name="T68" fmla="+- 0 756 360"/>
                <a:gd name="T69" fmla="*/ T68 w 939"/>
                <a:gd name="T70" fmla="+- 0 722 343"/>
                <a:gd name="T71" fmla="*/ 722 h 939"/>
                <a:gd name="T72" fmla="+- 0 706 360"/>
                <a:gd name="T73" fmla="*/ T72 w 939"/>
                <a:gd name="T74" fmla="+- 0 695 343"/>
                <a:gd name="T75" fmla="*/ 695 h 939"/>
                <a:gd name="T76" fmla="+- 0 645 360"/>
                <a:gd name="T77" fmla="*/ T76 w 939"/>
                <a:gd name="T78" fmla="+- 0 707 343"/>
                <a:gd name="T79" fmla="*/ 707 h 939"/>
                <a:gd name="T80" fmla="+- 0 672 360"/>
                <a:gd name="T81" fmla="*/ T80 w 939"/>
                <a:gd name="T82" fmla="+- 0 787 343"/>
                <a:gd name="T83" fmla="*/ 787 h 939"/>
                <a:gd name="T84" fmla="+- 0 666 360"/>
                <a:gd name="T85" fmla="*/ T84 w 939"/>
                <a:gd name="T86" fmla="+- 0 826 343"/>
                <a:gd name="T87" fmla="*/ 826 h 939"/>
                <a:gd name="T88" fmla="+- 0 732 360"/>
                <a:gd name="T89" fmla="*/ T88 w 939"/>
                <a:gd name="T90" fmla="+- 0 874 343"/>
                <a:gd name="T91" fmla="*/ 874 h 939"/>
                <a:gd name="T92" fmla="+- 0 733 360"/>
                <a:gd name="T93" fmla="*/ T92 w 939"/>
                <a:gd name="T94" fmla="+- 0 909 343"/>
                <a:gd name="T95" fmla="*/ 909 h 939"/>
                <a:gd name="T96" fmla="+- 0 804 360"/>
                <a:gd name="T97" fmla="*/ T96 w 939"/>
                <a:gd name="T98" fmla="+- 0 897 343"/>
                <a:gd name="T99" fmla="*/ 897 h 939"/>
                <a:gd name="T100" fmla="+- 0 821 360"/>
                <a:gd name="T101" fmla="*/ T100 w 939"/>
                <a:gd name="T102" fmla="+- 0 895 343"/>
                <a:gd name="T103" fmla="*/ 895 h 939"/>
                <a:gd name="T104" fmla="+- 0 838 360"/>
                <a:gd name="T105" fmla="*/ T104 w 939"/>
                <a:gd name="T106" fmla="+- 0 977 343"/>
                <a:gd name="T107" fmla="*/ 977 h 939"/>
                <a:gd name="T108" fmla="+- 0 837 360"/>
                <a:gd name="T109" fmla="*/ T108 w 939"/>
                <a:gd name="T110" fmla="+- 0 877 343"/>
                <a:gd name="T111" fmla="*/ 877 h 939"/>
                <a:gd name="T112" fmla="+- 0 867 360"/>
                <a:gd name="T113" fmla="*/ T112 w 939"/>
                <a:gd name="T114" fmla="+- 0 895 343"/>
                <a:gd name="T115" fmla="*/ 895 h 939"/>
                <a:gd name="T116" fmla="+- 0 949 360"/>
                <a:gd name="T117" fmla="*/ T116 w 939"/>
                <a:gd name="T118" fmla="+- 0 908 343"/>
                <a:gd name="T119" fmla="*/ 908 h 939"/>
                <a:gd name="T120" fmla="+- 0 923 360"/>
                <a:gd name="T121" fmla="*/ T120 w 939"/>
                <a:gd name="T122" fmla="+- 0 872 343"/>
                <a:gd name="T123" fmla="*/ 872 h 939"/>
                <a:gd name="T124" fmla="+- 0 990 360"/>
                <a:gd name="T125" fmla="*/ T124 w 939"/>
                <a:gd name="T126" fmla="+- 0 824 343"/>
                <a:gd name="T127" fmla="*/ 824 h 939"/>
                <a:gd name="T128" fmla="+- 0 983 360"/>
                <a:gd name="T129" fmla="*/ T128 w 939"/>
                <a:gd name="T130" fmla="+- 0 784 343"/>
                <a:gd name="T131" fmla="*/ 784 h 939"/>
                <a:gd name="T132" fmla="+- 0 1005 360"/>
                <a:gd name="T133" fmla="*/ T132 w 939"/>
                <a:gd name="T134" fmla="+- 0 730 343"/>
                <a:gd name="T135" fmla="*/ 730 h 939"/>
                <a:gd name="T136" fmla="+- 0 1030 360"/>
                <a:gd name="T137" fmla="*/ T136 w 939"/>
                <a:gd name="T138" fmla="+- 0 668 343"/>
                <a:gd name="T139" fmla="*/ 668 h 939"/>
                <a:gd name="T140" fmla="+- 0 1152 360"/>
                <a:gd name="T141" fmla="*/ T140 w 939"/>
                <a:gd name="T142" fmla="+- 0 888 343"/>
                <a:gd name="T143" fmla="*/ 888 h 939"/>
                <a:gd name="T144" fmla="+- 0 906 360"/>
                <a:gd name="T145" fmla="*/ T144 w 939"/>
                <a:gd name="T146" fmla="+- 0 1135 343"/>
                <a:gd name="T147" fmla="*/ 1135 h 939"/>
                <a:gd name="T148" fmla="+- 0 572 360"/>
                <a:gd name="T149" fmla="*/ T148 w 939"/>
                <a:gd name="T150" fmla="+- 0 1019 343"/>
                <a:gd name="T151" fmla="*/ 1019 h 939"/>
                <a:gd name="T152" fmla="+- 0 533 360"/>
                <a:gd name="T153" fmla="*/ T152 w 939"/>
                <a:gd name="T154" fmla="+- 0 667 343"/>
                <a:gd name="T155" fmla="*/ 667 h 939"/>
                <a:gd name="T156" fmla="+- 0 830 360"/>
                <a:gd name="T157" fmla="*/ T156 w 939"/>
                <a:gd name="T158" fmla="+- 0 482 343"/>
                <a:gd name="T159" fmla="*/ 482 h 939"/>
                <a:gd name="T160" fmla="+- 0 1127 360"/>
                <a:gd name="T161" fmla="*/ T160 w 939"/>
                <a:gd name="T162" fmla="+- 0 667 343"/>
                <a:gd name="T163" fmla="*/ 667 h 939"/>
                <a:gd name="T164" fmla="+- 0 1127 360"/>
                <a:gd name="T165" fmla="*/ T164 w 939"/>
                <a:gd name="T166" fmla="+- 0 612 343"/>
                <a:gd name="T167" fmla="*/ 612 h 939"/>
                <a:gd name="T168" fmla="+- 0 902 360"/>
                <a:gd name="T169" fmla="*/ T168 w 939"/>
                <a:gd name="T170" fmla="+- 0 462 343"/>
                <a:gd name="T171" fmla="*/ 462 h 939"/>
                <a:gd name="T172" fmla="+- 0 576 360"/>
                <a:gd name="T173" fmla="*/ T172 w 939"/>
                <a:gd name="T174" fmla="+- 0 559 343"/>
                <a:gd name="T175" fmla="*/ 559 h 939"/>
                <a:gd name="T176" fmla="+- 0 479 360"/>
                <a:gd name="T177" fmla="*/ T176 w 939"/>
                <a:gd name="T178" fmla="+- 0 885 343"/>
                <a:gd name="T179" fmla="*/ 885 h 939"/>
                <a:gd name="T180" fmla="+- 0 690 360"/>
                <a:gd name="T181" fmla="*/ T180 w 939"/>
                <a:gd name="T182" fmla="+- 0 1143 343"/>
                <a:gd name="T183" fmla="*/ 1143 h 939"/>
                <a:gd name="T184" fmla="+- 0 969 360"/>
                <a:gd name="T185" fmla="*/ T184 w 939"/>
                <a:gd name="T186" fmla="+- 0 1143 343"/>
                <a:gd name="T187" fmla="*/ 1143 h 939"/>
                <a:gd name="T188" fmla="+- 0 1181 360"/>
                <a:gd name="T189" fmla="*/ T188 w 939"/>
                <a:gd name="T190" fmla="+- 0 885 343"/>
                <a:gd name="T191" fmla="*/ 885 h 939"/>
                <a:gd name="T192" fmla="+- 0 1176 360"/>
                <a:gd name="T193" fmla="*/ T192 w 939"/>
                <a:gd name="T194" fmla="+- 0 981 343"/>
                <a:gd name="T195" fmla="*/ 981 h 939"/>
                <a:gd name="T196" fmla="+- 0 893 360"/>
                <a:gd name="T197" fmla="*/ T196 w 939"/>
                <a:gd name="T198" fmla="+- 0 1192 343"/>
                <a:gd name="T199" fmla="*/ 1192 h 939"/>
                <a:gd name="T200" fmla="+- 0 1064 360"/>
                <a:gd name="T201" fmla="*/ T200 w 939"/>
                <a:gd name="T202" fmla="+- 0 1157 343"/>
                <a:gd name="T203" fmla="*/ 1157 h 939"/>
                <a:gd name="T204" fmla="+- 0 1245 360"/>
                <a:gd name="T205" fmla="*/ T204 w 939"/>
                <a:gd name="T206" fmla="+- 0 845 343"/>
                <a:gd name="T207" fmla="*/ 845 h 939"/>
                <a:gd name="T208" fmla="+- 0 1133 360"/>
                <a:gd name="T209" fmla="*/ T208 w 939"/>
                <a:gd name="T210" fmla="+- 0 539 343"/>
                <a:gd name="T211" fmla="*/ 539 h 939"/>
                <a:gd name="T212" fmla="+- 0 859 360"/>
                <a:gd name="T213" fmla="*/ T212 w 939"/>
                <a:gd name="T214" fmla="+- 0 428 343"/>
                <a:gd name="T215" fmla="*/ 428 h 939"/>
                <a:gd name="T216" fmla="+- 0 1157 360"/>
                <a:gd name="T217" fmla="*/ T216 w 939"/>
                <a:gd name="T218" fmla="+- 0 616 343"/>
                <a:gd name="T219" fmla="*/ 616 h 9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939" h="939">
                  <a:moveTo>
                    <a:pt x="440" y="855"/>
                  </a:moveTo>
                  <a:lnTo>
                    <a:pt x="369" y="840"/>
                  </a:lnTo>
                  <a:lnTo>
                    <a:pt x="302" y="813"/>
                  </a:lnTo>
                  <a:lnTo>
                    <a:pt x="241" y="775"/>
                  </a:lnTo>
                  <a:lnTo>
                    <a:pt x="187" y="725"/>
                  </a:lnTo>
                  <a:lnTo>
                    <a:pt x="143" y="666"/>
                  </a:lnTo>
                  <a:lnTo>
                    <a:pt x="111" y="601"/>
                  </a:lnTo>
                  <a:lnTo>
                    <a:pt x="91" y="531"/>
                  </a:lnTo>
                  <a:lnTo>
                    <a:pt x="84" y="457"/>
                  </a:lnTo>
                  <a:lnTo>
                    <a:pt x="0" y="457"/>
                  </a:lnTo>
                  <a:lnTo>
                    <a:pt x="57" y="585"/>
                  </a:lnTo>
                  <a:lnTo>
                    <a:pt x="94" y="657"/>
                  </a:lnTo>
                  <a:lnTo>
                    <a:pt x="125" y="701"/>
                  </a:lnTo>
                  <a:lnTo>
                    <a:pt x="167" y="743"/>
                  </a:lnTo>
                  <a:lnTo>
                    <a:pt x="226" y="794"/>
                  </a:lnTo>
                  <a:lnTo>
                    <a:pt x="291" y="836"/>
                  </a:lnTo>
                  <a:lnTo>
                    <a:pt x="362" y="866"/>
                  </a:lnTo>
                  <a:lnTo>
                    <a:pt x="437" y="882"/>
                  </a:lnTo>
                  <a:lnTo>
                    <a:pt x="440" y="855"/>
                  </a:lnTo>
                  <a:moveTo>
                    <a:pt x="468" y="177"/>
                  </a:moveTo>
                  <a:lnTo>
                    <a:pt x="468" y="178"/>
                  </a:lnTo>
                  <a:lnTo>
                    <a:pt x="468" y="177"/>
                  </a:lnTo>
                  <a:moveTo>
                    <a:pt x="480" y="0"/>
                  </a:moveTo>
                  <a:lnTo>
                    <a:pt x="352" y="57"/>
                  </a:lnTo>
                  <a:lnTo>
                    <a:pt x="280" y="94"/>
                  </a:lnTo>
                  <a:lnTo>
                    <a:pt x="236" y="125"/>
                  </a:lnTo>
                  <a:lnTo>
                    <a:pt x="193" y="167"/>
                  </a:lnTo>
                  <a:lnTo>
                    <a:pt x="142" y="226"/>
                  </a:lnTo>
                  <a:lnTo>
                    <a:pt x="101" y="291"/>
                  </a:lnTo>
                  <a:lnTo>
                    <a:pt x="71" y="362"/>
                  </a:lnTo>
                  <a:lnTo>
                    <a:pt x="55" y="437"/>
                  </a:lnTo>
                  <a:lnTo>
                    <a:pt x="82" y="440"/>
                  </a:lnTo>
                  <a:lnTo>
                    <a:pt x="97" y="369"/>
                  </a:lnTo>
                  <a:lnTo>
                    <a:pt x="123" y="302"/>
                  </a:lnTo>
                  <a:lnTo>
                    <a:pt x="162" y="241"/>
                  </a:lnTo>
                  <a:lnTo>
                    <a:pt x="212" y="187"/>
                  </a:lnTo>
                  <a:lnTo>
                    <a:pt x="271" y="143"/>
                  </a:lnTo>
                  <a:lnTo>
                    <a:pt x="336" y="111"/>
                  </a:lnTo>
                  <a:lnTo>
                    <a:pt x="406" y="91"/>
                  </a:lnTo>
                  <a:lnTo>
                    <a:pt x="479" y="84"/>
                  </a:lnTo>
                  <a:lnTo>
                    <a:pt x="480" y="0"/>
                  </a:lnTo>
                  <a:moveTo>
                    <a:pt x="670" y="325"/>
                  </a:moveTo>
                  <a:lnTo>
                    <a:pt x="633" y="342"/>
                  </a:lnTo>
                  <a:lnTo>
                    <a:pt x="607" y="352"/>
                  </a:lnTo>
                  <a:lnTo>
                    <a:pt x="590" y="350"/>
                  </a:lnTo>
                  <a:lnTo>
                    <a:pt x="581" y="330"/>
                  </a:lnTo>
                  <a:lnTo>
                    <a:pt x="573" y="336"/>
                  </a:lnTo>
                  <a:lnTo>
                    <a:pt x="557" y="356"/>
                  </a:lnTo>
                  <a:lnTo>
                    <a:pt x="540" y="377"/>
                  </a:lnTo>
                  <a:lnTo>
                    <a:pt x="527" y="385"/>
                  </a:lnTo>
                  <a:lnTo>
                    <a:pt x="523" y="363"/>
                  </a:lnTo>
                  <a:lnTo>
                    <a:pt x="532" y="322"/>
                  </a:lnTo>
                  <a:lnTo>
                    <a:pt x="542" y="282"/>
                  </a:lnTo>
                  <a:lnTo>
                    <a:pt x="543" y="275"/>
                  </a:lnTo>
                  <a:lnTo>
                    <a:pt x="544" y="271"/>
                  </a:lnTo>
                  <a:lnTo>
                    <a:pt x="545" y="265"/>
                  </a:lnTo>
                  <a:lnTo>
                    <a:pt x="532" y="269"/>
                  </a:lnTo>
                  <a:lnTo>
                    <a:pt x="521" y="271"/>
                  </a:lnTo>
                  <a:lnTo>
                    <a:pt x="512" y="270"/>
                  </a:lnTo>
                  <a:lnTo>
                    <a:pt x="507" y="268"/>
                  </a:lnTo>
                  <a:lnTo>
                    <a:pt x="500" y="257"/>
                  </a:lnTo>
                  <a:lnTo>
                    <a:pt x="504" y="240"/>
                  </a:lnTo>
                  <a:lnTo>
                    <a:pt x="504" y="238"/>
                  </a:lnTo>
                  <a:lnTo>
                    <a:pt x="505" y="234"/>
                  </a:lnTo>
                  <a:lnTo>
                    <a:pt x="500" y="234"/>
                  </a:lnTo>
                  <a:lnTo>
                    <a:pt x="494" y="238"/>
                  </a:lnTo>
                  <a:lnTo>
                    <a:pt x="490" y="235"/>
                  </a:lnTo>
                  <a:lnTo>
                    <a:pt x="484" y="229"/>
                  </a:lnTo>
                  <a:lnTo>
                    <a:pt x="479" y="216"/>
                  </a:lnTo>
                  <a:lnTo>
                    <a:pt x="474" y="200"/>
                  </a:lnTo>
                  <a:lnTo>
                    <a:pt x="468" y="179"/>
                  </a:lnTo>
                  <a:lnTo>
                    <a:pt x="467" y="175"/>
                  </a:lnTo>
                  <a:lnTo>
                    <a:pt x="467" y="181"/>
                  </a:lnTo>
                  <a:lnTo>
                    <a:pt x="462" y="202"/>
                  </a:lnTo>
                  <a:lnTo>
                    <a:pt x="457" y="219"/>
                  </a:lnTo>
                  <a:lnTo>
                    <a:pt x="451" y="231"/>
                  </a:lnTo>
                  <a:lnTo>
                    <a:pt x="446" y="238"/>
                  </a:lnTo>
                  <a:lnTo>
                    <a:pt x="442" y="240"/>
                  </a:lnTo>
                  <a:lnTo>
                    <a:pt x="435" y="236"/>
                  </a:lnTo>
                  <a:lnTo>
                    <a:pt x="430" y="236"/>
                  </a:lnTo>
                  <a:lnTo>
                    <a:pt x="436" y="259"/>
                  </a:lnTo>
                  <a:lnTo>
                    <a:pt x="426" y="275"/>
                  </a:lnTo>
                  <a:lnTo>
                    <a:pt x="408" y="274"/>
                  </a:lnTo>
                  <a:lnTo>
                    <a:pt x="391" y="268"/>
                  </a:lnTo>
                  <a:lnTo>
                    <a:pt x="394" y="284"/>
                  </a:lnTo>
                  <a:lnTo>
                    <a:pt x="404" y="324"/>
                  </a:lnTo>
                  <a:lnTo>
                    <a:pt x="412" y="365"/>
                  </a:lnTo>
                  <a:lnTo>
                    <a:pt x="408" y="387"/>
                  </a:lnTo>
                  <a:lnTo>
                    <a:pt x="396" y="379"/>
                  </a:lnTo>
                  <a:lnTo>
                    <a:pt x="378" y="358"/>
                  </a:lnTo>
                  <a:lnTo>
                    <a:pt x="375" y="354"/>
                  </a:lnTo>
                  <a:lnTo>
                    <a:pt x="362" y="338"/>
                  </a:lnTo>
                  <a:lnTo>
                    <a:pt x="355" y="333"/>
                  </a:lnTo>
                  <a:lnTo>
                    <a:pt x="346" y="352"/>
                  </a:lnTo>
                  <a:lnTo>
                    <a:pt x="329" y="354"/>
                  </a:lnTo>
                  <a:lnTo>
                    <a:pt x="303" y="344"/>
                  </a:lnTo>
                  <a:lnTo>
                    <a:pt x="266" y="327"/>
                  </a:lnTo>
                  <a:lnTo>
                    <a:pt x="271" y="337"/>
                  </a:lnTo>
                  <a:lnTo>
                    <a:pt x="285" y="364"/>
                  </a:lnTo>
                  <a:lnTo>
                    <a:pt x="292" y="395"/>
                  </a:lnTo>
                  <a:lnTo>
                    <a:pt x="279" y="419"/>
                  </a:lnTo>
                  <a:lnTo>
                    <a:pt x="282" y="424"/>
                  </a:lnTo>
                  <a:lnTo>
                    <a:pt x="294" y="432"/>
                  </a:lnTo>
                  <a:lnTo>
                    <a:pt x="312" y="444"/>
                  </a:lnTo>
                  <a:lnTo>
                    <a:pt x="330" y="460"/>
                  </a:lnTo>
                  <a:lnTo>
                    <a:pt x="329" y="466"/>
                  </a:lnTo>
                  <a:lnTo>
                    <a:pt x="321" y="474"/>
                  </a:lnTo>
                  <a:lnTo>
                    <a:pt x="311" y="480"/>
                  </a:lnTo>
                  <a:lnTo>
                    <a:pt x="306" y="483"/>
                  </a:lnTo>
                  <a:lnTo>
                    <a:pt x="324" y="492"/>
                  </a:lnTo>
                  <a:lnTo>
                    <a:pt x="347" y="502"/>
                  </a:lnTo>
                  <a:lnTo>
                    <a:pt x="367" y="510"/>
                  </a:lnTo>
                  <a:lnTo>
                    <a:pt x="375" y="517"/>
                  </a:lnTo>
                  <a:lnTo>
                    <a:pt x="372" y="531"/>
                  </a:lnTo>
                  <a:lnTo>
                    <a:pt x="366" y="546"/>
                  </a:lnTo>
                  <a:lnTo>
                    <a:pt x="357" y="559"/>
                  </a:lnTo>
                  <a:lnTo>
                    <a:pt x="347" y="567"/>
                  </a:lnTo>
                  <a:lnTo>
                    <a:pt x="353" y="567"/>
                  </a:lnTo>
                  <a:lnTo>
                    <a:pt x="373" y="566"/>
                  </a:lnTo>
                  <a:lnTo>
                    <a:pt x="399" y="562"/>
                  </a:lnTo>
                  <a:lnTo>
                    <a:pt x="425" y="555"/>
                  </a:lnTo>
                  <a:lnTo>
                    <a:pt x="429" y="554"/>
                  </a:lnTo>
                  <a:lnTo>
                    <a:pt x="429" y="563"/>
                  </a:lnTo>
                  <a:lnTo>
                    <a:pt x="444" y="554"/>
                  </a:lnTo>
                  <a:lnTo>
                    <a:pt x="453" y="546"/>
                  </a:lnTo>
                  <a:lnTo>
                    <a:pt x="459" y="534"/>
                  </a:lnTo>
                  <a:lnTo>
                    <a:pt x="460" y="534"/>
                  </a:lnTo>
                  <a:lnTo>
                    <a:pt x="461" y="552"/>
                  </a:lnTo>
                  <a:lnTo>
                    <a:pt x="461" y="566"/>
                  </a:lnTo>
                  <a:lnTo>
                    <a:pt x="461" y="597"/>
                  </a:lnTo>
                  <a:lnTo>
                    <a:pt x="459" y="635"/>
                  </a:lnTo>
                  <a:lnTo>
                    <a:pt x="455" y="656"/>
                  </a:lnTo>
                  <a:lnTo>
                    <a:pt x="478" y="634"/>
                  </a:lnTo>
                  <a:lnTo>
                    <a:pt x="477" y="629"/>
                  </a:lnTo>
                  <a:lnTo>
                    <a:pt x="474" y="607"/>
                  </a:lnTo>
                  <a:lnTo>
                    <a:pt x="474" y="577"/>
                  </a:lnTo>
                  <a:lnTo>
                    <a:pt x="475" y="550"/>
                  </a:lnTo>
                  <a:lnTo>
                    <a:pt x="477" y="534"/>
                  </a:lnTo>
                  <a:lnTo>
                    <a:pt x="477" y="533"/>
                  </a:lnTo>
                  <a:lnTo>
                    <a:pt x="483" y="544"/>
                  </a:lnTo>
                  <a:lnTo>
                    <a:pt x="493" y="552"/>
                  </a:lnTo>
                  <a:lnTo>
                    <a:pt x="506" y="561"/>
                  </a:lnTo>
                  <a:lnTo>
                    <a:pt x="507" y="552"/>
                  </a:lnTo>
                  <a:lnTo>
                    <a:pt x="511" y="553"/>
                  </a:lnTo>
                  <a:lnTo>
                    <a:pt x="537" y="560"/>
                  </a:lnTo>
                  <a:lnTo>
                    <a:pt x="563" y="564"/>
                  </a:lnTo>
                  <a:lnTo>
                    <a:pt x="583" y="565"/>
                  </a:lnTo>
                  <a:lnTo>
                    <a:pt x="589" y="565"/>
                  </a:lnTo>
                  <a:lnTo>
                    <a:pt x="578" y="557"/>
                  </a:lnTo>
                  <a:lnTo>
                    <a:pt x="575" y="552"/>
                  </a:lnTo>
                  <a:lnTo>
                    <a:pt x="570" y="544"/>
                  </a:lnTo>
                  <a:lnTo>
                    <a:pt x="565" y="533"/>
                  </a:lnTo>
                  <a:lnTo>
                    <a:pt x="563" y="529"/>
                  </a:lnTo>
                  <a:lnTo>
                    <a:pt x="561" y="515"/>
                  </a:lnTo>
                  <a:lnTo>
                    <a:pt x="569" y="508"/>
                  </a:lnTo>
                  <a:lnTo>
                    <a:pt x="589" y="499"/>
                  </a:lnTo>
                  <a:lnTo>
                    <a:pt x="612" y="490"/>
                  </a:lnTo>
                  <a:lnTo>
                    <a:pt x="630" y="481"/>
                  </a:lnTo>
                  <a:lnTo>
                    <a:pt x="625" y="478"/>
                  </a:lnTo>
                  <a:lnTo>
                    <a:pt x="615" y="472"/>
                  </a:lnTo>
                  <a:lnTo>
                    <a:pt x="607" y="464"/>
                  </a:lnTo>
                  <a:lnTo>
                    <a:pt x="606" y="458"/>
                  </a:lnTo>
                  <a:lnTo>
                    <a:pt x="623" y="441"/>
                  </a:lnTo>
                  <a:lnTo>
                    <a:pt x="641" y="430"/>
                  </a:lnTo>
                  <a:lnTo>
                    <a:pt x="654" y="422"/>
                  </a:lnTo>
                  <a:lnTo>
                    <a:pt x="656" y="417"/>
                  </a:lnTo>
                  <a:lnTo>
                    <a:pt x="643" y="392"/>
                  </a:lnTo>
                  <a:lnTo>
                    <a:pt x="645" y="387"/>
                  </a:lnTo>
                  <a:lnTo>
                    <a:pt x="645" y="385"/>
                  </a:lnTo>
                  <a:lnTo>
                    <a:pt x="651" y="361"/>
                  </a:lnTo>
                  <a:lnTo>
                    <a:pt x="656" y="352"/>
                  </a:lnTo>
                  <a:lnTo>
                    <a:pt x="664" y="335"/>
                  </a:lnTo>
                  <a:lnTo>
                    <a:pt x="670" y="325"/>
                  </a:lnTo>
                  <a:moveTo>
                    <a:pt x="828" y="470"/>
                  </a:moveTo>
                  <a:lnTo>
                    <a:pt x="821" y="398"/>
                  </a:lnTo>
                  <a:lnTo>
                    <a:pt x="801" y="332"/>
                  </a:lnTo>
                  <a:lnTo>
                    <a:pt x="801" y="470"/>
                  </a:lnTo>
                  <a:lnTo>
                    <a:pt x="792" y="545"/>
                  </a:lnTo>
                  <a:lnTo>
                    <a:pt x="767" y="615"/>
                  </a:lnTo>
                  <a:lnTo>
                    <a:pt x="728" y="676"/>
                  </a:lnTo>
                  <a:lnTo>
                    <a:pt x="677" y="728"/>
                  </a:lnTo>
                  <a:lnTo>
                    <a:pt x="615" y="767"/>
                  </a:lnTo>
                  <a:lnTo>
                    <a:pt x="546" y="792"/>
                  </a:lnTo>
                  <a:lnTo>
                    <a:pt x="470" y="800"/>
                  </a:lnTo>
                  <a:lnTo>
                    <a:pt x="394" y="792"/>
                  </a:lnTo>
                  <a:lnTo>
                    <a:pt x="324" y="767"/>
                  </a:lnTo>
                  <a:lnTo>
                    <a:pt x="263" y="728"/>
                  </a:lnTo>
                  <a:lnTo>
                    <a:pt x="212" y="676"/>
                  </a:lnTo>
                  <a:lnTo>
                    <a:pt x="173" y="615"/>
                  </a:lnTo>
                  <a:lnTo>
                    <a:pt x="148" y="545"/>
                  </a:lnTo>
                  <a:lnTo>
                    <a:pt x="139" y="470"/>
                  </a:lnTo>
                  <a:lnTo>
                    <a:pt x="148" y="394"/>
                  </a:lnTo>
                  <a:lnTo>
                    <a:pt x="173" y="324"/>
                  </a:lnTo>
                  <a:lnTo>
                    <a:pt x="212" y="263"/>
                  </a:lnTo>
                  <a:lnTo>
                    <a:pt x="263" y="212"/>
                  </a:lnTo>
                  <a:lnTo>
                    <a:pt x="324" y="173"/>
                  </a:lnTo>
                  <a:lnTo>
                    <a:pt x="394" y="148"/>
                  </a:lnTo>
                  <a:lnTo>
                    <a:pt x="470" y="139"/>
                  </a:lnTo>
                  <a:lnTo>
                    <a:pt x="546" y="148"/>
                  </a:lnTo>
                  <a:lnTo>
                    <a:pt x="615" y="173"/>
                  </a:lnTo>
                  <a:lnTo>
                    <a:pt x="677" y="212"/>
                  </a:lnTo>
                  <a:lnTo>
                    <a:pt x="728" y="263"/>
                  </a:lnTo>
                  <a:lnTo>
                    <a:pt x="767" y="324"/>
                  </a:lnTo>
                  <a:lnTo>
                    <a:pt x="792" y="394"/>
                  </a:lnTo>
                  <a:lnTo>
                    <a:pt x="801" y="470"/>
                  </a:lnTo>
                  <a:lnTo>
                    <a:pt x="801" y="332"/>
                  </a:lnTo>
                  <a:lnTo>
                    <a:pt x="800" y="330"/>
                  </a:lnTo>
                  <a:lnTo>
                    <a:pt x="767" y="269"/>
                  </a:lnTo>
                  <a:lnTo>
                    <a:pt x="723" y="216"/>
                  </a:lnTo>
                  <a:lnTo>
                    <a:pt x="670" y="173"/>
                  </a:lnTo>
                  <a:lnTo>
                    <a:pt x="609" y="140"/>
                  </a:lnTo>
                  <a:lnTo>
                    <a:pt x="607" y="139"/>
                  </a:lnTo>
                  <a:lnTo>
                    <a:pt x="542" y="119"/>
                  </a:lnTo>
                  <a:lnTo>
                    <a:pt x="470" y="111"/>
                  </a:lnTo>
                  <a:lnTo>
                    <a:pt x="398" y="119"/>
                  </a:lnTo>
                  <a:lnTo>
                    <a:pt x="330" y="140"/>
                  </a:lnTo>
                  <a:lnTo>
                    <a:pt x="270" y="173"/>
                  </a:lnTo>
                  <a:lnTo>
                    <a:pt x="216" y="216"/>
                  </a:lnTo>
                  <a:lnTo>
                    <a:pt x="173" y="269"/>
                  </a:lnTo>
                  <a:lnTo>
                    <a:pt x="140" y="330"/>
                  </a:lnTo>
                  <a:lnTo>
                    <a:pt x="119" y="398"/>
                  </a:lnTo>
                  <a:lnTo>
                    <a:pt x="111" y="470"/>
                  </a:lnTo>
                  <a:lnTo>
                    <a:pt x="119" y="542"/>
                  </a:lnTo>
                  <a:lnTo>
                    <a:pt x="140" y="609"/>
                  </a:lnTo>
                  <a:lnTo>
                    <a:pt x="173" y="670"/>
                  </a:lnTo>
                  <a:lnTo>
                    <a:pt x="216" y="723"/>
                  </a:lnTo>
                  <a:lnTo>
                    <a:pt x="270" y="767"/>
                  </a:lnTo>
                  <a:lnTo>
                    <a:pt x="330" y="800"/>
                  </a:lnTo>
                  <a:lnTo>
                    <a:pt x="398" y="821"/>
                  </a:lnTo>
                  <a:lnTo>
                    <a:pt x="470" y="828"/>
                  </a:lnTo>
                  <a:lnTo>
                    <a:pt x="542" y="821"/>
                  </a:lnTo>
                  <a:lnTo>
                    <a:pt x="607" y="800"/>
                  </a:lnTo>
                  <a:lnTo>
                    <a:pt x="609" y="800"/>
                  </a:lnTo>
                  <a:lnTo>
                    <a:pt x="670" y="767"/>
                  </a:lnTo>
                  <a:lnTo>
                    <a:pt x="723" y="723"/>
                  </a:lnTo>
                  <a:lnTo>
                    <a:pt x="767" y="670"/>
                  </a:lnTo>
                  <a:lnTo>
                    <a:pt x="800" y="609"/>
                  </a:lnTo>
                  <a:lnTo>
                    <a:pt x="821" y="542"/>
                  </a:lnTo>
                  <a:lnTo>
                    <a:pt x="828" y="470"/>
                  </a:lnTo>
                  <a:moveTo>
                    <a:pt x="885" y="502"/>
                  </a:moveTo>
                  <a:lnTo>
                    <a:pt x="857" y="499"/>
                  </a:lnTo>
                  <a:lnTo>
                    <a:pt x="843" y="571"/>
                  </a:lnTo>
                  <a:lnTo>
                    <a:pt x="816" y="638"/>
                  </a:lnTo>
                  <a:lnTo>
                    <a:pt x="777" y="699"/>
                  </a:lnTo>
                  <a:lnTo>
                    <a:pt x="728" y="752"/>
                  </a:lnTo>
                  <a:lnTo>
                    <a:pt x="669" y="796"/>
                  </a:lnTo>
                  <a:lnTo>
                    <a:pt x="604" y="829"/>
                  </a:lnTo>
                  <a:lnTo>
                    <a:pt x="533" y="849"/>
                  </a:lnTo>
                  <a:lnTo>
                    <a:pt x="460" y="855"/>
                  </a:lnTo>
                  <a:lnTo>
                    <a:pt x="460" y="939"/>
                  </a:lnTo>
                  <a:lnTo>
                    <a:pt x="588" y="882"/>
                  </a:lnTo>
                  <a:lnTo>
                    <a:pt x="660" y="846"/>
                  </a:lnTo>
                  <a:lnTo>
                    <a:pt x="704" y="814"/>
                  </a:lnTo>
                  <a:lnTo>
                    <a:pt x="746" y="773"/>
                  </a:lnTo>
                  <a:lnTo>
                    <a:pt x="797" y="713"/>
                  </a:lnTo>
                  <a:lnTo>
                    <a:pt x="839" y="648"/>
                  </a:lnTo>
                  <a:lnTo>
                    <a:pt x="869" y="578"/>
                  </a:lnTo>
                  <a:lnTo>
                    <a:pt x="885" y="502"/>
                  </a:lnTo>
                  <a:moveTo>
                    <a:pt x="939" y="482"/>
                  </a:moveTo>
                  <a:lnTo>
                    <a:pt x="882" y="355"/>
                  </a:lnTo>
                  <a:lnTo>
                    <a:pt x="846" y="282"/>
                  </a:lnTo>
                  <a:lnTo>
                    <a:pt x="814" y="238"/>
                  </a:lnTo>
                  <a:lnTo>
                    <a:pt x="773" y="196"/>
                  </a:lnTo>
                  <a:lnTo>
                    <a:pt x="713" y="145"/>
                  </a:lnTo>
                  <a:lnTo>
                    <a:pt x="648" y="103"/>
                  </a:lnTo>
                  <a:lnTo>
                    <a:pt x="578" y="74"/>
                  </a:lnTo>
                  <a:lnTo>
                    <a:pt x="502" y="57"/>
                  </a:lnTo>
                  <a:lnTo>
                    <a:pt x="499" y="85"/>
                  </a:lnTo>
                  <a:lnTo>
                    <a:pt x="571" y="99"/>
                  </a:lnTo>
                  <a:lnTo>
                    <a:pt x="638" y="126"/>
                  </a:lnTo>
                  <a:lnTo>
                    <a:pt x="699" y="165"/>
                  </a:lnTo>
                  <a:lnTo>
                    <a:pt x="752" y="214"/>
                  </a:lnTo>
                  <a:lnTo>
                    <a:pt x="797" y="273"/>
                  </a:lnTo>
                  <a:lnTo>
                    <a:pt x="829" y="339"/>
                  </a:lnTo>
                  <a:lnTo>
                    <a:pt x="849" y="409"/>
                  </a:lnTo>
                  <a:lnTo>
                    <a:pt x="855" y="482"/>
                  </a:lnTo>
                  <a:lnTo>
                    <a:pt x="939" y="48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7">
              <a:extLst>
                <a:ext uri="{FF2B5EF4-FFF2-40B4-BE49-F238E27FC236}">
                  <a16:creationId xmlns:a16="http://schemas.microsoft.com/office/drawing/2014/main" id="{3BCAAB90-9E23-45F3-AC1B-E96254BA2B30}"/>
                </a:ext>
              </a:extLst>
            </p:cNvPr>
            <p:cNvSpPr>
              <a:spLocks/>
            </p:cNvSpPr>
            <p:nvPr/>
          </p:nvSpPr>
          <p:spPr bwMode="auto">
            <a:xfrm>
              <a:off x="779" y="1040"/>
              <a:ext cx="84" cy="80"/>
            </a:xfrm>
            <a:custGeom>
              <a:avLst/>
              <a:gdLst>
                <a:gd name="T0" fmla="+- 0 862 779"/>
                <a:gd name="T1" fmla="*/ T0 w 84"/>
                <a:gd name="T2" fmla="+- 0 1071 1041"/>
                <a:gd name="T3" fmla="*/ 1071 h 80"/>
                <a:gd name="T4" fmla="+- 0 836 779"/>
                <a:gd name="T5" fmla="*/ T4 w 84"/>
                <a:gd name="T6" fmla="+- 0 1089 1041"/>
                <a:gd name="T7" fmla="*/ 1089 h 80"/>
                <a:gd name="T8" fmla="+- 0 846 779"/>
                <a:gd name="T9" fmla="*/ T8 w 84"/>
                <a:gd name="T10" fmla="+- 0 1120 1041"/>
                <a:gd name="T11" fmla="*/ 1120 h 80"/>
                <a:gd name="T12" fmla="+- 0 821 779"/>
                <a:gd name="T13" fmla="*/ T12 w 84"/>
                <a:gd name="T14" fmla="+- 0 1101 1041"/>
                <a:gd name="T15" fmla="*/ 1101 h 80"/>
                <a:gd name="T16" fmla="+- 0 795 779"/>
                <a:gd name="T17" fmla="*/ T16 w 84"/>
                <a:gd name="T18" fmla="+- 0 1120 1041"/>
                <a:gd name="T19" fmla="*/ 1120 h 80"/>
                <a:gd name="T20" fmla="+- 0 805 779"/>
                <a:gd name="T21" fmla="*/ T20 w 84"/>
                <a:gd name="T22" fmla="+- 0 1089 1041"/>
                <a:gd name="T23" fmla="*/ 1089 h 80"/>
                <a:gd name="T24" fmla="+- 0 779 779"/>
                <a:gd name="T25" fmla="*/ T24 w 84"/>
                <a:gd name="T26" fmla="+- 0 1071 1041"/>
                <a:gd name="T27" fmla="*/ 1071 h 80"/>
                <a:gd name="T28" fmla="+- 0 811 779"/>
                <a:gd name="T29" fmla="*/ T28 w 84"/>
                <a:gd name="T30" fmla="+- 0 1071 1041"/>
                <a:gd name="T31" fmla="*/ 1071 h 80"/>
                <a:gd name="T32" fmla="+- 0 821 779"/>
                <a:gd name="T33" fmla="*/ T32 w 84"/>
                <a:gd name="T34" fmla="+- 0 1041 1041"/>
                <a:gd name="T35" fmla="*/ 1041 h 80"/>
                <a:gd name="T36" fmla="+- 0 830 779"/>
                <a:gd name="T37" fmla="*/ T36 w 84"/>
                <a:gd name="T38" fmla="+- 0 1071 1041"/>
                <a:gd name="T39" fmla="*/ 1071 h 80"/>
                <a:gd name="T40" fmla="+- 0 862 779"/>
                <a:gd name="T41" fmla="*/ T40 w 84"/>
                <a:gd name="T42" fmla="+- 0 1071 1041"/>
                <a:gd name="T43" fmla="*/ 1071 h 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0">
                  <a:moveTo>
                    <a:pt x="83" y="30"/>
                  </a:moveTo>
                  <a:lnTo>
                    <a:pt x="57" y="48"/>
                  </a:lnTo>
                  <a:lnTo>
                    <a:pt x="67" y="79"/>
                  </a:lnTo>
                  <a:lnTo>
                    <a:pt x="42" y="60"/>
                  </a:lnTo>
                  <a:lnTo>
                    <a:pt x="16" y="79"/>
                  </a:lnTo>
                  <a:lnTo>
                    <a:pt x="26" y="48"/>
                  </a:lnTo>
                  <a:lnTo>
                    <a:pt x="0" y="30"/>
                  </a:lnTo>
                  <a:lnTo>
                    <a:pt x="32" y="30"/>
                  </a:lnTo>
                  <a:lnTo>
                    <a:pt x="42" y="0"/>
                  </a:lnTo>
                  <a:lnTo>
                    <a:pt x="51" y="30"/>
                  </a:lnTo>
                  <a:lnTo>
                    <a:pt x="83" y="30"/>
                  </a:lnTo>
                  <a:close/>
                </a:path>
              </a:pathLst>
            </a:custGeom>
            <a:noFill/>
            <a:ln w="508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9" name="Picture 8">
              <a:extLst>
                <a:ext uri="{FF2B5EF4-FFF2-40B4-BE49-F238E27FC236}">
                  <a16:creationId xmlns:a16="http://schemas.microsoft.com/office/drawing/2014/main" id="{37CDFC88-7A26-467D-B1ED-83225D9DD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 y="922"/>
              <a:ext cx="18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5">
              <a:extLst>
                <a:ext uri="{FF2B5EF4-FFF2-40B4-BE49-F238E27FC236}">
                  <a16:creationId xmlns:a16="http://schemas.microsoft.com/office/drawing/2014/main" id="{A82B8C0D-5039-4AB2-928C-A31784F2F7B0}"/>
                </a:ext>
              </a:extLst>
            </p:cNvPr>
            <p:cNvSpPr>
              <a:spLocks/>
            </p:cNvSpPr>
            <p:nvPr/>
          </p:nvSpPr>
          <p:spPr bwMode="auto">
            <a:xfrm>
              <a:off x="562" y="920"/>
              <a:ext cx="184" cy="171"/>
            </a:xfrm>
            <a:custGeom>
              <a:avLst/>
              <a:gdLst>
                <a:gd name="T0" fmla="+- 0 659 563"/>
                <a:gd name="T1" fmla="*/ T0 w 184"/>
                <a:gd name="T2" fmla="+- 0 955 920"/>
                <a:gd name="T3" fmla="*/ 955 h 171"/>
                <a:gd name="T4" fmla="+- 0 622 563"/>
                <a:gd name="T5" fmla="*/ T4 w 184"/>
                <a:gd name="T6" fmla="+- 0 955 920"/>
                <a:gd name="T7" fmla="*/ 955 h 171"/>
                <a:gd name="T8" fmla="+- 0 611 563"/>
                <a:gd name="T9" fmla="*/ T8 w 184"/>
                <a:gd name="T10" fmla="+- 0 920 920"/>
                <a:gd name="T11" fmla="*/ 920 h 171"/>
                <a:gd name="T12" fmla="+- 0 599 563"/>
                <a:gd name="T13" fmla="*/ T12 w 184"/>
                <a:gd name="T14" fmla="+- 0 955 920"/>
                <a:gd name="T15" fmla="*/ 955 h 171"/>
                <a:gd name="T16" fmla="+- 0 563 563"/>
                <a:gd name="T17" fmla="*/ T16 w 184"/>
                <a:gd name="T18" fmla="+- 0 955 920"/>
                <a:gd name="T19" fmla="*/ 955 h 171"/>
                <a:gd name="T20" fmla="+- 0 592 563"/>
                <a:gd name="T21" fmla="*/ T20 w 184"/>
                <a:gd name="T22" fmla="+- 0 977 920"/>
                <a:gd name="T23" fmla="*/ 977 h 171"/>
                <a:gd name="T24" fmla="+- 0 581 563"/>
                <a:gd name="T25" fmla="*/ T24 w 184"/>
                <a:gd name="T26" fmla="+- 0 1012 920"/>
                <a:gd name="T27" fmla="*/ 1012 h 171"/>
                <a:gd name="T28" fmla="+- 0 611 563"/>
                <a:gd name="T29" fmla="*/ T28 w 184"/>
                <a:gd name="T30" fmla="+- 0 990 920"/>
                <a:gd name="T31" fmla="*/ 990 h 171"/>
                <a:gd name="T32" fmla="+- 0 641 563"/>
                <a:gd name="T33" fmla="*/ T32 w 184"/>
                <a:gd name="T34" fmla="+- 0 1012 920"/>
                <a:gd name="T35" fmla="*/ 1012 h 171"/>
                <a:gd name="T36" fmla="+- 0 634 563"/>
                <a:gd name="T37" fmla="*/ T36 w 184"/>
                <a:gd name="T38" fmla="+- 0 990 920"/>
                <a:gd name="T39" fmla="*/ 990 h 171"/>
                <a:gd name="T40" fmla="+- 0 629 563"/>
                <a:gd name="T41" fmla="*/ T40 w 184"/>
                <a:gd name="T42" fmla="+- 0 977 920"/>
                <a:gd name="T43" fmla="*/ 977 h 171"/>
                <a:gd name="T44" fmla="+- 0 659 563"/>
                <a:gd name="T45" fmla="*/ T44 w 184"/>
                <a:gd name="T46" fmla="+- 0 955 920"/>
                <a:gd name="T47" fmla="*/ 955 h 171"/>
                <a:gd name="T48" fmla="+- 0 746 563"/>
                <a:gd name="T49" fmla="*/ T48 w 184"/>
                <a:gd name="T50" fmla="+- 0 1034 920"/>
                <a:gd name="T51" fmla="*/ 1034 h 171"/>
                <a:gd name="T52" fmla="+- 0 709 563"/>
                <a:gd name="T53" fmla="*/ T52 w 184"/>
                <a:gd name="T54" fmla="+- 0 1034 920"/>
                <a:gd name="T55" fmla="*/ 1034 h 171"/>
                <a:gd name="T56" fmla="+- 0 698 563"/>
                <a:gd name="T57" fmla="*/ T56 w 184"/>
                <a:gd name="T58" fmla="+- 0 999 920"/>
                <a:gd name="T59" fmla="*/ 999 h 171"/>
                <a:gd name="T60" fmla="+- 0 686 563"/>
                <a:gd name="T61" fmla="*/ T60 w 184"/>
                <a:gd name="T62" fmla="+- 0 1034 920"/>
                <a:gd name="T63" fmla="*/ 1034 h 171"/>
                <a:gd name="T64" fmla="+- 0 650 563"/>
                <a:gd name="T65" fmla="*/ T64 w 184"/>
                <a:gd name="T66" fmla="+- 0 1034 920"/>
                <a:gd name="T67" fmla="*/ 1034 h 171"/>
                <a:gd name="T68" fmla="+- 0 679 563"/>
                <a:gd name="T69" fmla="*/ T68 w 184"/>
                <a:gd name="T70" fmla="+- 0 1055 920"/>
                <a:gd name="T71" fmla="*/ 1055 h 171"/>
                <a:gd name="T72" fmla="+- 0 668 563"/>
                <a:gd name="T73" fmla="*/ T72 w 184"/>
                <a:gd name="T74" fmla="+- 0 1090 920"/>
                <a:gd name="T75" fmla="*/ 1090 h 171"/>
                <a:gd name="T76" fmla="+- 0 698 563"/>
                <a:gd name="T77" fmla="*/ T76 w 184"/>
                <a:gd name="T78" fmla="+- 0 1069 920"/>
                <a:gd name="T79" fmla="*/ 1069 h 171"/>
                <a:gd name="T80" fmla="+- 0 728 563"/>
                <a:gd name="T81" fmla="*/ T80 w 184"/>
                <a:gd name="T82" fmla="+- 0 1090 920"/>
                <a:gd name="T83" fmla="*/ 1090 h 171"/>
                <a:gd name="T84" fmla="+- 0 721 563"/>
                <a:gd name="T85" fmla="*/ T84 w 184"/>
                <a:gd name="T86" fmla="+- 0 1069 920"/>
                <a:gd name="T87" fmla="*/ 1069 h 171"/>
                <a:gd name="T88" fmla="+- 0 716 563"/>
                <a:gd name="T89" fmla="*/ T88 w 184"/>
                <a:gd name="T90" fmla="+- 0 1055 920"/>
                <a:gd name="T91" fmla="*/ 1055 h 171"/>
                <a:gd name="T92" fmla="+- 0 746 563"/>
                <a:gd name="T93" fmla="*/ T92 w 184"/>
                <a:gd name="T94" fmla="+- 0 1034 920"/>
                <a:gd name="T95" fmla="*/ 1034 h 1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84" h="171">
                  <a:moveTo>
                    <a:pt x="96" y="35"/>
                  </a:moveTo>
                  <a:lnTo>
                    <a:pt x="59" y="35"/>
                  </a:lnTo>
                  <a:lnTo>
                    <a:pt x="48" y="0"/>
                  </a:lnTo>
                  <a:lnTo>
                    <a:pt x="36" y="35"/>
                  </a:lnTo>
                  <a:lnTo>
                    <a:pt x="0" y="35"/>
                  </a:lnTo>
                  <a:lnTo>
                    <a:pt x="29" y="57"/>
                  </a:lnTo>
                  <a:lnTo>
                    <a:pt x="18" y="92"/>
                  </a:lnTo>
                  <a:lnTo>
                    <a:pt x="48" y="70"/>
                  </a:lnTo>
                  <a:lnTo>
                    <a:pt x="78" y="92"/>
                  </a:lnTo>
                  <a:lnTo>
                    <a:pt x="71" y="70"/>
                  </a:lnTo>
                  <a:lnTo>
                    <a:pt x="66" y="57"/>
                  </a:lnTo>
                  <a:lnTo>
                    <a:pt x="96" y="35"/>
                  </a:lnTo>
                  <a:moveTo>
                    <a:pt x="183" y="114"/>
                  </a:moveTo>
                  <a:lnTo>
                    <a:pt x="146" y="114"/>
                  </a:lnTo>
                  <a:lnTo>
                    <a:pt x="135" y="79"/>
                  </a:lnTo>
                  <a:lnTo>
                    <a:pt x="123" y="114"/>
                  </a:lnTo>
                  <a:lnTo>
                    <a:pt x="87" y="114"/>
                  </a:lnTo>
                  <a:lnTo>
                    <a:pt x="116" y="135"/>
                  </a:lnTo>
                  <a:lnTo>
                    <a:pt x="105" y="170"/>
                  </a:lnTo>
                  <a:lnTo>
                    <a:pt x="135" y="149"/>
                  </a:lnTo>
                  <a:lnTo>
                    <a:pt x="165" y="170"/>
                  </a:lnTo>
                  <a:lnTo>
                    <a:pt x="158" y="149"/>
                  </a:lnTo>
                  <a:lnTo>
                    <a:pt x="153" y="135"/>
                  </a:lnTo>
                  <a:lnTo>
                    <a:pt x="183" y="1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 name="Text Box 4">
              <a:extLst>
                <a:ext uri="{FF2B5EF4-FFF2-40B4-BE49-F238E27FC236}">
                  <a16:creationId xmlns:a16="http://schemas.microsoft.com/office/drawing/2014/main" id="{4B6B09BA-453C-4C22-9845-1163B096A398}"/>
                </a:ext>
              </a:extLst>
            </p:cNvPr>
            <p:cNvSpPr txBox="1">
              <a:spLocks noChangeArrowheads="1"/>
            </p:cNvSpPr>
            <p:nvPr/>
          </p:nvSpPr>
          <p:spPr bwMode="auto">
            <a:xfrm>
              <a:off x="1598" y="322"/>
              <a:ext cx="3007"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dirty="0">
                  <a:solidFill>
                    <a:srgbClr val="FFFFFF"/>
                  </a:solidFill>
                  <a:effectLst/>
                  <a:latin typeface="Calibri" panose="020F0502020204030204" pitchFamily="34" charset="0"/>
                  <a:ea typeface="Calibri" panose="020F0502020204030204" pitchFamily="34" charset="0"/>
                </a:rPr>
                <a:t>Northern Border</a:t>
              </a:r>
              <a:endParaRPr lang="en-US" sz="1100" dirty="0">
                <a:solidFill>
                  <a:srgbClr val="000000"/>
                </a:solidFill>
                <a:effectLst/>
                <a:latin typeface="Calibri" panose="020F0502020204030204" pitchFamily="34" charset="0"/>
                <a:ea typeface="Calibri" panose="020F0502020204030204" pitchFamily="34" charset="0"/>
              </a:endParaRPr>
            </a:p>
          </p:txBody>
        </p:sp>
        <p:sp>
          <p:nvSpPr>
            <p:cNvPr id="12" name="Text Box 3">
              <a:extLst>
                <a:ext uri="{FF2B5EF4-FFF2-40B4-BE49-F238E27FC236}">
                  <a16:creationId xmlns:a16="http://schemas.microsoft.com/office/drawing/2014/main" id="{7C496376-8938-4F72-9D17-65FF7330B734}"/>
                </a:ext>
              </a:extLst>
            </p:cNvPr>
            <p:cNvSpPr txBox="1">
              <a:spLocks noChangeArrowheads="1"/>
            </p:cNvSpPr>
            <p:nvPr/>
          </p:nvSpPr>
          <p:spPr bwMode="auto">
            <a:xfrm>
              <a:off x="1598" y="701"/>
              <a:ext cx="4001"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dirty="0">
                  <a:solidFill>
                    <a:srgbClr val="FFFFFF"/>
                  </a:solidFill>
                  <a:effectLst/>
                  <a:latin typeface="Calibri" panose="020F0502020204030204" pitchFamily="34" charset="0"/>
                  <a:ea typeface="Calibri" panose="020F0502020204030204" pitchFamily="34" charset="0"/>
                </a:rPr>
                <a:t>Regional Commission</a:t>
              </a:r>
              <a:endParaRPr lang="en-US" sz="1100" dirty="0">
                <a:solidFill>
                  <a:srgbClr val="000000"/>
                </a:solidFill>
                <a:effectLst/>
                <a:latin typeface="Calibri" panose="020F0502020204030204" pitchFamily="34" charset="0"/>
                <a:ea typeface="Calibri" panose="020F0502020204030204" pitchFamily="34" charset="0"/>
              </a:endParaRPr>
            </a:p>
          </p:txBody>
        </p:sp>
      </p:grpSp>
      <p:sp>
        <p:nvSpPr>
          <p:cNvPr id="2" name="Title 1">
            <a:extLst>
              <a:ext uri="{FF2B5EF4-FFF2-40B4-BE49-F238E27FC236}">
                <a16:creationId xmlns:a16="http://schemas.microsoft.com/office/drawing/2014/main" id="{B2A95C40-4BEC-4FF4-9F5A-A6A786967D8B}"/>
              </a:ext>
            </a:extLst>
          </p:cNvPr>
          <p:cNvSpPr>
            <a:spLocks noGrp="1"/>
          </p:cNvSpPr>
          <p:nvPr>
            <p:ph type="ctrTitle"/>
          </p:nvPr>
        </p:nvSpPr>
        <p:spPr>
          <a:xfrm>
            <a:off x="-239714" y="775190"/>
            <a:ext cx="12191999" cy="1243831"/>
          </a:xfrm>
        </p:spPr>
        <p:txBody>
          <a:bodyPr>
            <a:normAutofit fontScale="90000"/>
          </a:bodyPr>
          <a:lstStyle/>
          <a:p>
            <a:br>
              <a:rPr lang="en-US" sz="4800" b="1" dirty="0">
                <a:latin typeface="Tahoma" panose="020B0604030504040204" pitchFamily="34" charset="0"/>
                <a:ea typeface="Tahoma" panose="020B0604030504040204" pitchFamily="34" charset="0"/>
                <a:cs typeface="Tahoma" panose="020B0604030504040204" pitchFamily="34" charset="0"/>
              </a:rPr>
            </a:br>
            <a:br>
              <a:rPr lang="en-US" sz="4800" b="1" dirty="0">
                <a:latin typeface="Tahoma" panose="020B0604030504040204" pitchFamily="34" charset="0"/>
                <a:ea typeface="Tahoma" panose="020B0604030504040204" pitchFamily="34" charset="0"/>
                <a:cs typeface="Tahoma" panose="020B0604030504040204" pitchFamily="34" charset="0"/>
              </a:rPr>
            </a:br>
            <a:r>
              <a:rPr lang="en-US" sz="4800" b="1" dirty="0">
                <a:latin typeface="Tahoma" panose="020B0604030504040204" pitchFamily="34" charset="0"/>
                <a:ea typeface="Tahoma" panose="020B0604030504040204" pitchFamily="34" charset="0"/>
                <a:cs typeface="Tahoma" panose="020B0604030504040204" pitchFamily="34" charset="0"/>
              </a:rPr>
              <a:t>HELPFUL TIPS - FEDERAL FUNDING</a:t>
            </a:r>
          </a:p>
        </p:txBody>
      </p:sp>
      <p:sp>
        <p:nvSpPr>
          <p:cNvPr id="13" name="Rectangle 12">
            <a:extLst>
              <a:ext uri="{FF2B5EF4-FFF2-40B4-BE49-F238E27FC236}">
                <a16:creationId xmlns:a16="http://schemas.microsoft.com/office/drawing/2014/main" id="{29498EB6-B91C-7747-95DA-98570D523E61}"/>
              </a:ext>
            </a:extLst>
          </p:cNvPr>
          <p:cNvSpPr/>
          <p:nvPr/>
        </p:nvSpPr>
        <p:spPr>
          <a:xfrm>
            <a:off x="0" y="-27534"/>
            <a:ext cx="12191999" cy="1457325"/>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052DEE0-FD94-2F49-AEDE-7DEEE0073475}"/>
              </a:ext>
            </a:extLst>
          </p:cNvPr>
          <p:cNvSpPr txBox="1"/>
          <p:nvPr/>
        </p:nvSpPr>
        <p:spPr>
          <a:xfrm>
            <a:off x="212504" y="2431767"/>
            <a:ext cx="11287561" cy="3942618"/>
          </a:xfrm>
          <a:prstGeom prst="rect">
            <a:avLst/>
          </a:prstGeom>
          <a:noFill/>
        </p:spPr>
        <p:txBody>
          <a:bodyPr wrap="square" lIns="91440" tIns="45720" rIns="91440" bIns="45720" anchor="t">
            <a:spAutoFit/>
          </a:bodyPr>
          <a:lstStyle/>
          <a:p>
            <a:pPr>
              <a:lnSpc>
                <a:spcPct val="107000"/>
              </a:lnSpc>
            </a:pPr>
            <a:endParaRPr lang="en-US" sz="2000" b="1" dirty="0">
              <a:cs typeface="Times New Roman"/>
            </a:endParaRPr>
          </a:p>
          <a:p>
            <a:pPr>
              <a:lnSpc>
                <a:spcPct val="107000"/>
              </a:lnSpc>
            </a:pPr>
            <a:r>
              <a:rPr lang="en-US" sz="2400" b="1" dirty="0">
                <a:latin typeface="Tahoma" panose="020B0604030504040204" pitchFamily="34" charset="0"/>
                <a:ea typeface="Tahoma" panose="020B0604030504040204" pitchFamily="34" charset="0"/>
                <a:cs typeface="Tahoma" panose="020B0604030504040204" pitchFamily="34" charset="0"/>
              </a:rPr>
              <a:t>Be aware of federal funding requirements </a:t>
            </a:r>
          </a:p>
          <a:p>
            <a:pPr>
              <a:lnSpc>
                <a:spcPct val="107000"/>
              </a:lnSpc>
            </a:pPr>
            <a:endParaRPr lang="en-US" sz="2400" dirty="0">
              <a:latin typeface="Tahoma" panose="020B0604030504040204" pitchFamily="34" charset="0"/>
              <a:ea typeface="Tahoma" panose="020B0604030504040204" pitchFamily="34" charset="0"/>
              <a:cs typeface="Tahoma" panose="020B0604030504040204" pitchFamily="34" charset="0"/>
            </a:endParaRPr>
          </a:p>
          <a:p>
            <a:pPr marL="285750" indent="-285750">
              <a:lnSpc>
                <a:spcPct val="107000"/>
              </a:lnSpc>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NBRC funding comes with specific requirements and applicants are encouraged to review the application manual and compliance manual to confirm all requirements will be met in the project</a:t>
            </a:r>
          </a:p>
          <a:p>
            <a:pPr marL="285750" indent="-285750">
              <a:lnSpc>
                <a:spcPct val="107000"/>
              </a:lnSpc>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For example, if using NBRC funds to purchase property for housing the federal government maintains an interest in that property for 20 years</a:t>
            </a:r>
          </a:p>
          <a:p>
            <a:pPr marL="285750" indent="-285750">
              <a:lnSpc>
                <a:spcPct val="107000"/>
              </a:lnSpc>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For example, costs financed by 'program income' are treated through the deductive method as outlined in 2 CFR 200.307(e)(1) </a:t>
            </a:r>
          </a:p>
        </p:txBody>
      </p:sp>
    </p:spTree>
    <p:extLst>
      <p:ext uri="{BB962C8B-B14F-4D97-AF65-F5344CB8AC3E}">
        <p14:creationId xmlns:p14="http://schemas.microsoft.com/office/powerpoint/2010/main" val="183617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B3AF801-4A3C-4877-945E-FF86030D2349}"/>
              </a:ext>
            </a:extLst>
          </p:cNvPr>
          <p:cNvGrpSpPr>
            <a:grpSpLocks/>
          </p:cNvGrpSpPr>
          <p:nvPr/>
        </p:nvGrpSpPr>
        <p:grpSpPr bwMode="auto">
          <a:xfrm>
            <a:off x="0" y="0"/>
            <a:ext cx="12192000" cy="1340919"/>
            <a:chOff x="0" y="-39"/>
            <a:chExt cx="12240" cy="1880"/>
          </a:xfrm>
        </p:grpSpPr>
        <p:sp>
          <p:nvSpPr>
            <p:cNvPr id="5" name="AutoShape 10">
              <a:extLst>
                <a:ext uri="{FF2B5EF4-FFF2-40B4-BE49-F238E27FC236}">
                  <a16:creationId xmlns:a16="http://schemas.microsoft.com/office/drawing/2014/main" id="{F59D35A9-79E0-4FBE-A222-D63D5897D380}"/>
                </a:ext>
              </a:extLst>
            </p:cNvPr>
            <p:cNvSpPr>
              <a:spLocks/>
            </p:cNvSpPr>
            <p:nvPr/>
          </p:nvSpPr>
          <p:spPr bwMode="auto">
            <a:xfrm>
              <a:off x="0" y="5"/>
              <a:ext cx="12240" cy="1836"/>
            </a:xfrm>
            <a:custGeom>
              <a:avLst/>
              <a:gdLst>
                <a:gd name="T0" fmla="*/ 12240 w 12240"/>
                <a:gd name="T1" fmla="+- 0 5 5"/>
                <a:gd name="T2" fmla="*/ 5 h 1836"/>
                <a:gd name="T3" fmla="*/ 0 w 12240"/>
                <a:gd name="T4" fmla="+- 0 5 5"/>
                <a:gd name="T5" fmla="*/ 5 h 1836"/>
                <a:gd name="T6" fmla="*/ 0 w 12240"/>
                <a:gd name="T7" fmla="+- 0 1603 5"/>
                <a:gd name="T8" fmla="*/ 1603 h 1836"/>
                <a:gd name="T9" fmla="*/ 18 w 12240"/>
                <a:gd name="T10" fmla="+- 0 1607 5"/>
                <a:gd name="T11" fmla="*/ 1607 h 1836"/>
                <a:gd name="T12" fmla="*/ 152 w 12240"/>
                <a:gd name="T13" fmla="+- 0 1636 5"/>
                <a:gd name="T14" fmla="*/ 1636 h 1836"/>
                <a:gd name="T15" fmla="*/ 288 w 12240"/>
                <a:gd name="T16" fmla="+- 0 1663 5"/>
                <a:gd name="T17" fmla="*/ 1663 h 1836"/>
                <a:gd name="T18" fmla="*/ 427 w 12240"/>
                <a:gd name="T19" fmla="+- 0 1687 5"/>
                <a:gd name="T20" fmla="*/ 1687 h 1836"/>
                <a:gd name="T21" fmla="*/ 567 w 12240"/>
                <a:gd name="T22" fmla="+- 0 1710 5"/>
                <a:gd name="T23" fmla="*/ 1710 h 1836"/>
                <a:gd name="T24" fmla="*/ 709 w 12240"/>
                <a:gd name="T25" fmla="+- 0 1730 5"/>
                <a:gd name="T26" fmla="*/ 1730 h 1836"/>
                <a:gd name="T27" fmla="*/ 853 w 12240"/>
                <a:gd name="T28" fmla="+- 0 1749 5"/>
                <a:gd name="T29" fmla="*/ 1749 h 1836"/>
                <a:gd name="T30" fmla="*/ 998 w 12240"/>
                <a:gd name="T31" fmla="+- 0 1766 5"/>
                <a:gd name="T32" fmla="*/ 1766 h 1836"/>
                <a:gd name="T33" fmla="*/ 1220 w 12240"/>
                <a:gd name="T34" fmla="+- 0 1787 5"/>
                <a:gd name="T35" fmla="*/ 1787 h 1836"/>
                <a:gd name="T36" fmla="*/ 1445 w 12240"/>
                <a:gd name="T37" fmla="+- 0 1805 5"/>
                <a:gd name="T38" fmla="*/ 1805 h 1836"/>
                <a:gd name="T39" fmla="*/ 1674 w 12240"/>
                <a:gd name="T40" fmla="+- 0 1819 5"/>
                <a:gd name="T41" fmla="*/ 1819 h 1836"/>
                <a:gd name="T42" fmla="*/ 1906 w 12240"/>
                <a:gd name="T43" fmla="+- 0 1830 5"/>
                <a:gd name="T44" fmla="*/ 1830 h 1836"/>
                <a:gd name="T45" fmla="*/ 2220 w 12240"/>
                <a:gd name="T46" fmla="+- 0 1838 5"/>
                <a:gd name="T47" fmla="*/ 1838 h 1836"/>
                <a:gd name="T48" fmla="*/ 2538 w 12240"/>
                <a:gd name="T49" fmla="+- 0 1841 5"/>
                <a:gd name="T50" fmla="*/ 1841 h 1836"/>
                <a:gd name="T51" fmla="*/ 2943 w 12240"/>
                <a:gd name="T52" fmla="+- 0 1836 5"/>
                <a:gd name="T53" fmla="*/ 1836 h 1836"/>
                <a:gd name="T54" fmla="*/ 3354 w 12240"/>
                <a:gd name="T55" fmla="+- 0 1824 5"/>
                <a:gd name="T56" fmla="*/ 1824 h 1836"/>
                <a:gd name="T57" fmla="*/ 3854 w 12240"/>
                <a:gd name="T58" fmla="+- 0 1801 5"/>
                <a:gd name="T59" fmla="*/ 1801 h 1836"/>
                <a:gd name="T60" fmla="*/ 4530 w 12240"/>
                <a:gd name="T61" fmla="+- 0 1756 5"/>
                <a:gd name="T62" fmla="*/ 1756 h 1836"/>
                <a:gd name="T63" fmla="*/ 5470 w 12240"/>
                <a:gd name="T64" fmla="+- 0 1675 5"/>
                <a:gd name="T65" fmla="*/ 1675 h 1836"/>
                <a:gd name="T66" fmla="*/ 9340 w 12240"/>
                <a:gd name="T67" fmla="+- 0 1260 5"/>
                <a:gd name="T68" fmla="*/ 1260 h 1836"/>
                <a:gd name="T69" fmla="*/ 10048 w 12240"/>
                <a:gd name="T70" fmla="+- 0 1197 5"/>
                <a:gd name="T71" fmla="*/ 1197 h 1836"/>
                <a:gd name="T72" fmla="*/ 10579 w 12240"/>
                <a:gd name="T73" fmla="+- 0 1159 5"/>
                <a:gd name="T74" fmla="*/ 1159 h 1836"/>
                <a:gd name="T75" fmla="*/ 10946 w 12240"/>
                <a:gd name="T76" fmla="+- 0 1139 5"/>
                <a:gd name="T77" fmla="*/ 1139 h 1836"/>
                <a:gd name="T78" fmla="*/ 11302 w 12240"/>
                <a:gd name="T79" fmla="+- 0 1125 5"/>
                <a:gd name="T80" fmla="*/ 1125 h 1836"/>
                <a:gd name="T81" fmla="*/ 11579 w 12240"/>
                <a:gd name="T82" fmla="+- 0 1120 5"/>
                <a:gd name="T83" fmla="*/ 1120 h 1836"/>
                <a:gd name="T84" fmla="*/ 12240 w 12240"/>
                <a:gd name="T85" fmla="+- 0 1120 5"/>
                <a:gd name="T86" fmla="*/ 1120 h 1836"/>
                <a:gd name="T87" fmla="*/ 12240 w 12240"/>
                <a:gd name="T88" fmla="+- 0 5 5"/>
                <a:gd name="T89" fmla="*/ 5 h 1836"/>
                <a:gd name="T90" fmla="*/ 12240 w 12240"/>
                <a:gd name="T91" fmla="+- 0 1120 5"/>
                <a:gd name="T92" fmla="*/ 1120 h 1836"/>
                <a:gd name="T93" fmla="*/ 11714 w 12240"/>
                <a:gd name="T94" fmla="+- 0 1120 5"/>
                <a:gd name="T95" fmla="*/ 1120 h 1836"/>
                <a:gd name="T96" fmla="*/ 11847 w 12240"/>
                <a:gd name="T97" fmla="+- 0 1120 5"/>
                <a:gd name="T98" fmla="*/ 1120 h 1836"/>
                <a:gd name="T99" fmla="*/ 12043 w 12240"/>
                <a:gd name="T100" fmla="+- 0 1124 5"/>
                <a:gd name="T101" fmla="*/ 1124 h 1836"/>
                <a:gd name="T102" fmla="*/ 12240 w 12240"/>
                <a:gd name="T103" fmla="+- 0 1131 5"/>
                <a:gd name="T104" fmla="*/ 1131 h 1836"/>
                <a:gd name="T105" fmla="*/ 12240 w 12240"/>
                <a:gd name="T106" fmla="+- 0 1120 5"/>
                <a:gd name="T107" fmla="*/ 1120 h 183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Lst>
              <a:rect l="0" t="0" r="r" b="b"/>
              <a:pathLst>
                <a:path w="12240" h="1836">
                  <a:moveTo>
                    <a:pt x="12240" y="0"/>
                  </a:moveTo>
                  <a:lnTo>
                    <a:pt x="0" y="0"/>
                  </a:lnTo>
                  <a:lnTo>
                    <a:pt x="0" y="1598"/>
                  </a:lnTo>
                  <a:lnTo>
                    <a:pt x="18" y="1602"/>
                  </a:lnTo>
                  <a:lnTo>
                    <a:pt x="152" y="1631"/>
                  </a:lnTo>
                  <a:lnTo>
                    <a:pt x="288" y="1658"/>
                  </a:lnTo>
                  <a:lnTo>
                    <a:pt x="427" y="1682"/>
                  </a:lnTo>
                  <a:lnTo>
                    <a:pt x="567" y="1705"/>
                  </a:lnTo>
                  <a:lnTo>
                    <a:pt x="709" y="1725"/>
                  </a:lnTo>
                  <a:lnTo>
                    <a:pt x="853" y="1744"/>
                  </a:lnTo>
                  <a:lnTo>
                    <a:pt x="998" y="1761"/>
                  </a:lnTo>
                  <a:lnTo>
                    <a:pt x="1220" y="1782"/>
                  </a:lnTo>
                  <a:lnTo>
                    <a:pt x="1445" y="1800"/>
                  </a:lnTo>
                  <a:lnTo>
                    <a:pt x="1674" y="1814"/>
                  </a:lnTo>
                  <a:lnTo>
                    <a:pt x="1906" y="1825"/>
                  </a:lnTo>
                  <a:lnTo>
                    <a:pt x="2220" y="1833"/>
                  </a:lnTo>
                  <a:lnTo>
                    <a:pt x="2538" y="1836"/>
                  </a:lnTo>
                  <a:lnTo>
                    <a:pt x="2943" y="1831"/>
                  </a:lnTo>
                  <a:lnTo>
                    <a:pt x="3354" y="1819"/>
                  </a:lnTo>
                  <a:lnTo>
                    <a:pt x="3854" y="1796"/>
                  </a:lnTo>
                  <a:lnTo>
                    <a:pt x="4530" y="1751"/>
                  </a:lnTo>
                  <a:lnTo>
                    <a:pt x="5470" y="1670"/>
                  </a:lnTo>
                  <a:lnTo>
                    <a:pt x="9340" y="1255"/>
                  </a:lnTo>
                  <a:lnTo>
                    <a:pt x="10048" y="1192"/>
                  </a:lnTo>
                  <a:lnTo>
                    <a:pt x="10579" y="1154"/>
                  </a:lnTo>
                  <a:lnTo>
                    <a:pt x="10946" y="1134"/>
                  </a:lnTo>
                  <a:lnTo>
                    <a:pt x="11302" y="1120"/>
                  </a:lnTo>
                  <a:lnTo>
                    <a:pt x="11579" y="1115"/>
                  </a:lnTo>
                  <a:lnTo>
                    <a:pt x="12240" y="1115"/>
                  </a:lnTo>
                  <a:lnTo>
                    <a:pt x="12240" y="0"/>
                  </a:lnTo>
                  <a:close/>
                  <a:moveTo>
                    <a:pt x="12240" y="1115"/>
                  </a:moveTo>
                  <a:lnTo>
                    <a:pt x="11714" y="1115"/>
                  </a:lnTo>
                  <a:lnTo>
                    <a:pt x="11847" y="1115"/>
                  </a:lnTo>
                  <a:lnTo>
                    <a:pt x="12043" y="1119"/>
                  </a:lnTo>
                  <a:lnTo>
                    <a:pt x="12240" y="1126"/>
                  </a:lnTo>
                  <a:lnTo>
                    <a:pt x="12240" y="1115"/>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 name="AutoShape 9">
              <a:extLst>
                <a:ext uri="{FF2B5EF4-FFF2-40B4-BE49-F238E27FC236}">
                  <a16:creationId xmlns:a16="http://schemas.microsoft.com/office/drawing/2014/main" id="{BD70B397-4ED2-4EA6-8E47-BDB427F06E6F}"/>
                </a:ext>
              </a:extLst>
            </p:cNvPr>
            <p:cNvSpPr>
              <a:spLocks/>
            </p:cNvSpPr>
            <p:nvPr/>
          </p:nvSpPr>
          <p:spPr bwMode="auto">
            <a:xfrm>
              <a:off x="0" y="-39"/>
              <a:ext cx="12240" cy="1722"/>
            </a:xfrm>
            <a:custGeom>
              <a:avLst/>
              <a:gdLst>
                <a:gd name="T0" fmla="*/ 12240 w 12240"/>
                <a:gd name="T1" fmla="*/ 0 h 1683"/>
                <a:gd name="T2" fmla="*/ 0 w 12240"/>
                <a:gd name="T3" fmla="*/ 0 h 1683"/>
                <a:gd name="T4" fmla="*/ 0 w 12240"/>
                <a:gd name="T5" fmla="*/ 1445 h 1683"/>
                <a:gd name="T6" fmla="*/ 18 w 12240"/>
                <a:gd name="T7" fmla="*/ 1449 h 1683"/>
                <a:gd name="T8" fmla="*/ 152 w 12240"/>
                <a:gd name="T9" fmla="*/ 1478 h 1683"/>
                <a:gd name="T10" fmla="*/ 288 w 12240"/>
                <a:gd name="T11" fmla="*/ 1505 h 1683"/>
                <a:gd name="T12" fmla="*/ 427 w 12240"/>
                <a:gd name="T13" fmla="*/ 1529 h 1683"/>
                <a:gd name="T14" fmla="*/ 567 w 12240"/>
                <a:gd name="T15" fmla="*/ 1552 h 1683"/>
                <a:gd name="T16" fmla="*/ 709 w 12240"/>
                <a:gd name="T17" fmla="*/ 1572 h 1683"/>
                <a:gd name="T18" fmla="*/ 853 w 12240"/>
                <a:gd name="T19" fmla="*/ 1591 h 1683"/>
                <a:gd name="T20" fmla="*/ 998 w 12240"/>
                <a:gd name="T21" fmla="*/ 1608 h 1683"/>
                <a:gd name="T22" fmla="*/ 1220 w 12240"/>
                <a:gd name="T23" fmla="*/ 1630 h 1683"/>
                <a:gd name="T24" fmla="*/ 1445 w 12240"/>
                <a:gd name="T25" fmla="*/ 1647 h 1683"/>
                <a:gd name="T26" fmla="*/ 1674 w 12240"/>
                <a:gd name="T27" fmla="*/ 1661 h 1683"/>
                <a:gd name="T28" fmla="*/ 1906 w 12240"/>
                <a:gd name="T29" fmla="*/ 1672 h 1683"/>
                <a:gd name="T30" fmla="*/ 2220 w 12240"/>
                <a:gd name="T31" fmla="*/ 1680 h 1683"/>
                <a:gd name="T32" fmla="*/ 2538 w 12240"/>
                <a:gd name="T33" fmla="*/ 1683 h 1683"/>
                <a:gd name="T34" fmla="*/ 2943 w 12240"/>
                <a:gd name="T35" fmla="*/ 1678 h 1683"/>
                <a:gd name="T36" fmla="*/ 3354 w 12240"/>
                <a:gd name="T37" fmla="*/ 1667 h 1683"/>
                <a:gd name="T38" fmla="*/ 3854 w 12240"/>
                <a:gd name="T39" fmla="*/ 1643 h 1683"/>
                <a:gd name="T40" fmla="*/ 4530 w 12240"/>
                <a:gd name="T41" fmla="*/ 1598 h 1683"/>
                <a:gd name="T42" fmla="*/ 5470 w 12240"/>
                <a:gd name="T43" fmla="*/ 1517 h 1683"/>
                <a:gd name="T44" fmla="*/ 9340 w 12240"/>
                <a:gd name="T45" fmla="*/ 1102 h 1683"/>
                <a:gd name="T46" fmla="*/ 10048 w 12240"/>
                <a:gd name="T47" fmla="*/ 1039 h 1683"/>
                <a:gd name="T48" fmla="*/ 10579 w 12240"/>
                <a:gd name="T49" fmla="*/ 1001 h 1683"/>
                <a:gd name="T50" fmla="*/ 10946 w 12240"/>
                <a:gd name="T51" fmla="*/ 981 h 1683"/>
                <a:gd name="T52" fmla="*/ 11302 w 12240"/>
                <a:gd name="T53" fmla="*/ 968 h 1683"/>
                <a:gd name="T54" fmla="*/ 11579 w 12240"/>
                <a:gd name="T55" fmla="*/ 962 h 1683"/>
                <a:gd name="T56" fmla="*/ 12240 w 12240"/>
                <a:gd name="T57" fmla="*/ 962 h 1683"/>
                <a:gd name="T58" fmla="*/ 12240 w 12240"/>
                <a:gd name="T59" fmla="*/ 0 h 1683"/>
                <a:gd name="T60" fmla="*/ 12240 w 12240"/>
                <a:gd name="T61" fmla="*/ 962 h 1683"/>
                <a:gd name="T62" fmla="*/ 11714 w 12240"/>
                <a:gd name="T63" fmla="*/ 962 h 1683"/>
                <a:gd name="T64" fmla="*/ 11847 w 12240"/>
                <a:gd name="T65" fmla="*/ 962 h 1683"/>
                <a:gd name="T66" fmla="*/ 12043 w 12240"/>
                <a:gd name="T67" fmla="*/ 966 h 1683"/>
                <a:gd name="T68" fmla="*/ 12240 w 12240"/>
                <a:gd name="T69" fmla="*/ 973 h 1683"/>
                <a:gd name="T70" fmla="*/ 12240 w 12240"/>
                <a:gd name="T71" fmla="*/ 962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40" h="1683">
                  <a:moveTo>
                    <a:pt x="12240" y="0"/>
                  </a:moveTo>
                  <a:lnTo>
                    <a:pt x="0" y="0"/>
                  </a:lnTo>
                  <a:lnTo>
                    <a:pt x="0" y="1445"/>
                  </a:lnTo>
                  <a:lnTo>
                    <a:pt x="18" y="1449"/>
                  </a:lnTo>
                  <a:lnTo>
                    <a:pt x="152" y="1478"/>
                  </a:lnTo>
                  <a:lnTo>
                    <a:pt x="288" y="1505"/>
                  </a:lnTo>
                  <a:lnTo>
                    <a:pt x="427" y="1529"/>
                  </a:lnTo>
                  <a:lnTo>
                    <a:pt x="567" y="1552"/>
                  </a:lnTo>
                  <a:lnTo>
                    <a:pt x="709" y="1572"/>
                  </a:lnTo>
                  <a:lnTo>
                    <a:pt x="853" y="1591"/>
                  </a:lnTo>
                  <a:lnTo>
                    <a:pt x="998" y="1608"/>
                  </a:lnTo>
                  <a:lnTo>
                    <a:pt x="1220" y="1630"/>
                  </a:lnTo>
                  <a:lnTo>
                    <a:pt x="1445" y="1647"/>
                  </a:lnTo>
                  <a:lnTo>
                    <a:pt x="1674" y="1661"/>
                  </a:lnTo>
                  <a:lnTo>
                    <a:pt x="1906" y="1672"/>
                  </a:lnTo>
                  <a:lnTo>
                    <a:pt x="2220" y="1680"/>
                  </a:lnTo>
                  <a:lnTo>
                    <a:pt x="2538" y="1683"/>
                  </a:lnTo>
                  <a:lnTo>
                    <a:pt x="2943" y="1678"/>
                  </a:lnTo>
                  <a:lnTo>
                    <a:pt x="3354" y="1667"/>
                  </a:lnTo>
                  <a:lnTo>
                    <a:pt x="3854" y="1643"/>
                  </a:lnTo>
                  <a:lnTo>
                    <a:pt x="4530" y="1598"/>
                  </a:lnTo>
                  <a:lnTo>
                    <a:pt x="5470" y="1517"/>
                  </a:lnTo>
                  <a:lnTo>
                    <a:pt x="9340" y="1102"/>
                  </a:lnTo>
                  <a:lnTo>
                    <a:pt x="10048" y="1039"/>
                  </a:lnTo>
                  <a:lnTo>
                    <a:pt x="10579" y="1001"/>
                  </a:lnTo>
                  <a:lnTo>
                    <a:pt x="10946" y="981"/>
                  </a:lnTo>
                  <a:lnTo>
                    <a:pt x="11302" y="968"/>
                  </a:lnTo>
                  <a:lnTo>
                    <a:pt x="11579" y="962"/>
                  </a:lnTo>
                  <a:lnTo>
                    <a:pt x="12240" y="962"/>
                  </a:lnTo>
                  <a:lnTo>
                    <a:pt x="12240" y="0"/>
                  </a:lnTo>
                  <a:close/>
                  <a:moveTo>
                    <a:pt x="12240" y="962"/>
                  </a:moveTo>
                  <a:lnTo>
                    <a:pt x="11714" y="962"/>
                  </a:lnTo>
                  <a:lnTo>
                    <a:pt x="11847" y="962"/>
                  </a:lnTo>
                  <a:lnTo>
                    <a:pt x="12043" y="966"/>
                  </a:lnTo>
                  <a:lnTo>
                    <a:pt x="12240" y="973"/>
                  </a:lnTo>
                  <a:lnTo>
                    <a:pt x="12240" y="962"/>
                  </a:lnTo>
                  <a:close/>
                </a:path>
              </a:pathLst>
            </a:custGeom>
            <a:solidFill>
              <a:srgbClr val="0C683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AutoShape 8">
              <a:extLst>
                <a:ext uri="{FF2B5EF4-FFF2-40B4-BE49-F238E27FC236}">
                  <a16:creationId xmlns:a16="http://schemas.microsoft.com/office/drawing/2014/main" id="{D500F6EB-0200-4B04-9D4E-BBE06C837661}"/>
                </a:ext>
              </a:extLst>
            </p:cNvPr>
            <p:cNvSpPr>
              <a:spLocks/>
            </p:cNvSpPr>
            <p:nvPr/>
          </p:nvSpPr>
          <p:spPr bwMode="auto">
            <a:xfrm>
              <a:off x="360" y="343"/>
              <a:ext cx="939" cy="939"/>
            </a:xfrm>
            <a:custGeom>
              <a:avLst/>
              <a:gdLst>
                <a:gd name="T0" fmla="+- 0 547 360"/>
                <a:gd name="T1" fmla="*/ T0 w 939"/>
                <a:gd name="T2" fmla="+- 0 1068 343"/>
                <a:gd name="T3" fmla="*/ 1068 h 939"/>
                <a:gd name="T4" fmla="+- 0 360 360"/>
                <a:gd name="T5" fmla="*/ T4 w 939"/>
                <a:gd name="T6" fmla="+- 0 800 343"/>
                <a:gd name="T7" fmla="*/ 800 h 939"/>
                <a:gd name="T8" fmla="+- 0 586 360"/>
                <a:gd name="T9" fmla="*/ T8 w 939"/>
                <a:gd name="T10" fmla="+- 0 1137 343"/>
                <a:gd name="T11" fmla="*/ 1137 h 939"/>
                <a:gd name="T12" fmla="+- 0 828 360"/>
                <a:gd name="T13" fmla="*/ T12 w 939"/>
                <a:gd name="T14" fmla="+- 0 520 343"/>
                <a:gd name="T15" fmla="*/ 520 h 939"/>
                <a:gd name="T16" fmla="+- 0 712 360"/>
                <a:gd name="T17" fmla="*/ T16 w 939"/>
                <a:gd name="T18" fmla="+- 0 400 343"/>
                <a:gd name="T19" fmla="*/ 400 h 939"/>
                <a:gd name="T20" fmla="+- 0 461 360"/>
                <a:gd name="T21" fmla="*/ T20 w 939"/>
                <a:gd name="T22" fmla="+- 0 634 343"/>
                <a:gd name="T23" fmla="*/ 634 h 939"/>
                <a:gd name="T24" fmla="+- 0 483 360"/>
                <a:gd name="T25" fmla="*/ T24 w 939"/>
                <a:gd name="T26" fmla="+- 0 645 343"/>
                <a:gd name="T27" fmla="*/ 645 h 939"/>
                <a:gd name="T28" fmla="+- 0 766 360"/>
                <a:gd name="T29" fmla="*/ T28 w 939"/>
                <a:gd name="T30" fmla="+- 0 434 343"/>
                <a:gd name="T31" fmla="*/ 434 h 939"/>
                <a:gd name="T32" fmla="+- 0 967 360"/>
                <a:gd name="T33" fmla="*/ T32 w 939"/>
                <a:gd name="T34" fmla="+- 0 695 343"/>
                <a:gd name="T35" fmla="*/ 695 h 939"/>
                <a:gd name="T36" fmla="+- 0 900 360"/>
                <a:gd name="T37" fmla="*/ T36 w 939"/>
                <a:gd name="T38" fmla="+- 0 720 343"/>
                <a:gd name="T39" fmla="*/ 720 h 939"/>
                <a:gd name="T40" fmla="+- 0 903 360"/>
                <a:gd name="T41" fmla="*/ T40 w 939"/>
                <a:gd name="T42" fmla="+- 0 618 343"/>
                <a:gd name="T43" fmla="*/ 618 h 939"/>
                <a:gd name="T44" fmla="+- 0 872 360"/>
                <a:gd name="T45" fmla="*/ T44 w 939"/>
                <a:gd name="T46" fmla="+- 0 613 343"/>
                <a:gd name="T47" fmla="*/ 613 h 939"/>
                <a:gd name="T48" fmla="+- 0 865 360"/>
                <a:gd name="T49" fmla="*/ T48 w 939"/>
                <a:gd name="T50" fmla="+- 0 577 343"/>
                <a:gd name="T51" fmla="*/ 577 h 939"/>
                <a:gd name="T52" fmla="+- 0 839 360"/>
                <a:gd name="T53" fmla="*/ T52 w 939"/>
                <a:gd name="T54" fmla="+- 0 559 343"/>
                <a:gd name="T55" fmla="*/ 559 h 939"/>
                <a:gd name="T56" fmla="+- 0 822 360"/>
                <a:gd name="T57" fmla="*/ T56 w 939"/>
                <a:gd name="T58" fmla="+- 0 545 343"/>
                <a:gd name="T59" fmla="*/ 545 h 939"/>
                <a:gd name="T60" fmla="+- 0 795 360"/>
                <a:gd name="T61" fmla="*/ T60 w 939"/>
                <a:gd name="T62" fmla="+- 0 579 343"/>
                <a:gd name="T63" fmla="*/ 579 h 939"/>
                <a:gd name="T64" fmla="+- 0 751 360"/>
                <a:gd name="T65" fmla="*/ T64 w 939"/>
                <a:gd name="T66" fmla="+- 0 611 343"/>
                <a:gd name="T67" fmla="*/ 611 h 939"/>
                <a:gd name="T68" fmla="+- 0 756 360"/>
                <a:gd name="T69" fmla="*/ T68 w 939"/>
                <a:gd name="T70" fmla="+- 0 722 343"/>
                <a:gd name="T71" fmla="*/ 722 h 939"/>
                <a:gd name="T72" fmla="+- 0 706 360"/>
                <a:gd name="T73" fmla="*/ T72 w 939"/>
                <a:gd name="T74" fmla="+- 0 695 343"/>
                <a:gd name="T75" fmla="*/ 695 h 939"/>
                <a:gd name="T76" fmla="+- 0 645 360"/>
                <a:gd name="T77" fmla="*/ T76 w 939"/>
                <a:gd name="T78" fmla="+- 0 707 343"/>
                <a:gd name="T79" fmla="*/ 707 h 939"/>
                <a:gd name="T80" fmla="+- 0 672 360"/>
                <a:gd name="T81" fmla="*/ T80 w 939"/>
                <a:gd name="T82" fmla="+- 0 787 343"/>
                <a:gd name="T83" fmla="*/ 787 h 939"/>
                <a:gd name="T84" fmla="+- 0 666 360"/>
                <a:gd name="T85" fmla="*/ T84 w 939"/>
                <a:gd name="T86" fmla="+- 0 826 343"/>
                <a:gd name="T87" fmla="*/ 826 h 939"/>
                <a:gd name="T88" fmla="+- 0 732 360"/>
                <a:gd name="T89" fmla="*/ T88 w 939"/>
                <a:gd name="T90" fmla="+- 0 874 343"/>
                <a:gd name="T91" fmla="*/ 874 h 939"/>
                <a:gd name="T92" fmla="+- 0 733 360"/>
                <a:gd name="T93" fmla="*/ T92 w 939"/>
                <a:gd name="T94" fmla="+- 0 909 343"/>
                <a:gd name="T95" fmla="*/ 909 h 939"/>
                <a:gd name="T96" fmla="+- 0 804 360"/>
                <a:gd name="T97" fmla="*/ T96 w 939"/>
                <a:gd name="T98" fmla="+- 0 897 343"/>
                <a:gd name="T99" fmla="*/ 897 h 939"/>
                <a:gd name="T100" fmla="+- 0 821 360"/>
                <a:gd name="T101" fmla="*/ T100 w 939"/>
                <a:gd name="T102" fmla="+- 0 895 343"/>
                <a:gd name="T103" fmla="*/ 895 h 939"/>
                <a:gd name="T104" fmla="+- 0 838 360"/>
                <a:gd name="T105" fmla="*/ T104 w 939"/>
                <a:gd name="T106" fmla="+- 0 977 343"/>
                <a:gd name="T107" fmla="*/ 977 h 939"/>
                <a:gd name="T108" fmla="+- 0 837 360"/>
                <a:gd name="T109" fmla="*/ T108 w 939"/>
                <a:gd name="T110" fmla="+- 0 877 343"/>
                <a:gd name="T111" fmla="*/ 877 h 939"/>
                <a:gd name="T112" fmla="+- 0 867 360"/>
                <a:gd name="T113" fmla="*/ T112 w 939"/>
                <a:gd name="T114" fmla="+- 0 895 343"/>
                <a:gd name="T115" fmla="*/ 895 h 939"/>
                <a:gd name="T116" fmla="+- 0 949 360"/>
                <a:gd name="T117" fmla="*/ T116 w 939"/>
                <a:gd name="T118" fmla="+- 0 908 343"/>
                <a:gd name="T119" fmla="*/ 908 h 939"/>
                <a:gd name="T120" fmla="+- 0 923 360"/>
                <a:gd name="T121" fmla="*/ T120 w 939"/>
                <a:gd name="T122" fmla="+- 0 872 343"/>
                <a:gd name="T123" fmla="*/ 872 h 939"/>
                <a:gd name="T124" fmla="+- 0 990 360"/>
                <a:gd name="T125" fmla="*/ T124 w 939"/>
                <a:gd name="T126" fmla="+- 0 824 343"/>
                <a:gd name="T127" fmla="*/ 824 h 939"/>
                <a:gd name="T128" fmla="+- 0 983 360"/>
                <a:gd name="T129" fmla="*/ T128 w 939"/>
                <a:gd name="T130" fmla="+- 0 784 343"/>
                <a:gd name="T131" fmla="*/ 784 h 939"/>
                <a:gd name="T132" fmla="+- 0 1005 360"/>
                <a:gd name="T133" fmla="*/ T132 w 939"/>
                <a:gd name="T134" fmla="+- 0 730 343"/>
                <a:gd name="T135" fmla="*/ 730 h 939"/>
                <a:gd name="T136" fmla="+- 0 1030 360"/>
                <a:gd name="T137" fmla="*/ T136 w 939"/>
                <a:gd name="T138" fmla="+- 0 668 343"/>
                <a:gd name="T139" fmla="*/ 668 h 939"/>
                <a:gd name="T140" fmla="+- 0 1152 360"/>
                <a:gd name="T141" fmla="*/ T140 w 939"/>
                <a:gd name="T142" fmla="+- 0 888 343"/>
                <a:gd name="T143" fmla="*/ 888 h 939"/>
                <a:gd name="T144" fmla="+- 0 906 360"/>
                <a:gd name="T145" fmla="*/ T144 w 939"/>
                <a:gd name="T146" fmla="+- 0 1135 343"/>
                <a:gd name="T147" fmla="*/ 1135 h 939"/>
                <a:gd name="T148" fmla="+- 0 572 360"/>
                <a:gd name="T149" fmla="*/ T148 w 939"/>
                <a:gd name="T150" fmla="+- 0 1019 343"/>
                <a:gd name="T151" fmla="*/ 1019 h 939"/>
                <a:gd name="T152" fmla="+- 0 533 360"/>
                <a:gd name="T153" fmla="*/ T152 w 939"/>
                <a:gd name="T154" fmla="+- 0 667 343"/>
                <a:gd name="T155" fmla="*/ 667 h 939"/>
                <a:gd name="T156" fmla="+- 0 830 360"/>
                <a:gd name="T157" fmla="*/ T156 w 939"/>
                <a:gd name="T158" fmla="+- 0 482 343"/>
                <a:gd name="T159" fmla="*/ 482 h 939"/>
                <a:gd name="T160" fmla="+- 0 1127 360"/>
                <a:gd name="T161" fmla="*/ T160 w 939"/>
                <a:gd name="T162" fmla="+- 0 667 343"/>
                <a:gd name="T163" fmla="*/ 667 h 939"/>
                <a:gd name="T164" fmla="+- 0 1127 360"/>
                <a:gd name="T165" fmla="*/ T164 w 939"/>
                <a:gd name="T166" fmla="+- 0 612 343"/>
                <a:gd name="T167" fmla="*/ 612 h 939"/>
                <a:gd name="T168" fmla="+- 0 902 360"/>
                <a:gd name="T169" fmla="*/ T168 w 939"/>
                <a:gd name="T170" fmla="+- 0 462 343"/>
                <a:gd name="T171" fmla="*/ 462 h 939"/>
                <a:gd name="T172" fmla="+- 0 576 360"/>
                <a:gd name="T173" fmla="*/ T172 w 939"/>
                <a:gd name="T174" fmla="+- 0 559 343"/>
                <a:gd name="T175" fmla="*/ 559 h 939"/>
                <a:gd name="T176" fmla="+- 0 479 360"/>
                <a:gd name="T177" fmla="*/ T176 w 939"/>
                <a:gd name="T178" fmla="+- 0 885 343"/>
                <a:gd name="T179" fmla="*/ 885 h 939"/>
                <a:gd name="T180" fmla="+- 0 690 360"/>
                <a:gd name="T181" fmla="*/ T180 w 939"/>
                <a:gd name="T182" fmla="+- 0 1143 343"/>
                <a:gd name="T183" fmla="*/ 1143 h 939"/>
                <a:gd name="T184" fmla="+- 0 969 360"/>
                <a:gd name="T185" fmla="*/ T184 w 939"/>
                <a:gd name="T186" fmla="+- 0 1143 343"/>
                <a:gd name="T187" fmla="*/ 1143 h 939"/>
                <a:gd name="T188" fmla="+- 0 1181 360"/>
                <a:gd name="T189" fmla="*/ T188 w 939"/>
                <a:gd name="T190" fmla="+- 0 885 343"/>
                <a:gd name="T191" fmla="*/ 885 h 939"/>
                <a:gd name="T192" fmla="+- 0 1176 360"/>
                <a:gd name="T193" fmla="*/ T192 w 939"/>
                <a:gd name="T194" fmla="+- 0 981 343"/>
                <a:gd name="T195" fmla="*/ 981 h 939"/>
                <a:gd name="T196" fmla="+- 0 893 360"/>
                <a:gd name="T197" fmla="*/ T196 w 939"/>
                <a:gd name="T198" fmla="+- 0 1192 343"/>
                <a:gd name="T199" fmla="*/ 1192 h 939"/>
                <a:gd name="T200" fmla="+- 0 1064 360"/>
                <a:gd name="T201" fmla="*/ T200 w 939"/>
                <a:gd name="T202" fmla="+- 0 1157 343"/>
                <a:gd name="T203" fmla="*/ 1157 h 939"/>
                <a:gd name="T204" fmla="+- 0 1245 360"/>
                <a:gd name="T205" fmla="*/ T204 w 939"/>
                <a:gd name="T206" fmla="+- 0 845 343"/>
                <a:gd name="T207" fmla="*/ 845 h 939"/>
                <a:gd name="T208" fmla="+- 0 1133 360"/>
                <a:gd name="T209" fmla="*/ T208 w 939"/>
                <a:gd name="T210" fmla="+- 0 539 343"/>
                <a:gd name="T211" fmla="*/ 539 h 939"/>
                <a:gd name="T212" fmla="+- 0 859 360"/>
                <a:gd name="T213" fmla="*/ T212 w 939"/>
                <a:gd name="T214" fmla="+- 0 428 343"/>
                <a:gd name="T215" fmla="*/ 428 h 939"/>
                <a:gd name="T216" fmla="+- 0 1157 360"/>
                <a:gd name="T217" fmla="*/ T216 w 939"/>
                <a:gd name="T218" fmla="+- 0 616 343"/>
                <a:gd name="T219" fmla="*/ 616 h 9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939" h="939">
                  <a:moveTo>
                    <a:pt x="440" y="855"/>
                  </a:moveTo>
                  <a:lnTo>
                    <a:pt x="369" y="840"/>
                  </a:lnTo>
                  <a:lnTo>
                    <a:pt x="302" y="813"/>
                  </a:lnTo>
                  <a:lnTo>
                    <a:pt x="241" y="775"/>
                  </a:lnTo>
                  <a:lnTo>
                    <a:pt x="187" y="725"/>
                  </a:lnTo>
                  <a:lnTo>
                    <a:pt x="143" y="666"/>
                  </a:lnTo>
                  <a:lnTo>
                    <a:pt x="111" y="601"/>
                  </a:lnTo>
                  <a:lnTo>
                    <a:pt x="91" y="531"/>
                  </a:lnTo>
                  <a:lnTo>
                    <a:pt x="84" y="457"/>
                  </a:lnTo>
                  <a:lnTo>
                    <a:pt x="0" y="457"/>
                  </a:lnTo>
                  <a:lnTo>
                    <a:pt x="57" y="585"/>
                  </a:lnTo>
                  <a:lnTo>
                    <a:pt x="94" y="657"/>
                  </a:lnTo>
                  <a:lnTo>
                    <a:pt x="125" y="701"/>
                  </a:lnTo>
                  <a:lnTo>
                    <a:pt x="167" y="743"/>
                  </a:lnTo>
                  <a:lnTo>
                    <a:pt x="226" y="794"/>
                  </a:lnTo>
                  <a:lnTo>
                    <a:pt x="291" y="836"/>
                  </a:lnTo>
                  <a:lnTo>
                    <a:pt x="362" y="866"/>
                  </a:lnTo>
                  <a:lnTo>
                    <a:pt x="437" y="882"/>
                  </a:lnTo>
                  <a:lnTo>
                    <a:pt x="440" y="855"/>
                  </a:lnTo>
                  <a:moveTo>
                    <a:pt x="468" y="177"/>
                  </a:moveTo>
                  <a:lnTo>
                    <a:pt x="468" y="178"/>
                  </a:lnTo>
                  <a:lnTo>
                    <a:pt x="468" y="177"/>
                  </a:lnTo>
                  <a:moveTo>
                    <a:pt x="480" y="0"/>
                  </a:moveTo>
                  <a:lnTo>
                    <a:pt x="352" y="57"/>
                  </a:lnTo>
                  <a:lnTo>
                    <a:pt x="280" y="94"/>
                  </a:lnTo>
                  <a:lnTo>
                    <a:pt x="236" y="125"/>
                  </a:lnTo>
                  <a:lnTo>
                    <a:pt x="193" y="167"/>
                  </a:lnTo>
                  <a:lnTo>
                    <a:pt x="142" y="226"/>
                  </a:lnTo>
                  <a:lnTo>
                    <a:pt x="101" y="291"/>
                  </a:lnTo>
                  <a:lnTo>
                    <a:pt x="71" y="362"/>
                  </a:lnTo>
                  <a:lnTo>
                    <a:pt x="55" y="437"/>
                  </a:lnTo>
                  <a:lnTo>
                    <a:pt x="82" y="440"/>
                  </a:lnTo>
                  <a:lnTo>
                    <a:pt x="97" y="369"/>
                  </a:lnTo>
                  <a:lnTo>
                    <a:pt x="123" y="302"/>
                  </a:lnTo>
                  <a:lnTo>
                    <a:pt x="162" y="241"/>
                  </a:lnTo>
                  <a:lnTo>
                    <a:pt x="212" y="187"/>
                  </a:lnTo>
                  <a:lnTo>
                    <a:pt x="271" y="143"/>
                  </a:lnTo>
                  <a:lnTo>
                    <a:pt x="336" y="111"/>
                  </a:lnTo>
                  <a:lnTo>
                    <a:pt x="406" y="91"/>
                  </a:lnTo>
                  <a:lnTo>
                    <a:pt x="479" y="84"/>
                  </a:lnTo>
                  <a:lnTo>
                    <a:pt x="480" y="0"/>
                  </a:lnTo>
                  <a:moveTo>
                    <a:pt x="670" y="325"/>
                  </a:moveTo>
                  <a:lnTo>
                    <a:pt x="633" y="342"/>
                  </a:lnTo>
                  <a:lnTo>
                    <a:pt x="607" y="352"/>
                  </a:lnTo>
                  <a:lnTo>
                    <a:pt x="590" y="350"/>
                  </a:lnTo>
                  <a:lnTo>
                    <a:pt x="581" y="330"/>
                  </a:lnTo>
                  <a:lnTo>
                    <a:pt x="573" y="336"/>
                  </a:lnTo>
                  <a:lnTo>
                    <a:pt x="557" y="356"/>
                  </a:lnTo>
                  <a:lnTo>
                    <a:pt x="540" y="377"/>
                  </a:lnTo>
                  <a:lnTo>
                    <a:pt x="527" y="385"/>
                  </a:lnTo>
                  <a:lnTo>
                    <a:pt x="523" y="363"/>
                  </a:lnTo>
                  <a:lnTo>
                    <a:pt x="532" y="322"/>
                  </a:lnTo>
                  <a:lnTo>
                    <a:pt x="542" y="282"/>
                  </a:lnTo>
                  <a:lnTo>
                    <a:pt x="543" y="275"/>
                  </a:lnTo>
                  <a:lnTo>
                    <a:pt x="544" y="271"/>
                  </a:lnTo>
                  <a:lnTo>
                    <a:pt x="545" y="265"/>
                  </a:lnTo>
                  <a:lnTo>
                    <a:pt x="532" y="269"/>
                  </a:lnTo>
                  <a:lnTo>
                    <a:pt x="521" y="271"/>
                  </a:lnTo>
                  <a:lnTo>
                    <a:pt x="512" y="270"/>
                  </a:lnTo>
                  <a:lnTo>
                    <a:pt x="507" y="268"/>
                  </a:lnTo>
                  <a:lnTo>
                    <a:pt x="500" y="257"/>
                  </a:lnTo>
                  <a:lnTo>
                    <a:pt x="504" y="240"/>
                  </a:lnTo>
                  <a:lnTo>
                    <a:pt x="504" y="238"/>
                  </a:lnTo>
                  <a:lnTo>
                    <a:pt x="505" y="234"/>
                  </a:lnTo>
                  <a:lnTo>
                    <a:pt x="500" y="234"/>
                  </a:lnTo>
                  <a:lnTo>
                    <a:pt x="494" y="238"/>
                  </a:lnTo>
                  <a:lnTo>
                    <a:pt x="490" y="235"/>
                  </a:lnTo>
                  <a:lnTo>
                    <a:pt x="484" y="229"/>
                  </a:lnTo>
                  <a:lnTo>
                    <a:pt x="479" y="216"/>
                  </a:lnTo>
                  <a:lnTo>
                    <a:pt x="474" y="200"/>
                  </a:lnTo>
                  <a:lnTo>
                    <a:pt x="468" y="179"/>
                  </a:lnTo>
                  <a:lnTo>
                    <a:pt x="467" y="175"/>
                  </a:lnTo>
                  <a:lnTo>
                    <a:pt x="467" y="181"/>
                  </a:lnTo>
                  <a:lnTo>
                    <a:pt x="462" y="202"/>
                  </a:lnTo>
                  <a:lnTo>
                    <a:pt x="457" y="219"/>
                  </a:lnTo>
                  <a:lnTo>
                    <a:pt x="451" y="231"/>
                  </a:lnTo>
                  <a:lnTo>
                    <a:pt x="446" y="238"/>
                  </a:lnTo>
                  <a:lnTo>
                    <a:pt x="442" y="240"/>
                  </a:lnTo>
                  <a:lnTo>
                    <a:pt x="435" y="236"/>
                  </a:lnTo>
                  <a:lnTo>
                    <a:pt x="430" y="236"/>
                  </a:lnTo>
                  <a:lnTo>
                    <a:pt x="436" y="259"/>
                  </a:lnTo>
                  <a:lnTo>
                    <a:pt x="426" y="275"/>
                  </a:lnTo>
                  <a:lnTo>
                    <a:pt x="408" y="274"/>
                  </a:lnTo>
                  <a:lnTo>
                    <a:pt x="391" y="268"/>
                  </a:lnTo>
                  <a:lnTo>
                    <a:pt x="394" y="284"/>
                  </a:lnTo>
                  <a:lnTo>
                    <a:pt x="404" y="324"/>
                  </a:lnTo>
                  <a:lnTo>
                    <a:pt x="412" y="365"/>
                  </a:lnTo>
                  <a:lnTo>
                    <a:pt x="408" y="387"/>
                  </a:lnTo>
                  <a:lnTo>
                    <a:pt x="396" y="379"/>
                  </a:lnTo>
                  <a:lnTo>
                    <a:pt x="378" y="358"/>
                  </a:lnTo>
                  <a:lnTo>
                    <a:pt x="375" y="354"/>
                  </a:lnTo>
                  <a:lnTo>
                    <a:pt x="362" y="338"/>
                  </a:lnTo>
                  <a:lnTo>
                    <a:pt x="355" y="333"/>
                  </a:lnTo>
                  <a:lnTo>
                    <a:pt x="346" y="352"/>
                  </a:lnTo>
                  <a:lnTo>
                    <a:pt x="329" y="354"/>
                  </a:lnTo>
                  <a:lnTo>
                    <a:pt x="303" y="344"/>
                  </a:lnTo>
                  <a:lnTo>
                    <a:pt x="266" y="327"/>
                  </a:lnTo>
                  <a:lnTo>
                    <a:pt x="271" y="337"/>
                  </a:lnTo>
                  <a:lnTo>
                    <a:pt x="285" y="364"/>
                  </a:lnTo>
                  <a:lnTo>
                    <a:pt x="292" y="395"/>
                  </a:lnTo>
                  <a:lnTo>
                    <a:pt x="279" y="419"/>
                  </a:lnTo>
                  <a:lnTo>
                    <a:pt x="282" y="424"/>
                  </a:lnTo>
                  <a:lnTo>
                    <a:pt x="294" y="432"/>
                  </a:lnTo>
                  <a:lnTo>
                    <a:pt x="312" y="444"/>
                  </a:lnTo>
                  <a:lnTo>
                    <a:pt x="330" y="460"/>
                  </a:lnTo>
                  <a:lnTo>
                    <a:pt x="329" y="466"/>
                  </a:lnTo>
                  <a:lnTo>
                    <a:pt x="321" y="474"/>
                  </a:lnTo>
                  <a:lnTo>
                    <a:pt x="311" y="480"/>
                  </a:lnTo>
                  <a:lnTo>
                    <a:pt x="306" y="483"/>
                  </a:lnTo>
                  <a:lnTo>
                    <a:pt x="324" y="492"/>
                  </a:lnTo>
                  <a:lnTo>
                    <a:pt x="347" y="502"/>
                  </a:lnTo>
                  <a:lnTo>
                    <a:pt x="367" y="510"/>
                  </a:lnTo>
                  <a:lnTo>
                    <a:pt x="375" y="517"/>
                  </a:lnTo>
                  <a:lnTo>
                    <a:pt x="372" y="531"/>
                  </a:lnTo>
                  <a:lnTo>
                    <a:pt x="366" y="546"/>
                  </a:lnTo>
                  <a:lnTo>
                    <a:pt x="357" y="559"/>
                  </a:lnTo>
                  <a:lnTo>
                    <a:pt x="347" y="567"/>
                  </a:lnTo>
                  <a:lnTo>
                    <a:pt x="353" y="567"/>
                  </a:lnTo>
                  <a:lnTo>
                    <a:pt x="373" y="566"/>
                  </a:lnTo>
                  <a:lnTo>
                    <a:pt x="399" y="562"/>
                  </a:lnTo>
                  <a:lnTo>
                    <a:pt x="425" y="555"/>
                  </a:lnTo>
                  <a:lnTo>
                    <a:pt x="429" y="554"/>
                  </a:lnTo>
                  <a:lnTo>
                    <a:pt x="429" y="563"/>
                  </a:lnTo>
                  <a:lnTo>
                    <a:pt x="444" y="554"/>
                  </a:lnTo>
                  <a:lnTo>
                    <a:pt x="453" y="546"/>
                  </a:lnTo>
                  <a:lnTo>
                    <a:pt x="459" y="534"/>
                  </a:lnTo>
                  <a:lnTo>
                    <a:pt x="460" y="534"/>
                  </a:lnTo>
                  <a:lnTo>
                    <a:pt x="461" y="552"/>
                  </a:lnTo>
                  <a:lnTo>
                    <a:pt x="461" y="566"/>
                  </a:lnTo>
                  <a:lnTo>
                    <a:pt x="461" y="597"/>
                  </a:lnTo>
                  <a:lnTo>
                    <a:pt x="459" y="635"/>
                  </a:lnTo>
                  <a:lnTo>
                    <a:pt x="455" y="656"/>
                  </a:lnTo>
                  <a:lnTo>
                    <a:pt x="478" y="634"/>
                  </a:lnTo>
                  <a:lnTo>
                    <a:pt x="477" y="629"/>
                  </a:lnTo>
                  <a:lnTo>
                    <a:pt x="474" y="607"/>
                  </a:lnTo>
                  <a:lnTo>
                    <a:pt x="474" y="577"/>
                  </a:lnTo>
                  <a:lnTo>
                    <a:pt x="475" y="550"/>
                  </a:lnTo>
                  <a:lnTo>
                    <a:pt x="477" y="534"/>
                  </a:lnTo>
                  <a:lnTo>
                    <a:pt x="477" y="533"/>
                  </a:lnTo>
                  <a:lnTo>
                    <a:pt x="483" y="544"/>
                  </a:lnTo>
                  <a:lnTo>
                    <a:pt x="493" y="552"/>
                  </a:lnTo>
                  <a:lnTo>
                    <a:pt x="506" y="561"/>
                  </a:lnTo>
                  <a:lnTo>
                    <a:pt x="507" y="552"/>
                  </a:lnTo>
                  <a:lnTo>
                    <a:pt x="511" y="553"/>
                  </a:lnTo>
                  <a:lnTo>
                    <a:pt x="537" y="560"/>
                  </a:lnTo>
                  <a:lnTo>
                    <a:pt x="563" y="564"/>
                  </a:lnTo>
                  <a:lnTo>
                    <a:pt x="583" y="565"/>
                  </a:lnTo>
                  <a:lnTo>
                    <a:pt x="589" y="565"/>
                  </a:lnTo>
                  <a:lnTo>
                    <a:pt x="578" y="557"/>
                  </a:lnTo>
                  <a:lnTo>
                    <a:pt x="575" y="552"/>
                  </a:lnTo>
                  <a:lnTo>
                    <a:pt x="570" y="544"/>
                  </a:lnTo>
                  <a:lnTo>
                    <a:pt x="565" y="533"/>
                  </a:lnTo>
                  <a:lnTo>
                    <a:pt x="563" y="529"/>
                  </a:lnTo>
                  <a:lnTo>
                    <a:pt x="561" y="515"/>
                  </a:lnTo>
                  <a:lnTo>
                    <a:pt x="569" y="508"/>
                  </a:lnTo>
                  <a:lnTo>
                    <a:pt x="589" y="499"/>
                  </a:lnTo>
                  <a:lnTo>
                    <a:pt x="612" y="490"/>
                  </a:lnTo>
                  <a:lnTo>
                    <a:pt x="630" y="481"/>
                  </a:lnTo>
                  <a:lnTo>
                    <a:pt x="625" y="478"/>
                  </a:lnTo>
                  <a:lnTo>
                    <a:pt x="615" y="472"/>
                  </a:lnTo>
                  <a:lnTo>
                    <a:pt x="607" y="464"/>
                  </a:lnTo>
                  <a:lnTo>
                    <a:pt x="606" y="458"/>
                  </a:lnTo>
                  <a:lnTo>
                    <a:pt x="623" y="441"/>
                  </a:lnTo>
                  <a:lnTo>
                    <a:pt x="641" y="430"/>
                  </a:lnTo>
                  <a:lnTo>
                    <a:pt x="654" y="422"/>
                  </a:lnTo>
                  <a:lnTo>
                    <a:pt x="656" y="417"/>
                  </a:lnTo>
                  <a:lnTo>
                    <a:pt x="643" y="392"/>
                  </a:lnTo>
                  <a:lnTo>
                    <a:pt x="645" y="387"/>
                  </a:lnTo>
                  <a:lnTo>
                    <a:pt x="645" y="385"/>
                  </a:lnTo>
                  <a:lnTo>
                    <a:pt x="651" y="361"/>
                  </a:lnTo>
                  <a:lnTo>
                    <a:pt x="656" y="352"/>
                  </a:lnTo>
                  <a:lnTo>
                    <a:pt x="664" y="335"/>
                  </a:lnTo>
                  <a:lnTo>
                    <a:pt x="670" y="325"/>
                  </a:lnTo>
                  <a:moveTo>
                    <a:pt x="828" y="470"/>
                  </a:moveTo>
                  <a:lnTo>
                    <a:pt x="821" y="398"/>
                  </a:lnTo>
                  <a:lnTo>
                    <a:pt x="801" y="332"/>
                  </a:lnTo>
                  <a:lnTo>
                    <a:pt x="801" y="470"/>
                  </a:lnTo>
                  <a:lnTo>
                    <a:pt x="792" y="545"/>
                  </a:lnTo>
                  <a:lnTo>
                    <a:pt x="767" y="615"/>
                  </a:lnTo>
                  <a:lnTo>
                    <a:pt x="728" y="676"/>
                  </a:lnTo>
                  <a:lnTo>
                    <a:pt x="677" y="728"/>
                  </a:lnTo>
                  <a:lnTo>
                    <a:pt x="615" y="767"/>
                  </a:lnTo>
                  <a:lnTo>
                    <a:pt x="546" y="792"/>
                  </a:lnTo>
                  <a:lnTo>
                    <a:pt x="470" y="800"/>
                  </a:lnTo>
                  <a:lnTo>
                    <a:pt x="394" y="792"/>
                  </a:lnTo>
                  <a:lnTo>
                    <a:pt x="324" y="767"/>
                  </a:lnTo>
                  <a:lnTo>
                    <a:pt x="263" y="728"/>
                  </a:lnTo>
                  <a:lnTo>
                    <a:pt x="212" y="676"/>
                  </a:lnTo>
                  <a:lnTo>
                    <a:pt x="173" y="615"/>
                  </a:lnTo>
                  <a:lnTo>
                    <a:pt x="148" y="545"/>
                  </a:lnTo>
                  <a:lnTo>
                    <a:pt x="139" y="470"/>
                  </a:lnTo>
                  <a:lnTo>
                    <a:pt x="148" y="394"/>
                  </a:lnTo>
                  <a:lnTo>
                    <a:pt x="173" y="324"/>
                  </a:lnTo>
                  <a:lnTo>
                    <a:pt x="212" y="263"/>
                  </a:lnTo>
                  <a:lnTo>
                    <a:pt x="263" y="212"/>
                  </a:lnTo>
                  <a:lnTo>
                    <a:pt x="324" y="173"/>
                  </a:lnTo>
                  <a:lnTo>
                    <a:pt x="394" y="148"/>
                  </a:lnTo>
                  <a:lnTo>
                    <a:pt x="470" y="139"/>
                  </a:lnTo>
                  <a:lnTo>
                    <a:pt x="546" y="148"/>
                  </a:lnTo>
                  <a:lnTo>
                    <a:pt x="615" y="173"/>
                  </a:lnTo>
                  <a:lnTo>
                    <a:pt x="677" y="212"/>
                  </a:lnTo>
                  <a:lnTo>
                    <a:pt x="728" y="263"/>
                  </a:lnTo>
                  <a:lnTo>
                    <a:pt x="767" y="324"/>
                  </a:lnTo>
                  <a:lnTo>
                    <a:pt x="792" y="394"/>
                  </a:lnTo>
                  <a:lnTo>
                    <a:pt x="801" y="470"/>
                  </a:lnTo>
                  <a:lnTo>
                    <a:pt x="801" y="332"/>
                  </a:lnTo>
                  <a:lnTo>
                    <a:pt x="800" y="330"/>
                  </a:lnTo>
                  <a:lnTo>
                    <a:pt x="767" y="269"/>
                  </a:lnTo>
                  <a:lnTo>
                    <a:pt x="723" y="216"/>
                  </a:lnTo>
                  <a:lnTo>
                    <a:pt x="670" y="173"/>
                  </a:lnTo>
                  <a:lnTo>
                    <a:pt x="609" y="140"/>
                  </a:lnTo>
                  <a:lnTo>
                    <a:pt x="607" y="139"/>
                  </a:lnTo>
                  <a:lnTo>
                    <a:pt x="542" y="119"/>
                  </a:lnTo>
                  <a:lnTo>
                    <a:pt x="470" y="111"/>
                  </a:lnTo>
                  <a:lnTo>
                    <a:pt x="398" y="119"/>
                  </a:lnTo>
                  <a:lnTo>
                    <a:pt x="330" y="140"/>
                  </a:lnTo>
                  <a:lnTo>
                    <a:pt x="270" y="173"/>
                  </a:lnTo>
                  <a:lnTo>
                    <a:pt x="216" y="216"/>
                  </a:lnTo>
                  <a:lnTo>
                    <a:pt x="173" y="269"/>
                  </a:lnTo>
                  <a:lnTo>
                    <a:pt x="140" y="330"/>
                  </a:lnTo>
                  <a:lnTo>
                    <a:pt x="119" y="398"/>
                  </a:lnTo>
                  <a:lnTo>
                    <a:pt x="111" y="470"/>
                  </a:lnTo>
                  <a:lnTo>
                    <a:pt x="119" y="542"/>
                  </a:lnTo>
                  <a:lnTo>
                    <a:pt x="140" y="609"/>
                  </a:lnTo>
                  <a:lnTo>
                    <a:pt x="173" y="670"/>
                  </a:lnTo>
                  <a:lnTo>
                    <a:pt x="216" y="723"/>
                  </a:lnTo>
                  <a:lnTo>
                    <a:pt x="270" y="767"/>
                  </a:lnTo>
                  <a:lnTo>
                    <a:pt x="330" y="800"/>
                  </a:lnTo>
                  <a:lnTo>
                    <a:pt x="398" y="821"/>
                  </a:lnTo>
                  <a:lnTo>
                    <a:pt x="470" y="828"/>
                  </a:lnTo>
                  <a:lnTo>
                    <a:pt x="542" y="821"/>
                  </a:lnTo>
                  <a:lnTo>
                    <a:pt x="607" y="800"/>
                  </a:lnTo>
                  <a:lnTo>
                    <a:pt x="609" y="800"/>
                  </a:lnTo>
                  <a:lnTo>
                    <a:pt x="670" y="767"/>
                  </a:lnTo>
                  <a:lnTo>
                    <a:pt x="723" y="723"/>
                  </a:lnTo>
                  <a:lnTo>
                    <a:pt x="767" y="670"/>
                  </a:lnTo>
                  <a:lnTo>
                    <a:pt x="800" y="609"/>
                  </a:lnTo>
                  <a:lnTo>
                    <a:pt x="821" y="542"/>
                  </a:lnTo>
                  <a:lnTo>
                    <a:pt x="828" y="470"/>
                  </a:lnTo>
                  <a:moveTo>
                    <a:pt x="885" y="502"/>
                  </a:moveTo>
                  <a:lnTo>
                    <a:pt x="857" y="499"/>
                  </a:lnTo>
                  <a:lnTo>
                    <a:pt x="843" y="571"/>
                  </a:lnTo>
                  <a:lnTo>
                    <a:pt x="816" y="638"/>
                  </a:lnTo>
                  <a:lnTo>
                    <a:pt x="777" y="699"/>
                  </a:lnTo>
                  <a:lnTo>
                    <a:pt x="728" y="752"/>
                  </a:lnTo>
                  <a:lnTo>
                    <a:pt x="669" y="796"/>
                  </a:lnTo>
                  <a:lnTo>
                    <a:pt x="604" y="829"/>
                  </a:lnTo>
                  <a:lnTo>
                    <a:pt x="533" y="849"/>
                  </a:lnTo>
                  <a:lnTo>
                    <a:pt x="460" y="855"/>
                  </a:lnTo>
                  <a:lnTo>
                    <a:pt x="460" y="939"/>
                  </a:lnTo>
                  <a:lnTo>
                    <a:pt x="588" y="882"/>
                  </a:lnTo>
                  <a:lnTo>
                    <a:pt x="660" y="846"/>
                  </a:lnTo>
                  <a:lnTo>
                    <a:pt x="704" y="814"/>
                  </a:lnTo>
                  <a:lnTo>
                    <a:pt x="746" y="773"/>
                  </a:lnTo>
                  <a:lnTo>
                    <a:pt x="797" y="713"/>
                  </a:lnTo>
                  <a:lnTo>
                    <a:pt x="839" y="648"/>
                  </a:lnTo>
                  <a:lnTo>
                    <a:pt x="869" y="578"/>
                  </a:lnTo>
                  <a:lnTo>
                    <a:pt x="885" y="502"/>
                  </a:lnTo>
                  <a:moveTo>
                    <a:pt x="939" y="482"/>
                  </a:moveTo>
                  <a:lnTo>
                    <a:pt x="882" y="355"/>
                  </a:lnTo>
                  <a:lnTo>
                    <a:pt x="846" y="282"/>
                  </a:lnTo>
                  <a:lnTo>
                    <a:pt x="814" y="238"/>
                  </a:lnTo>
                  <a:lnTo>
                    <a:pt x="773" y="196"/>
                  </a:lnTo>
                  <a:lnTo>
                    <a:pt x="713" y="145"/>
                  </a:lnTo>
                  <a:lnTo>
                    <a:pt x="648" y="103"/>
                  </a:lnTo>
                  <a:lnTo>
                    <a:pt x="578" y="74"/>
                  </a:lnTo>
                  <a:lnTo>
                    <a:pt x="502" y="57"/>
                  </a:lnTo>
                  <a:lnTo>
                    <a:pt x="499" y="85"/>
                  </a:lnTo>
                  <a:lnTo>
                    <a:pt x="571" y="99"/>
                  </a:lnTo>
                  <a:lnTo>
                    <a:pt x="638" y="126"/>
                  </a:lnTo>
                  <a:lnTo>
                    <a:pt x="699" y="165"/>
                  </a:lnTo>
                  <a:lnTo>
                    <a:pt x="752" y="214"/>
                  </a:lnTo>
                  <a:lnTo>
                    <a:pt x="797" y="273"/>
                  </a:lnTo>
                  <a:lnTo>
                    <a:pt x="829" y="339"/>
                  </a:lnTo>
                  <a:lnTo>
                    <a:pt x="849" y="409"/>
                  </a:lnTo>
                  <a:lnTo>
                    <a:pt x="855" y="482"/>
                  </a:lnTo>
                  <a:lnTo>
                    <a:pt x="939" y="48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7">
              <a:extLst>
                <a:ext uri="{FF2B5EF4-FFF2-40B4-BE49-F238E27FC236}">
                  <a16:creationId xmlns:a16="http://schemas.microsoft.com/office/drawing/2014/main" id="{3BCAAB90-9E23-45F3-AC1B-E96254BA2B30}"/>
                </a:ext>
              </a:extLst>
            </p:cNvPr>
            <p:cNvSpPr>
              <a:spLocks/>
            </p:cNvSpPr>
            <p:nvPr/>
          </p:nvSpPr>
          <p:spPr bwMode="auto">
            <a:xfrm>
              <a:off x="779" y="1040"/>
              <a:ext cx="84" cy="80"/>
            </a:xfrm>
            <a:custGeom>
              <a:avLst/>
              <a:gdLst>
                <a:gd name="T0" fmla="+- 0 862 779"/>
                <a:gd name="T1" fmla="*/ T0 w 84"/>
                <a:gd name="T2" fmla="+- 0 1071 1041"/>
                <a:gd name="T3" fmla="*/ 1071 h 80"/>
                <a:gd name="T4" fmla="+- 0 836 779"/>
                <a:gd name="T5" fmla="*/ T4 w 84"/>
                <a:gd name="T6" fmla="+- 0 1089 1041"/>
                <a:gd name="T7" fmla="*/ 1089 h 80"/>
                <a:gd name="T8" fmla="+- 0 846 779"/>
                <a:gd name="T9" fmla="*/ T8 w 84"/>
                <a:gd name="T10" fmla="+- 0 1120 1041"/>
                <a:gd name="T11" fmla="*/ 1120 h 80"/>
                <a:gd name="T12" fmla="+- 0 821 779"/>
                <a:gd name="T13" fmla="*/ T12 w 84"/>
                <a:gd name="T14" fmla="+- 0 1101 1041"/>
                <a:gd name="T15" fmla="*/ 1101 h 80"/>
                <a:gd name="T16" fmla="+- 0 795 779"/>
                <a:gd name="T17" fmla="*/ T16 w 84"/>
                <a:gd name="T18" fmla="+- 0 1120 1041"/>
                <a:gd name="T19" fmla="*/ 1120 h 80"/>
                <a:gd name="T20" fmla="+- 0 805 779"/>
                <a:gd name="T21" fmla="*/ T20 w 84"/>
                <a:gd name="T22" fmla="+- 0 1089 1041"/>
                <a:gd name="T23" fmla="*/ 1089 h 80"/>
                <a:gd name="T24" fmla="+- 0 779 779"/>
                <a:gd name="T25" fmla="*/ T24 w 84"/>
                <a:gd name="T26" fmla="+- 0 1071 1041"/>
                <a:gd name="T27" fmla="*/ 1071 h 80"/>
                <a:gd name="T28" fmla="+- 0 811 779"/>
                <a:gd name="T29" fmla="*/ T28 w 84"/>
                <a:gd name="T30" fmla="+- 0 1071 1041"/>
                <a:gd name="T31" fmla="*/ 1071 h 80"/>
                <a:gd name="T32" fmla="+- 0 821 779"/>
                <a:gd name="T33" fmla="*/ T32 w 84"/>
                <a:gd name="T34" fmla="+- 0 1041 1041"/>
                <a:gd name="T35" fmla="*/ 1041 h 80"/>
                <a:gd name="T36" fmla="+- 0 830 779"/>
                <a:gd name="T37" fmla="*/ T36 w 84"/>
                <a:gd name="T38" fmla="+- 0 1071 1041"/>
                <a:gd name="T39" fmla="*/ 1071 h 80"/>
                <a:gd name="T40" fmla="+- 0 862 779"/>
                <a:gd name="T41" fmla="*/ T40 w 84"/>
                <a:gd name="T42" fmla="+- 0 1071 1041"/>
                <a:gd name="T43" fmla="*/ 1071 h 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0">
                  <a:moveTo>
                    <a:pt x="83" y="30"/>
                  </a:moveTo>
                  <a:lnTo>
                    <a:pt x="57" y="48"/>
                  </a:lnTo>
                  <a:lnTo>
                    <a:pt x="67" y="79"/>
                  </a:lnTo>
                  <a:lnTo>
                    <a:pt x="42" y="60"/>
                  </a:lnTo>
                  <a:lnTo>
                    <a:pt x="16" y="79"/>
                  </a:lnTo>
                  <a:lnTo>
                    <a:pt x="26" y="48"/>
                  </a:lnTo>
                  <a:lnTo>
                    <a:pt x="0" y="30"/>
                  </a:lnTo>
                  <a:lnTo>
                    <a:pt x="32" y="30"/>
                  </a:lnTo>
                  <a:lnTo>
                    <a:pt x="42" y="0"/>
                  </a:lnTo>
                  <a:lnTo>
                    <a:pt x="51" y="30"/>
                  </a:lnTo>
                  <a:lnTo>
                    <a:pt x="83" y="30"/>
                  </a:lnTo>
                  <a:close/>
                </a:path>
              </a:pathLst>
            </a:custGeom>
            <a:noFill/>
            <a:ln w="508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9" name="Picture 8">
              <a:extLst>
                <a:ext uri="{FF2B5EF4-FFF2-40B4-BE49-F238E27FC236}">
                  <a16:creationId xmlns:a16="http://schemas.microsoft.com/office/drawing/2014/main" id="{37CDFC88-7A26-467D-B1ED-83225D9DD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 y="922"/>
              <a:ext cx="18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5">
              <a:extLst>
                <a:ext uri="{FF2B5EF4-FFF2-40B4-BE49-F238E27FC236}">
                  <a16:creationId xmlns:a16="http://schemas.microsoft.com/office/drawing/2014/main" id="{A82B8C0D-5039-4AB2-928C-A31784F2F7B0}"/>
                </a:ext>
              </a:extLst>
            </p:cNvPr>
            <p:cNvSpPr>
              <a:spLocks/>
            </p:cNvSpPr>
            <p:nvPr/>
          </p:nvSpPr>
          <p:spPr bwMode="auto">
            <a:xfrm>
              <a:off x="562" y="920"/>
              <a:ext cx="184" cy="171"/>
            </a:xfrm>
            <a:custGeom>
              <a:avLst/>
              <a:gdLst>
                <a:gd name="T0" fmla="+- 0 659 563"/>
                <a:gd name="T1" fmla="*/ T0 w 184"/>
                <a:gd name="T2" fmla="+- 0 955 920"/>
                <a:gd name="T3" fmla="*/ 955 h 171"/>
                <a:gd name="T4" fmla="+- 0 622 563"/>
                <a:gd name="T5" fmla="*/ T4 w 184"/>
                <a:gd name="T6" fmla="+- 0 955 920"/>
                <a:gd name="T7" fmla="*/ 955 h 171"/>
                <a:gd name="T8" fmla="+- 0 611 563"/>
                <a:gd name="T9" fmla="*/ T8 w 184"/>
                <a:gd name="T10" fmla="+- 0 920 920"/>
                <a:gd name="T11" fmla="*/ 920 h 171"/>
                <a:gd name="T12" fmla="+- 0 599 563"/>
                <a:gd name="T13" fmla="*/ T12 w 184"/>
                <a:gd name="T14" fmla="+- 0 955 920"/>
                <a:gd name="T15" fmla="*/ 955 h 171"/>
                <a:gd name="T16" fmla="+- 0 563 563"/>
                <a:gd name="T17" fmla="*/ T16 w 184"/>
                <a:gd name="T18" fmla="+- 0 955 920"/>
                <a:gd name="T19" fmla="*/ 955 h 171"/>
                <a:gd name="T20" fmla="+- 0 592 563"/>
                <a:gd name="T21" fmla="*/ T20 w 184"/>
                <a:gd name="T22" fmla="+- 0 977 920"/>
                <a:gd name="T23" fmla="*/ 977 h 171"/>
                <a:gd name="T24" fmla="+- 0 581 563"/>
                <a:gd name="T25" fmla="*/ T24 w 184"/>
                <a:gd name="T26" fmla="+- 0 1012 920"/>
                <a:gd name="T27" fmla="*/ 1012 h 171"/>
                <a:gd name="T28" fmla="+- 0 611 563"/>
                <a:gd name="T29" fmla="*/ T28 w 184"/>
                <a:gd name="T30" fmla="+- 0 990 920"/>
                <a:gd name="T31" fmla="*/ 990 h 171"/>
                <a:gd name="T32" fmla="+- 0 641 563"/>
                <a:gd name="T33" fmla="*/ T32 w 184"/>
                <a:gd name="T34" fmla="+- 0 1012 920"/>
                <a:gd name="T35" fmla="*/ 1012 h 171"/>
                <a:gd name="T36" fmla="+- 0 634 563"/>
                <a:gd name="T37" fmla="*/ T36 w 184"/>
                <a:gd name="T38" fmla="+- 0 990 920"/>
                <a:gd name="T39" fmla="*/ 990 h 171"/>
                <a:gd name="T40" fmla="+- 0 629 563"/>
                <a:gd name="T41" fmla="*/ T40 w 184"/>
                <a:gd name="T42" fmla="+- 0 977 920"/>
                <a:gd name="T43" fmla="*/ 977 h 171"/>
                <a:gd name="T44" fmla="+- 0 659 563"/>
                <a:gd name="T45" fmla="*/ T44 w 184"/>
                <a:gd name="T46" fmla="+- 0 955 920"/>
                <a:gd name="T47" fmla="*/ 955 h 171"/>
                <a:gd name="T48" fmla="+- 0 746 563"/>
                <a:gd name="T49" fmla="*/ T48 w 184"/>
                <a:gd name="T50" fmla="+- 0 1034 920"/>
                <a:gd name="T51" fmla="*/ 1034 h 171"/>
                <a:gd name="T52" fmla="+- 0 709 563"/>
                <a:gd name="T53" fmla="*/ T52 w 184"/>
                <a:gd name="T54" fmla="+- 0 1034 920"/>
                <a:gd name="T55" fmla="*/ 1034 h 171"/>
                <a:gd name="T56" fmla="+- 0 698 563"/>
                <a:gd name="T57" fmla="*/ T56 w 184"/>
                <a:gd name="T58" fmla="+- 0 999 920"/>
                <a:gd name="T59" fmla="*/ 999 h 171"/>
                <a:gd name="T60" fmla="+- 0 686 563"/>
                <a:gd name="T61" fmla="*/ T60 w 184"/>
                <a:gd name="T62" fmla="+- 0 1034 920"/>
                <a:gd name="T63" fmla="*/ 1034 h 171"/>
                <a:gd name="T64" fmla="+- 0 650 563"/>
                <a:gd name="T65" fmla="*/ T64 w 184"/>
                <a:gd name="T66" fmla="+- 0 1034 920"/>
                <a:gd name="T67" fmla="*/ 1034 h 171"/>
                <a:gd name="T68" fmla="+- 0 679 563"/>
                <a:gd name="T69" fmla="*/ T68 w 184"/>
                <a:gd name="T70" fmla="+- 0 1055 920"/>
                <a:gd name="T71" fmla="*/ 1055 h 171"/>
                <a:gd name="T72" fmla="+- 0 668 563"/>
                <a:gd name="T73" fmla="*/ T72 w 184"/>
                <a:gd name="T74" fmla="+- 0 1090 920"/>
                <a:gd name="T75" fmla="*/ 1090 h 171"/>
                <a:gd name="T76" fmla="+- 0 698 563"/>
                <a:gd name="T77" fmla="*/ T76 w 184"/>
                <a:gd name="T78" fmla="+- 0 1069 920"/>
                <a:gd name="T79" fmla="*/ 1069 h 171"/>
                <a:gd name="T80" fmla="+- 0 728 563"/>
                <a:gd name="T81" fmla="*/ T80 w 184"/>
                <a:gd name="T82" fmla="+- 0 1090 920"/>
                <a:gd name="T83" fmla="*/ 1090 h 171"/>
                <a:gd name="T84" fmla="+- 0 721 563"/>
                <a:gd name="T85" fmla="*/ T84 w 184"/>
                <a:gd name="T86" fmla="+- 0 1069 920"/>
                <a:gd name="T87" fmla="*/ 1069 h 171"/>
                <a:gd name="T88" fmla="+- 0 716 563"/>
                <a:gd name="T89" fmla="*/ T88 w 184"/>
                <a:gd name="T90" fmla="+- 0 1055 920"/>
                <a:gd name="T91" fmla="*/ 1055 h 171"/>
                <a:gd name="T92" fmla="+- 0 746 563"/>
                <a:gd name="T93" fmla="*/ T92 w 184"/>
                <a:gd name="T94" fmla="+- 0 1034 920"/>
                <a:gd name="T95" fmla="*/ 1034 h 1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84" h="171">
                  <a:moveTo>
                    <a:pt x="96" y="35"/>
                  </a:moveTo>
                  <a:lnTo>
                    <a:pt x="59" y="35"/>
                  </a:lnTo>
                  <a:lnTo>
                    <a:pt x="48" y="0"/>
                  </a:lnTo>
                  <a:lnTo>
                    <a:pt x="36" y="35"/>
                  </a:lnTo>
                  <a:lnTo>
                    <a:pt x="0" y="35"/>
                  </a:lnTo>
                  <a:lnTo>
                    <a:pt x="29" y="57"/>
                  </a:lnTo>
                  <a:lnTo>
                    <a:pt x="18" y="92"/>
                  </a:lnTo>
                  <a:lnTo>
                    <a:pt x="48" y="70"/>
                  </a:lnTo>
                  <a:lnTo>
                    <a:pt x="78" y="92"/>
                  </a:lnTo>
                  <a:lnTo>
                    <a:pt x="71" y="70"/>
                  </a:lnTo>
                  <a:lnTo>
                    <a:pt x="66" y="57"/>
                  </a:lnTo>
                  <a:lnTo>
                    <a:pt x="96" y="35"/>
                  </a:lnTo>
                  <a:moveTo>
                    <a:pt x="183" y="114"/>
                  </a:moveTo>
                  <a:lnTo>
                    <a:pt x="146" y="114"/>
                  </a:lnTo>
                  <a:lnTo>
                    <a:pt x="135" y="79"/>
                  </a:lnTo>
                  <a:lnTo>
                    <a:pt x="123" y="114"/>
                  </a:lnTo>
                  <a:lnTo>
                    <a:pt x="87" y="114"/>
                  </a:lnTo>
                  <a:lnTo>
                    <a:pt x="116" y="135"/>
                  </a:lnTo>
                  <a:lnTo>
                    <a:pt x="105" y="170"/>
                  </a:lnTo>
                  <a:lnTo>
                    <a:pt x="135" y="149"/>
                  </a:lnTo>
                  <a:lnTo>
                    <a:pt x="165" y="170"/>
                  </a:lnTo>
                  <a:lnTo>
                    <a:pt x="158" y="149"/>
                  </a:lnTo>
                  <a:lnTo>
                    <a:pt x="153" y="135"/>
                  </a:lnTo>
                  <a:lnTo>
                    <a:pt x="183" y="1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 name="Text Box 4">
              <a:extLst>
                <a:ext uri="{FF2B5EF4-FFF2-40B4-BE49-F238E27FC236}">
                  <a16:creationId xmlns:a16="http://schemas.microsoft.com/office/drawing/2014/main" id="{4B6B09BA-453C-4C22-9845-1163B096A398}"/>
                </a:ext>
              </a:extLst>
            </p:cNvPr>
            <p:cNvSpPr txBox="1">
              <a:spLocks noChangeArrowheads="1"/>
            </p:cNvSpPr>
            <p:nvPr/>
          </p:nvSpPr>
          <p:spPr bwMode="auto">
            <a:xfrm>
              <a:off x="1598" y="322"/>
              <a:ext cx="3007"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dirty="0">
                  <a:solidFill>
                    <a:srgbClr val="FFFFFF"/>
                  </a:solidFill>
                  <a:effectLst/>
                  <a:latin typeface="Calibri" panose="020F0502020204030204" pitchFamily="34" charset="0"/>
                  <a:ea typeface="Calibri" panose="020F0502020204030204" pitchFamily="34" charset="0"/>
                </a:rPr>
                <a:t>Northern Border</a:t>
              </a:r>
              <a:endParaRPr lang="en-US" sz="1100" dirty="0">
                <a:solidFill>
                  <a:srgbClr val="000000"/>
                </a:solidFill>
                <a:effectLst/>
                <a:latin typeface="Calibri" panose="020F0502020204030204" pitchFamily="34" charset="0"/>
                <a:ea typeface="Calibri" panose="020F0502020204030204" pitchFamily="34" charset="0"/>
              </a:endParaRPr>
            </a:p>
          </p:txBody>
        </p:sp>
        <p:sp>
          <p:nvSpPr>
            <p:cNvPr id="12" name="Text Box 3">
              <a:extLst>
                <a:ext uri="{FF2B5EF4-FFF2-40B4-BE49-F238E27FC236}">
                  <a16:creationId xmlns:a16="http://schemas.microsoft.com/office/drawing/2014/main" id="{7C496376-8938-4F72-9D17-65FF7330B734}"/>
                </a:ext>
              </a:extLst>
            </p:cNvPr>
            <p:cNvSpPr txBox="1">
              <a:spLocks noChangeArrowheads="1"/>
            </p:cNvSpPr>
            <p:nvPr/>
          </p:nvSpPr>
          <p:spPr bwMode="auto">
            <a:xfrm>
              <a:off x="1598" y="701"/>
              <a:ext cx="4001"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dirty="0">
                  <a:solidFill>
                    <a:srgbClr val="FFFFFF"/>
                  </a:solidFill>
                  <a:effectLst/>
                  <a:latin typeface="Calibri" panose="020F0502020204030204" pitchFamily="34" charset="0"/>
                  <a:ea typeface="Calibri" panose="020F0502020204030204" pitchFamily="34" charset="0"/>
                </a:rPr>
                <a:t>Regional Commission</a:t>
              </a:r>
              <a:endParaRPr lang="en-US" sz="1100" dirty="0">
                <a:solidFill>
                  <a:srgbClr val="000000"/>
                </a:solidFill>
                <a:effectLst/>
                <a:latin typeface="Calibri" panose="020F0502020204030204" pitchFamily="34" charset="0"/>
                <a:ea typeface="Calibri" panose="020F0502020204030204" pitchFamily="34" charset="0"/>
              </a:endParaRPr>
            </a:p>
          </p:txBody>
        </p:sp>
      </p:grpSp>
      <p:sp>
        <p:nvSpPr>
          <p:cNvPr id="2" name="Title 1">
            <a:extLst>
              <a:ext uri="{FF2B5EF4-FFF2-40B4-BE49-F238E27FC236}">
                <a16:creationId xmlns:a16="http://schemas.microsoft.com/office/drawing/2014/main" id="{B2A95C40-4BEC-4FF4-9F5A-A6A786967D8B}"/>
              </a:ext>
            </a:extLst>
          </p:cNvPr>
          <p:cNvSpPr>
            <a:spLocks noGrp="1"/>
          </p:cNvSpPr>
          <p:nvPr>
            <p:ph type="ctrTitle"/>
          </p:nvPr>
        </p:nvSpPr>
        <p:spPr>
          <a:xfrm>
            <a:off x="-239714" y="775190"/>
            <a:ext cx="12191999" cy="1287625"/>
          </a:xfrm>
        </p:spPr>
        <p:txBody>
          <a:bodyPr>
            <a:norm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HELPFUL TIPS - RESOURCES</a:t>
            </a:r>
          </a:p>
        </p:txBody>
      </p:sp>
      <p:sp>
        <p:nvSpPr>
          <p:cNvPr id="13" name="Rectangle 12">
            <a:extLst>
              <a:ext uri="{FF2B5EF4-FFF2-40B4-BE49-F238E27FC236}">
                <a16:creationId xmlns:a16="http://schemas.microsoft.com/office/drawing/2014/main" id="{29498EB6-B91C-7747-95DA-98570D523E61}"/>
              </a:ext>
            </a:extLst>
          </p:cNvPr>
          <p:cNvSpPr/>
          <p:nvPr/>
        </p:nvSpPr>
        <p:spPr>
          <a:xfrm>
            <a:off x="0" y="-27534"/>
            <a:ext cx="12191999" cy="1457325"/>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052DEE0-FD94-2F49-AEDE-7DEEE0073475}"/>
              </a:ext>
            </a:extLst>
          </p:cNvPr>
          <p:cNvSpPr txBox="1"/>
          <p:nvPr/>
        </p:nvSpPr>
        <p:spPr>
          <a:xfrm>
            <a:off x="239715" y="2019021"/>
            <a:ext cx="11287561" cy="4688206"/>
          </a:xfrm>
          <a:prstGeom prst="rect">
            <a:avLst/>
          </a:prstGeom>
          <a:noFill/>
        </p:spPr>
        <p:txBody>
          <a:bodyPr wrap="square">
            <a:spAutoFit/>
          </a:bodyPr>
          <a:lstStyle/>
          <a:p>
            <a:pPr>
              <a:lnSpc>
                <a:spcPct val="107000"/>
              </a:lnSpc>
            </a:pPr>
            <a:r>
              <a:rPr lang="en-US" sz="2000" b="1" dirty="0">
                <a:ea typeface="Tahoma" panose="020B0604030504040204" pitchFamily="34" charset="0"/>
                <a:cs typeface="Tahoma" panose="020B0604030504040204" pitchFamily="34" charset="0"/>
              </a:rPr>
              <a:t>Review Application Manual and other Programmatic Materials carefully </a:t>
            </a:r>
          </a:p>
          <a:p>
            <a:pPr marL="285750" indent="-285750">
              <a:lnSpc>
                <a:spcPct val="107000"/>
              </a:lnSpc>
              <a:buFont typeface="Arial" panose="020B0604020202020204" pitchFamily="34" charset="0"/>
              <a:buChar char="•"/>
            </a:pPr>
            <a:r>
              <a:rPr lang="en-US" sz="2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Programmatic Application Manuals provide detailed guidance</a:t>
            </a: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285750" indent="-285750">
              <a:lnSpc>
                <a:spcPct val="107000"/>
              </a:lnSpc>
              <a:buFont typeface="Arial" panose="020B0604020202020204" pitchFamily="34" charset="0"/>
              <a:buChar char="•"/>
            </a:pPr>
            <a:r>
              <a:rPr lang="en-US" sz="2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NBRC Grant Administration and Compliance Manual </a:t>
            </a:r>
          </a:p>
          <a:p>
            <a:pPr marL="285750" indent="-285750">
              <a:lnSpc>
                <a:spcPct val="107000"/>
              </a:lnSpc>
              <a:buFont typeface="Arial" panose="020B0604020202020204" pitchFamily="34" charset="0"/>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Programmatic Overviews</a:t>
            </a:r>
          </a:p>
          <a:p>
            <a:pPr marL="285750" indent="-285750">
              <a:lnSpc>
                <a:spcPct val="107000"/>
              </a:lnSpc>
              <a:buFont typeface="Arial" panose="020B0604020202020204" pitchFamily="34" charset="0"/>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Sample Templates and tutorials</a:t>
            </a:r>
          </a:p>
          <a:p>
            <a:pPr marL="285750" indent="-285750">
              <a:lnSpc>
                <a:spcPct val="107000"/>
              </a:lnSpc>
              <a:buFont typeface="Arial" panose="020B0604020202020204" pitchFamily="34" charset="0"/>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Resources tab of NBRC website</a:t>
            </a:r>
          </a:p>
          <a:p>
            <a:pPr marL="285750" indent="-285750">
              <a:lnSpc>
                <a:spcPct val="107000"/>
              </a:lnSpc>
              <a:buFont typeface="Arial" panose="020B0604020202020204" pitchFamily="34" charset="0"/>
              <a:buChar char="•"/>
            </a:pPr>
            <a:r>
              <a:rPr lang="en-US" sz="2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Information sessions at LOI and application phases of process</a:t>
            </a:r>
            <a:endParaRPr lang="en-US" sz="20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285750" indent="-285750">
              <a:lnSpc>
                <a:spcPct val="107000"/>
              </a:lnSpc>
              <a:buFont typeface="Arial" panose="020B0604020202020204" pitchFamily="34" charset="0"/>
              <a:buChar char="•"/>
            </a:pPr>
            <a:r>
              <a:rPr lang="en-US" sz="2000" b="1" dirty="0">
                <a:solidFill>
                  <a:srgbClr val="000000"/>
                </a:solidFill>
                <a:latin typeface="Tahoma" panose="020B0604030504040204" pitchFamily="34" charset="0"/>
                <a:ea typeface="Tahoma" panose="020B0604030504040204" pitchFamily="34" charset="0"/>
                <a:cs typeface="Tahoma" panose="020B0604030504040204" pitchFamily="34" charset="0"/>
              </a:rPr>
              <a:t>As well as…</a:t>
            </a:r>
          </a:p>
          <a:p>
            <a:pPr marL="285750" indent="-285750">
              <a:lnSpc>
                <a:spcPct val="107000"/>
              </a:lnSpc>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Eligibility – applicant and co-applicant must be eligible entities</a:t>
            </a:r>
          </a:p>
          <a:p>
            <a:pPr marL="285750" indent="-285750">
              <a:lnSpc>
                <a:spcPct val="107000"/>
              </a:lnSpc>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The use of funds must be allowable and pay attention to construction in support of infrastructure vs. Non-infrastructure requirements</a:t>
            </a:r>
          </a:p>
          <a:p>
            <a:pPr marL="285750" indent="-285750">
              <a:lnSpc>
                <a:spcPct val="107000"/>
              </a:lnSpc>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Waiver requirements (if applicable)</a:t>
            </a:r>
          </a:p>
          <a:p>
            <a:pPr marL="285750" indent="-285750">
              <a:lnSpc>
                <a:spcPct val="107000"/>
              </a:lnSpc>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Performance Period for projects is 3 years (i.e., for FY2023, 10/1/23-9/30/26)</a:t>
            </a:r>
          </a:p>
          <a:p>
            <a:pPr marL="285750" indent="-285750">
              <a:lnSpc>
                <a:spcPct val="107000"/>
              </a:lnSpc>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Alignment with NBRC and State-specific scoring priorities</a:t>
            </a:r>
          </a:p>
        </p:txBody>
      </p:sp>
    </p:spTree>
    <p:extLst>
      <p:ext uri="{BB962C8B-B14F-4D97-AF65-F5344CB8AC3E}">
        <p14:creationId xmlns:p14="http://schemas.microsoft.com/office/powerpoint/2010/main" val="2464277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B3AF801-4A3C-4877-945E-FF86030D2349}"/>
              </a:ext>
            </a:extLst>
          </p:cNvPr>
          <p:cNvGrpSpPr>
            <a:grpSpLocks/>
          </p:cNvGrpSpPr>
          <p:nvPr/>
        </p:nvGrpSpPr>
        <p:grpSpPr bwMode="auto">
          <a:xfrm>
            <a:off x="-1" y="0"/>
            <a:ext cx="12192000" cy="1340919"/>
            <a:chOff x="0" y="-39"/>
            <a:chExt cx="12240" cy="1880"/>
          </a:xfrm>
        </p:grpSpPr>
        <p:sp>
          <p:nvSpPr>
            <p:cNvPr id="5" name="AutoShape 10">
              <a:extLst>
                <a:ext uri="{FF2B5EF4-FFF2-40B4-BE49-F238E27FC236}">
                  <a16:creationId xmlns:a16="http://schemas.microsoft.com/office/drawing/2014/main" id="{F59D35A9-79E0-4FBE-A222-D63D5897D380}"/>
                </a:ext>
              </a:extLst>
            </p:cNvPr>
            <p:cNvSpPr>
              <a:spLocks/>
            </p:cNvSpPr>
            <p:nvPr/>
          </p:nvSpPr>
          <p:spPr bwMode="auto">
            <a:xfrm>
              <a:off x="0" y="5"/>
              <a:ext cx="12240" cy="1836"/>
            </a:xfrm>
            <a:custGeom>
              <a:avLst/>
              <a:gdLst>
                <a:gd name="T0" fmla="*/ 12240 w 12240"/>
                <a:gd name="T1" fmla="+- 0 5 5"/>
                <a:gd name="T2" fmla="*/ 5 h 1836"/>
                <a:gd name="T3" fmla="*/ 0 w 12240"/>
                <a:gd name="T4" fmla="+- 0 5 5"/>
                <a:gd name="T5" fmla="*/ 5 h 1836"/>
                <a:gd name="T6" fmla="*/ 0 w 12240"/>
                <a:gd name="T7" fmla="+- 0 1603 5"/>
                <a:gd name="T8" fmla="*/ 1603 h 1836"/>
                <a:gd name="T9" fmla="*/ 18 w 12240"/>
                <a:gd name="T10" fmla="+- 0 1607 5"/>
                <a:gd name="T11" fmla="*/ 1607 h 1836"/>
                <a:gd name="T12" fmla="*/ 152 w 12240"/>
                <a:gd name="T13" fmla="+- 0 1636 5"/>
                <a:gd name="T14" fmla="*/ 1636 h 1836"/>
                <a:gd name="T15" fmla="*/ 288 w 12240"/>
                <a:gd name="T16" fmla="+- 0 1663 5"/>
                <a:gd name="T17" fmla="*/ 1663 h 1836"/>
                <a:gd name="T18" fmla="*/ 427 w 12240"/>
                <a:gd name="T19" fmla="+- 0 1687 5"/>
                <a:gd name="T20" fmla="*/ 1687 h 1836"/>
                <a:gd name="T21" fmla="*/ 567 w 12240"/>
                <a:gd name="T22" fmla="+- 0 1710 5"/>
                <a:gd name="T23" fmla="*/ 1710 h 1836"/>
                <a:gd name="T24" fmla="*/ 709 w 12240"/>
                <a:gd name="T25" fmla="+- 0 1730 5"/>
                <a:gd name="T26" fmla="*/ 1730 h 1836"/>
                <a:gd name="T27" fmla="*/ 853 w 12240"/>
                <a:gd name="T28" fmla="+- 0 1749 5"/>
                <a:gd name="T29" fmla="*/ 1749 h 1836"/>
                <a:gd name="T30" fmla="*/ 998 w 12240"/>
                <a:gd name="T31" fmla="+- 0 1766 5"/>
                <a:gd name="T32" fmla="*/ 1766 h 1836"/>
                <a:gd name="T33" fmla="*/ 1220 w 12240"/>
                <a:gd name="T34" fmla="+- 0 1787 5"/>
                <a:gd name="T35" fmla="*/ 1787 h 1836"/>
                <a:gd name="T36" fmla="*/ 1445 w 12240"/>
                <a:gd name="T37" fmla="+- 0 1805 5"/>
                <a:gd name="T38" fmla="*/ 1805 h 1836"/>
                <a:gd name="T39" fmla="*/ 1674 w 12240"/>
                <a:gd name="T40" fmla="+- 0 1819 5"/>
                <a:gd name="T41" fmla="*/ 1819 h 1836"/>
                <a:gd name="T42" fmla="*/ 1906 w 12240"/>
                <a:gd name="T43" fmla="+- 0 1830 5"/>
                <a:gd name="T44" fmla="*/ 1830 h 1836"/>
                <a:gd name="T45" fmla="*/ 2220 w 12240"/>
                <a:gd name="T46" fmla="+- 0 1838 5"/>
                <a:gd name="T47" fmla="*/ 1838 h 1836"/>
                <a:gd name="T48" fmla="*/ 2538 w 12240"/>
                <a:gd name="T49" fmla="+- 0 1841 5"/>
                <a:gd name="T50" fmla="*/ 1841 h 1836"/>
                <a:gd name="T51" fmla="*/ 2943 w 12240"/>
                <a:gd name="T52" fmla="+- 0 1836 5"/>
                <a:gd name="T53" fmla="*/ 1836 h 1836"/>
                <a:gd name="T54" fmla="*/ 3354 w 12240"/>
                <a:gd name="T55" fmla="+- 0 1824 5"/>
                <a:gd name="T56" fmla="*/ 1824 h 1836"/>
                <a:gd name="T57" fmla="*/ 3854 w 12240"/>
                <a:gd name="T58" fmla="+- 0 1801 5"/>
                <a:gd name="T59" fmla="*/ 1801 h 1836"/>
                <a:gd name="T60" fmla="*/ 4530 w 12240"/>
                <a:gd name="T61" fmla="+- 0 1756 5"/>
                <a:gd name="T62" fmla="*/ 1756 h 1836"/>
                <a:gd name="T63" fmla="*/ 5470 w 12240"/>
                <a:gd name="T64" fmla="+- 0 1675 5"/>
                <a:gd name="T65" fmla="*/ 1675 h 1836"/>
                <a:gd name="T66" fmla="*/ 9340 w 12240"/>
                <a:gd name="T67" fmla="+- 0 1260 5"/>
                <a:gd name="T68" fmla="*/ 1260 h 1836"/>
                <a:gd name="T69" fmla="*/ 10048 w 12240"/>
                <a:gd name="T70" fmla="+- 0 1197 5"/>
                <a:gd name="T71" fmla="*/ 1197 h 1836"/>
                <a:gd name="T72" fmla="*/ 10579 w 12240"/>
                <a:gd name="T73" fmla="+- 0 1159 5"/>
                <a:gd name="T74" fmla="*/ 1159 h 1836"/>
                <a:gd name="T75" fmla="*/ 10946 w 12240"/>
                <a:gd name="T76" fmla="+- 0 1139 5"/>
                <a:gd name="T77" fmla="*/ 1139 h 1836"/>
                <a:gd name="T78" fmla="*/ 11302 w 12240"/>
                <a:gd name="T79" fmla="+- 0 1125 5"/>
                <a:gd name="T80" fmla="*/ 1125 h 1836"/>
                <a:gd name="T81" fmla="*/ 11579 w 12240"/>
                <a:gd name="T82" fmla="+- 0 1120 5"/>
                <a:gd name="T83" fmla="*/ 1120 h 1836"/>
                <a:gd name="T84" fmla="*/ 12240 w 12240"/>
                <a:gd name="T85" fmla="+- 0 1120 5"/>
                <a:gd name="T86" fmla="*/ 1120 h 1836"/>
                <a:gd name="T87" fmla="*/ 12240 w 12240"/>
                <a:gd name="T88" fmla="+- 0 5 5"/>
                <a:gd name="T89" fmla="*/ 5 h 1836"/>
                <a:gd name="T90" fmla="*/ 12240 w 12240"/>
                <a:gd name="T91" fmla="+- 0 1120 5"/>
                <a:gd name="T92" fmla="*/ 1120 h 1836"/>
                <a:gd name="T93" fmla="*/ 11714 w 12240"/>
                <a:gd name="T94" fmla="+- 0 1120 5"/>
                <a:gd name="T95" fmla="*/ 1120 h 1836"/>
                <a:gd name="T96" fmla="*/ 11847 w 12240"/>
                <a:gd name="T97" fmla="+- 0 1120 5"/>
                <a:gd name="T98" fmla="*/ 1120 h 1836"/>
                <a:gd name="T99" fmla="*/ 12043 w 12240"/>
                <a:gd name="T100" fmla="+- 0 1124 5"/>
                <a:gd name="T101" fmla="*/ 1124 h 1836"/>
                <a:gd name="T102" fmla="*/ 12240 w 12240"/>
                <a:gd name="T103" fmla="+- 0 1131 5"/>
                <a:gd name="T104" fmla="*/ 1131 h 1836"/>
                <a:gd name="T105" fmla="*/ 12240 w 12240"/>
                <a:gd name="T106" fmla="+- 0 1120 5"/>
                <a:gd name="T107" fmla="*/ 1120 h 183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Lst>
              <a:rect l="0" t="0" r="r" b="b"/>
              <a:pathLst>
                <a:path w="12240" h="1836">
                  <a:moveTo>
                    <a:pt x="12240" y="0"/>
                  </a:moveTo>
                  <a:lnTo>
                    <a:pt x="0" y="0"/>
                  </a:lnTo>
                  <a:lnTo>
                    <a:pt x="0" y="1598"/>
                  </a:lnTo>
                  <a:lnTo>
                    <a:pt x="18" y="1602"/>
                  </a:lnTo>
                  <a:lnTo>
                    <a:pt x="152" y="1631"/>
                  </a:lnTo>
                  <a:lnTo>
                    <a:pt x="288" y="1658"/>
                  </a:lnTo>
                  <a:lnTo>
                    <a:pt x="427" y="1682"/>
                  </a:lnTo>
                  <a:lnTo>
                    <a:pt x="567" y="1705"/>
                  </a:lnTo>
                  <a:lnTo>
                    <a:pt x="709" y="1725"/>
                  </a:lnTo>
                  <a:lnTo>
                    <a:pt x="853" y="1744"/>
                  </a:lnTo>
                  <a:lnTo>
                    <a:pt x="998" y="1761"/>
                  </a:lnTo>
                  <a:lnTo>
                    <a:pt x="1220" y="1782"/>
                  </a:lnTo>
                  <a:lnTo>
                    <a:pt x="1445" y="1800"/>
                  </a:lnTo>
                  <a:lnTo>
                    <a:pt x="1674" y="1814"/>
                  </a:lnTo>
                  <a:lnTo>
                    <a:pt x="1906" y="1825"/>
                  </a:lnTo>
                  <a:lnTo>
                    <a:pt x="2220" y="1833"/>
                  </a:lnTo>
                  <a:lnTo>
                    <a:pt x="2538" y="1836"/>
                  </a:lnTo>
                  <a:lnTo>
                    <a:pt x="2943" y="1831"/>
                  </a:lnTo>
                  <a:lnTo>
                    <a:pt x="3354" y="1819"/>
                  </a:lnTo>
                  <a:lnTo>
                    <a:pt x="3854" y="1796"/>
                  </a:lnTo>
                  <a:lnTo>
                    <a:pt x="4530" y="1751"/>
                  </a:lnTo>
                  <a:lnTo>
                    <a:pt x="5470" y="1670"/>
                  </a:lnTo>
                  <a:lnTo>
                    <a:pt x="9340" y="1255"/>
                  </a:lnTo>
                  <a:lnTo>
                    <a:pt x="10048" y="1192"/>
                  </a:lnTo>
                  <a:lnTo>
                    <a:pt x="10579" y="1154"/>
                  </a:lnTo>
                  <a:lnTo>
                    <a:pt x="10946" y="1134"/>
                  </a:lnTo>
                  <a:lnTo>
                    <a:pt x="11302" y="1120"/>
                  </a:lnTo>
                  <a:lnTo>
                    <a:pt x="11579" y="1115"/>
                  </a:lnTo>
                  <a:lnTo>
                    <a:pt x="12240" y="1115"/>
                  </a:lnTo>
                  <a:lnTo>
                    <a:pt x="12240" y="0"/>
                  </a:lnTo>
                  <a:close/>
                  <a:moveTo>
                    <a:pt x="12240" y="1115"/>
                  </a:moveTo>
                  <a:lnTo>
                    <a:pt x="11714" y="1115"/>
                  </a:lnTo>
                  <a:lnTo>
                    <a:pt x="11847" y="1115"/>
                  </a:lnTo>
                  <a:lnTo>
                    <a:pt x="12043" y="1119"/>
                  </a:lnTo>
                  <a:lnTo>
                    <a:pt x="12240" y="1126"/>
                  </a:lnTo>
                  <a:lnTo>
                    <a:pt x="12240" y="1115"/>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 name="AutoShape 9">
              <a:extLst>
                <a:ext uri="{FF2B5EF4-FFF2-40B4-BE49-F238E27FC236}">
                  <a16:creationId xmlns:a16="http://schemas.microsoft.com/office/drawing/2014/main" id="{BD70B397-4ED2-4EA6-8E47-BDB427F06E6F}"/>
                </a:ext>
              </a:extLst>
            </p:cNvPr>
            <p:cNvSpPr>
              <a:spLocks/>
            </p:cNvSpPr>
            <p:nvPr/>
          </p:nvSpPr>
          <p:spPr bwMode="auto">
            <a:xfrm>
              <a:off x="0" y="-39"/>
              <a:ext cx="12240" cy="1722"/>
            </a:xfrm>
            <a:custGeom>
              <a:avLst/>
              <a:gdLst>
                <a:gd name="T0" fmla="*/ 12240 w 12240"/>
                <a:gd name="T1" fmla="*/ 0 h 1683"/>
                <a:gd name="T2" fmla="*/ 0 w 12240"/>
                <a:gd name="T3" fmla="*/ 0 h 1683"/>
                <a:gd name="T4" fmla="*/ 0 w 12240"/>
                <a:gd name="T5" fmla="*/ 1445 h 1683"/>
                <a:gd name="T6" fmla="*/ 18 w 12240"/>
                <a:gd name="T7" fmla="*/ 1449 h 1683"/>
                <a:gd name="T8" fmla="*/ 152 w 12240"/>
                <a:gd name="T9" fmla="*/ 1478 h 1683"/>
                <a:gd name="T10" fmla="*/ 288 w 12240"/>
                <a:gd name="T11" fmla="*/ 1505 h 1683"/>
                <a:gd name="T12" fmla="*/ 427 w 12240"/>
                <a:gd name="T13" fmla="*/ 1529 h 1683"/>
                <a:gd name="T14" fmla="*/ 567 w 12240"/>
                <a:gd name="T15" fmla="*/ 1552 h 1683"/>
                <a:gd name="T16" fmla="*/ 709 w 12240"/>
                <a:gd name="T17" fmla="*/ 1572 h 1683"/>
                <a:gd name="T18" fmla="*/ 853 w 12240"/>
                <a:gd name="T19" fmla="*/ 1591 h 1683"/>
                <a:gd name="T20" fmla="*/ 998 w 12240"/>
                <a:gd name="T21" fmla="*/ 1608 h 1683"/>
                <a:gd name="T22" fmla="*/ 1220 w 12240"/>
                <a:gd name="T23" fmla="*/ 1630 h 1683"/>
                <a:gd name="T24" fmla="*/ 1445 w 12240"/>
                <a:gd name="T25" fmla="*/ 1647 h 1683"/>
                <a:gd name="T26" fmla="*/ 1674 w 12240"/>
                <a:gd name="T27" fmla="*/ 1661 h 1683"/>
                <a:gd name="T28" fmla="*/ 1906 w 12240"/>
                <a:gd name="T29" fmla="*/ 1672 h 1683"/>
                <a:gd name="T30" fmla="*/ 2220 w 12240"/>
                <a:gd name="T31" fmla="*/ 1680 h 1683"/>
                <a:gd name="T32" fmla="*/ 2538 w 12240"/>
                <a:gd name="T33" fmla="*/ 1683 h 1683"/>
                <a:gd name="T34" fmla="*/ 2943 w 12240"/>
                <a:gd name="T35" fmla="*/ 1678 h 1683"/>
                <a:gd name="T36" fmla="*/ 3354 w 12240"/>
                <a:gd name="T37" fmla="*/ 1667 h 1683"/>
                <a:gd name="T38" fmla="*/ 3854 w 12240"/>
                <a:gd name="T39" fmla="*/ 1643 h 1683"/>
                <a:gd name="T40" fmla="*/ 4530 w 12240"/>
                <a:gd name="T41" fmla="*/ 1598 h 1683"/>
                <a:gd name="T42" fmla="*/ 5470 w 12240"/>
                <a:gd name="T43" fmla="*/ 1517 h 1683"/>
                <a:gd name="T44" fmla="*/ 9340 w 12240"/>
                <a:gd name="T45" fmla="*/ 1102 h 1683"/>
                <a:gd name="T46" fmla="*/ 10048 w 12240"/>
                <a:gd name="T47" fmla="*/ 1039 h 1683"/>
                <a:gd name="T48" fmla="*/ 10579 w 12240"/>
                <a:gd name="T49" fmla="*/ 1001 h 1683"/>
                <a:gd name="T50" fmla="*/ 10946 w 12240"/>
                <a:gd name="T51" fmla="*/ 981 h 1683"/>
                <a:gd name="T52" fmla="*/ 11302 w 12240"/>
                <a:gd name="T53" fmla="*/ 968 h 1683"/>
                <a:gd name="T54" fmla="*/ 11579 w 12240"/>
                <a:gd name="T55" fmla="*/ 962 h 1683"/>
                <a:gd name="T56" fmla="*/ 12240 w 12240"/>
                <a:gd name="T57" fmla="*/ 962 h 1683"/>
                <a:gd name="T58" fmla="*/ 12240 w 12240"/>
                <a:gd name="T59" fmla="*/ 0 h 1683"/>
                <a:gd name="T60" fmla="*/ 12240 w 12240"/>
                <a:gd name="T61" fmla="*/ 962 h 1683"/>
                <a:gd name="T62" fmla="*/ 11714 w 12240"/>
                <a:gd name="T63" fmla="*/ 962 h 1683"/>
                <a:gd name="T64" fmla="*/ 11847 w 12240"/>
                <a:gd name="T65" fmla="*/ 962 h 1683"/>
                <a:gd name="T66" fmla="*/ 12043 w 12240"/>
                <a:gd name="T67" fmla="*/ 966 h 1683"/>
                <a:gd name="T68" fmla="*/ 12240 w 12240"/>
                <a:gd name="T69" fmla="*/ 973 h 1683"/>
                <a:gd name="T70" fmla="*/ 12240 w 12240"/>
                <a:gd name="T71" fmla="*/ 962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40" h="1683">
                  <a:moveTo>
                    <a:pt x="12240" y="0"/>
                  </a:moveTo>
                  <a:lnTo>
                    <a:pt x="0" y="0"/>
                  </a:lnTo>
                  <a:lnTo>
                    <a:pt x="0" y="1445"/>
                  </a:lnTo>
                  <a:lnTo>
                    <a:pt x="18" y="1449"/>
                  </a:lnTo>
                  <a:lnTo>
                    <a:pt x="152" y="1478"/>
                  </a:lnTo>
                  <a:lnTo>
                    <a:pt x="288" y="1505"/>
                  </a:lnTo>
                  <a:lnTo>
                    <a:pt x="427" y="1529"/>
                  </a:lnTo>
                  <a:lnTo>
                    <a:pt x="567" y="1552"/>
                  </a:lnTo>
                  <a:lnTo>
                    <a:pt x="709" y="1572"/>
                  </a:lnTo>
                  <a:lnTo>
                    <a:pt x="853" y="1591"/>
                  </a:lnTo>
                  <a:lnTo>
                    <a:pt x="998" y="1608"/>
                  </a:lnTo>
                  <a:lnTo>
                    <a:pt x="1220" y="1630"/>
                  </a:lnTo>
                  <a:lnTo>
                    <a:pt x="1445" y="1647"/>
                  </a:lnTo>
                  <a:lnTo>
                    <a:pt x="1674" y="1661"/>
                  </a:lnTo>
                  <a:lnTo>
                    <a:pt x="1906" y="1672"/>
                  </a:lnTo>
                  <a:lnTo>
                    <a:pt x="2220" y="1680"/>
                  </a:lnTo>
                  <a:lnTo>
                    <a:pt x="2538" y="1683"/>
                  </a:lnTo>
                  <a:lnTo>
                    <a:pt x="2943" y="1678"/>
                  </a:lnTo>
                  <a:lnTo>
                    <a:pt x="3354" y="1667"/>
                  </a:lnTo>
                  <a:lnTo>
                    <a:pt x="3854" y="1643"/>
                  </a:lnTo>
                  <a:lnTo>
                    <a:pt x="4530" y="1598"/>
                  </a:lnTo>
                  <a:lnTo>
                    <a:pt x="5470" y="1517"/>
                  </a:lnTo>
                  <a:lnTo>
                    <a:pt x="9340" y="1102"/>
                  </a:lnTo>
                  <a:lnTo>
                    <a:pt x="10048" y="1039"/>
                  </a:lnTo>
                  <a:lnTo>
                    <a:pt x="10579" y="1001"/>
                  </a:lnTo>
                  <a:lnTo>
                    <a:pt x="10946" y="981"/>
                  </a:lnTo>
                  <a:lnTo>
                    <a:pt x="11302" y="968"/>
                  </a:lnTo>
                  <a:lnTo>
                    <a:pt x="11579" y="962"/>
                  </a:lnTo>
                  <a:lnTo>
                    <a:pt x="12240" y="962"/>
                  </a:lnTo>
                  <a:lnTo>
                    <a:pt x="12240" y="0"/>
                  </a:lnTo>
                  <a:close/>
                  <a:moveTo>
                    <a:pt x="12240" y="962"/>
                  </a:moveTo>
                  <a:lnTo>
                    <a:pt x="11714" y="962"/>
                  </a:lnTo>
                  <a:lnTo>
                    <a:pt x="11847" y="962"/>
                  </a:lnTo>
                  <a:lnTo>
                    <a:pt x="12043" y="966"/>
                  </a:lnTo>
                  <a:lnTo>
                    <a:pt x="12240" y="973"/>
                  </a:lnTo>
                  <a:lnTo>
                    <a:pt x="12240" y="962"/>
                  </a:lnTo>
                  <a:close/>
                </a:path>
              </a:pathLst>
            </a:custGeom>
            <a:solidFill>
              <a:srgbClr val="0C683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AutoShape 8">
              <a:extLst>
                <a:ext uri="{FF2B5EF4-FFF2-40B4-BE49-F238E27FC236}">
                  <a16:creationId xmlns:a16="http://schemas.microsoft.com/office/drawing/2014/main" id="{D500F6EB-0200-4B04-9D4E-BBE06C837661}"/>
                </a:ext>
              </a:extLst>
            </p:cNvPr>
            <p:cNvSpPr>
              <a:spLocks/>
            </p:cNvSpPr>
            <p:nvPr/>
          </p:nvSpPr>
          <p:spPr bwMode="auto">
            <a:xfrm>
              <a:off x="360" y="343"/>
              <a:ext cx="939" cy="939"/>
            </a:xfrm>
            <a:custGeom>
              <a:avLst/>
              <a:gdLst>
                <a:gd name="T0" fmla="+- 0 547 360"/>
                <a:gd name="T1" fmla="*/ T0 w 939"/>
                <a:gd name="T2" fmla="+- 0 1068 343"/>
                <a:gd name="T3" fmla="*/ 1068 h 939"/>
                <a:gd name="T4" fmla="+- 0 360 360"/>
                <a:gd name="T5" fmla="*/ T4 w 939"/>
                <a:gd name="T6" fmla="+- 0 800 343"/>
                <a:gd name="T7" fmla="*/ 800 h 939"/>
                <a:gd name="T8" fmla="+- 0 586 360"/>
                <a:gd name="T9" fmla="*/ T8 w 939"/>
                <a:gd name="T10" fmla="+- 0 1137 343"/>
                <a:gd name="T11" fmla="*/ 1137 h 939"/>
                <a:gd name="T12" fmla="+- 0 828 360"/>
                <a:gd name="T13" fmla="*/ T12 w 939"/>
                <a:gd name="T14" fmla="+- 0 520 343"/>
                <a:gd name="T15" fmla="*/ 520 h 939"/>
                <a:gd name="T16" fmla="+- 0 712 360"/>
                <a:gd name="T17" fmla="*/ T16 w 939"/>
                <a:gd name="T18" fmla="+- 0 400 343"/>
                <a:gd name="T19" fmla="*/ 400 h 939"/>
                <a:gd name="T20" fmla="+- 0 461 360"/>
                <a:gd name="T21" fmla="*/ T20 w 939"/>
                <a:gd name="T22" fmla="+- 0 634 343"/>
                <a:gd name="T23" fmla="*/ 634 h 939"/>
                <a:gd name="T24" fmla="+- 0 483 360"/>
                <a:gd name="T25" fmla="*/ T24 w 939"/>
                <a:gd name="T26" fmla="+- 0 645 343"/>
                <a:gd name="T27" fmla="*/ 645 h 939"/>
                <a:gd name="T28" fmla="+- 0 766 360"/>
                <a:gd name="T29" fmla="*/ T28 w 939"/>
                <a:gd name="T30" fmla="+- 0 434 343"/>
                <a:gd name="T31" fmla="*/ 434 h 939"/>
                <a:gd name="T32" fmla="+- 0 967 360"/>
                <a:gd name="T33" fmla="*/ T32 w 939"/>
                <a:gd name="T34" fmla="+- 0 695 343"/>
                <a:gd name="T35" fmla="*/ 695 h 939"/>
                <a:gd name="T36" fmla="+- 0 900 360"/>
                <a:gd name="T37" fmla="*/ T36 w 939"/>
                <a:gd name="T38" fmla="+- 0 720 343"/>
                <a:gd name="T39" fmla="*/ 720 h 939"/>
                <a:gd name="T40" fmla="+- 0 903 360"/>
                <a:gd name="T41" fmla="*/ T40 w 939"/>
                <a:gd name="T42" fmla="+- 0 618 343"/>
                <a:gd name="T43" fmla="*/ 618 h 939"/>
                <a:gd name="T44" fmla="+- 0 872 360"/>
                <a:gd name="T45" fmla="*/ T44 w 939"/>
                <a:gd name="T46" fmla="+- 0 613 343"/>
                <a:gd name="T47" fmla="*/ 613 h 939"/>
                <a:gd name="T48" fmla="+- 0 865 360"/>
                <a:gd name="T49" fmla="*/ T48 w 939"/>
                <a:gd name="T50" fmla="+- 0 577 343"/>
                <a:gd name="T51" fmla="*/ 577 h 939"/>
                <a:gd name="T52" fmla="+- 0 839 360"/>
                <a:gd name="T53" fmla="*/ T52 w 939"/>
                <a:gd name="T54" fmla="+- 0 559 343"/>
                <a:gd name="T55" fmla="*/ 559 h 939"/>
                <a:gd name="T56" fmla="+- 0 822 360"/>
                <a:gd name="T57" fmla="*/ T56 w 939"/>
                <a:gd name="T58" fmla="+- 0 545 343"/>
                <a:gd name="T59" fmla="*/ 545 h 939"/>
                <a:gd name="T60" fmla="+- 0 795 360"/>
                <a:gd name="T61" fmla="*/ T60 w 939"/>
                <a:gd name="T62" fmla="+- 0 579 343"/>
                <a:gd name="T63" fmla="*/ 579 h 939"/>
                <a:gd name="T64" fmla="+- 0 751 360"/>
                <a:gd name="T65" fmla="*/ T64 w 939"/>
                <a:gd name="T66" fmla="+- 0 611 343"/>
                <a:gd name="T67" fmla="*/ 611 h 939"/>
                <a:gd name="T68" fmla="+- 0 756 360"/>
                <a:gd name="T69" fmla="*/ T68 w 939"/>
                <a:gd name="T70" fmla="+- 0 722 343"/>
                <a:gd name="T71" fmla="*/ 722 h 939"/>
                <a:gd name="T72" fmla="+- 0 706 360"/>
                <a:gd name="T73" fmla="*/ T72 w 939"/>
                <a:gd name="T74" fmla="+- 0 695 343"/>
                <a:gd name="T75" fmla="*/ 695 h 939"/>
                <a:gd name="T76" fmla="+- 0 645 360"/>
                <a:gd name="T77" fmla="*/ T76 w 939"/>
                <a:gd name="T78" fmla="+- 0 707 343"/>
                <a:gd name="T79" fmla="*/ 707 h 939"/>
                <a:gd name="T80" fmla="+- 0 672 360"/>
                <a:gd name="T81" fmla="*/ T80 w 939"/>
                <a:gd name="T82" fmla="+- 0 787 343"/>
                <a:gd name="T83" fmla="*/ 787 h 939"/>
                <a:gd name="T84" fmla="+- 0 666 360"/>
                <a:gd name="T85" fmla="*/ T84 w 939"/>
                <a:gd name="T86" fmla="+- 0 826 343"/>
                <a:gd name="T87" fmla="*/ 826 h 939"/>
                <a:gd name="T88" fmla="+- 0 732 360"/>
                <a:gd name="T89" fmla="*/ T88 w 939"/>
                <a:gd name="T90" fmla="+- 0 874 343"/>
                <a:gd name="T91" fmla="*/ 874 h 939"/>
                <a:gd name="T92" fmla="+- 0 733 360"/>
                <a:gd name="T93" fmla="*/ T92 w 939"/>
                <a:gd name="T94" fmla="+- 0 909 343"/>
                <a:gd name="T95" fmla="*/ 909 h 939"/>
                <a:gd name="T96" fmla="+- 0 804 360"/>
                <a:gd name="T97" fmla="*/ T96 w 939"/>
                <a:gd name="T98" fmla="+- 0 897 343"/>
                <a:gd name="T99" fmla="*/ 897 h 939"/>
                <a:gd name="T100" fmla="+- 0 821 360"/>
                <a:gd name="T101" fmla="*/ T100 w 939"/>
                <a:gd name="T102" fmla="+- 0 895 343"/>
                <a:gd name="T103" fmla="*/ 895 h 939"/>
                <a:gd name="T104" fmla="+- 0 838 360"/>
                <a:gd name="T105" fmla="*/ T104 w 939"/>
                <a:gd name="T106" fmla="+- 0 977 343"/>
                <a:gd name="T107" fmla="*/ 977 h 939"/>
                <a:gd name="T108" fmla="+- 0 837 360"/>
                <a:gd name="T109" fmla="*/ T108 w 939"/>
                <a:gd name="T110" fmla="+- 0 877 343"/>
                <a:gd name="T111" fmla="*/ 877 h 939"/>
                <a:gd name="T112" fmla="+- 0 867 360"/>
                <a:gd name="T113" fmla="*/ T112 w 939"/>
                <a:gd name="T114" fmla="+- 0 895 343"/>
                <a:gd name="T115" fmla="*/ 895 h 939"/>
                <a:gd name="T116" fmla="+- 0 949 360"/>
                <a:gd name="T117" fmla="*/ T116 w 939"/>
                <a:gd name="T118" fmla="+- 0 908 343"/>
                <a:gd name="T119" fmla="*/ 908 h 939"/>
                <a:gd name="T120" fmla="+- 0 923 360"/>
                <a:gd name="T121" fmla="*/ T120 w 939"/>
                <a:gd name="T122" fmla="+- 0 872 343"/>
                <a:gd name="T123" fmla="*/ 872 h 939"/>
                <a:gd name="T124" fmla="+- 0 990 360"/>
                <a:gd name="T125" fmla="*/ T124 w 939"/>
                <a:gd name="T126" fmla="+- 0 824 343"/>
                <a:gd name="T127" fmla="*/ 824 h 939"/>
                <a:gd name="T128" fmla="+- 0 983 360"/>
                <a:gd name="T129" fmla="*/ T128 w 939"/>
                <a:gd name="T130" fmla="+- 0 784 343"/>
                <a:gd name="T131" fmla="*/ 784 h 939"/>
                <a:gd name="T132" fmla="+- 0 1005 360"/>
                <a:gd name="T133" fmla="*/ T132 w 939"/>
                <a:gd name="T134" fmla="+- 0 730 343"/>
                <a:gd name="T135" fmla="*/ 730 h 939"/>
                <a:gd name="T136" fmla="+- 0 1030 360"/>
                <a:gd name="T137" fmla="*/ T136 w 939"/>
                <a:gd name="T138" fmla="+- 0 668 343"/>
                <a:gd name="T139" fmla="*/ 668 h 939"/>
                <a:gd name="T140" fmla="+- 0 1152 360"/>
                <a:gd name="T141" fmla="*/ T140 w 939"/>
                <a:gd name="T142" fmla="+- 0 888 343"/>
                <a:gd name="T143" fmla="*/ 888 h 939"/>
                <a:gd name="T144" fmla="+- 0 906 360"/>
                <a:gd name="T145" fmla="*/ T144 w 939"/>
                <a:gd name="T146" fmla="+- 0 1135 343"/>
                <a:gd name="T147" fmla="*/ 1135 h 939"/>
                <a:gd name="T148" fmla="+- 0 572 360"/>
                <a:gd name="T149" fmla="*/ T148 w 939"/>
                <a:gd name="T150" fmla="+- 0 1019 343"/>
                <a:gd name="T151" fmla="*/ 1019 h 939"/>
                <a:gd name="T152" fmla="+- 0 533 360"/>
                <a:gd name="T153" fmla="*/ T152 w 939"/>
                <a:gd name="T154" fmla="+- 0 667 343"/>
                <a:gd name="T155" fmla="*/ 667 h 939"/>
                <a:gd name="T156" fmla="+- 0 830 360"/>
                <a:gd name="T157" fmla="*/ T156 w 939"/>
                <a:gd name="T158" fmla="+- 0 482 343"/>
                <a:gd name="T159" fmla="*/ 482 h 939"/>
                <a:gd name="T160" fmla="+- 0 1127 360"/>
                <a:gd name="T161" fmla="*/ T160 w 939"/>
                <a:gd name="T162" fmla="+- 0 667 343"/>
                <a:gd name="T163" fmla="*/ 667 h 939"/>
                <a:gd name="T164" fmla="+- 0 1127 360"/>
                <a:gd name="T165" fmla="*/ T164 w 939"/>
                <a:gd name="T166" fmla="+- 0 612 343"/>
                <a:gd name="T167" fmla="*/ 612 h 939"/>
                <a:gd name="T168" fmla="+- 0 902 360"/>
                <a:gd name="T169" fmla="*/ T168 w 939"/>
                <a:gd name="T170" fmla="+- 0 462 343"/>
                <a:gd name="T171" fmla="*/ 462 h 939"/>
                <a:gd name="T172" fmla="+- 0 576 360"/>
                <a:gd name="T173" fmla="*/ T172 w 939"/>
                <a:gd name="T174" fmla="+- 0 559 343"/>
                <a:gd name="T175" fmla="*/ 559 h 939"/>
                <a:gd name="T176" fmla="+- 0 479 360"/>
                <a:gd name="T177" fmla="*/ T176 w 939"/>
                <a:gd name="T178" fmla="+- 0 885 343"/>
                <a:gd name="T179" fmla="*/ 885 h 939"/>
                <a:gd name="T180" fmla="+- 0 690 360"/>
                <a:gd name="T181" fmla="*/ T180 w 939"/>
                <a:gd name="T182" fmla="+- 0 1143 343"/>
                <a:gd name="T183" fmla="*/ 1143 h 939"/>
                <a:gd name="T184" fmla="+- 0 969 360"/>
                <a:gd name="T185" fmla="*/ T184 w 939"/>
                <a:gd name="T186" fmla="+- 0 1143 343"/>
                <a:gd name="T187" fmla="*/ 1143 h 939"/>
                <a:gd name="T188" fmla="+- 0 1181 360"/>
                <a:gd name="T189" fmla="*/ T188 w 939"/>
                <a:gd name="T190" fmla="+- 0 885 343"/>
                <a:gd name="T191" fmla="*/ 885 h 939"/>
                <a:gd name="T192" fmla="+- 0 1176 360"/>
                <a:gd name="T193" fmla="*/ T192 w 939"/>
                <a:gd name="T194" fmla="+- 0 981 343"/>
                <a:gd name="T195" fmla="*/ 981 h 939"/>
                <a:gd name="T196" fmla="+- 0 893 360"/>
                <a:gd name="T197" fmla="*/ T196 w 939"/>
                <a:gd name="T198" fmla="+- 0 1192 343"/>
                <a:gd name="T199" fmla="*/ 1192 h 939"/>
                <a:gd name="T200" fmla="+- 0 1064 360"/>
                <a:gd name="T201" fmla="*/ T200 w 939"/>
                <a:gd name="T202" fmla="+- 0 1157 343"/>
                <a:gd name="T203" fmla="*/ 1157 h 939"/>
                <a:gd name="T204" fmla="+- 0 1245 360"/>
                <a:gd name="T205" fmla="*/ T204 w 939"/>
                <a:gd name="T206" fmla="+- 0 845 343"/>
                <a:gd name="T207" fmla="*/ 845 h 939"/>
                <a:gd name="T208" fmla="+- 0 1133 360"/>
                <a:gd name="T209" fmla="*/ T208 w 939"/>
                <a:gd name="T210" fmla="+- 0 539 343"/>
                <a:gd name="T211" fmla="*/ 539 h 939"/>
                <a:gd name="T212" fmla="+- 0 859 360"/>
                <a:gd name="T213" fmla="*/ T212 w 939"/>
                <a:gd name="T214" fmla="+- 0 428 343"/>
                <a:gd name="T215" fmla="*/ 428 h 939"/>
                <a:gd name="T216" fmla="+- 0 1157 360"/>
                <a:gd name="T217" fmla="*/ T216 w 939"/>
                <a:gd name="T218" fmla="+- 0 616 343"/>
                <a:gd name="T219" fmla="*/ 616 h 9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939" h="939">
                  <a:moveTo>
                    <a:pt x="440" y="855"/>
                  </a:moveTo>
                  <a:lnTo>
                    <a:pt x="369" y="840"/>
                  </a:lnTo>
                  <a:lnTo>
                    <a:pt x="302" y="813"/>
                  </a:lnTo>
                  <a:lnTo>
                    <a:pt x="241" y="775"/>
                  </a:lnTo>
                  <a:lnTo>
                    <a:pt x="187" y="725"/>
                  </a:lnTo>
                  <a:lnTo>
                    <a:pt x="143" y="666"/>
                  </a:lnTo>
                  <a:lnTo>
                    <a:pt x="111" y="601"/>
                  </a:lnTo>
                  <a:lnTo>
                    <a:pt x="91" y="531"/>
                  </a:lnTo>
                  <a:lnTo>
                    <a:pt x="84" y="457"/>
                  </a:lnTo>
                  <a:lnTo>
                    <a:pt x="0" y="457"/>
                  </a:lnTo>
                  <a:lnTo>
                    <a:pt x="57" y="585"/>
                  </a:lnTo>
                  <a:lnTo>
                    <a:pt x="94" y="657"/>
                  </a:lnTo>
                  <a:lnTo>
                    <a:pt x="125" y="701"/>
                  </a:lnTo>
                  <a:lnTo>
                    <a:pt x="167" y="743"/>
                  </a:lnTo>
                  <a:lnTo>
                    <a:pt x="226" y="794"/>
                  </a:lnTo>
                  <a:lnTo>
                    <a:pt x="291" y="836"/>
                  </a:lnTo>
                  <a:lnTo>
                    <a:pt x="362" y="866"/>
                  </a:lnTo>
                  <a:lnTo>
                    <a:pt x="437" y="882"/>
                  </a:lnTo>
                  <a:lnTo>
                    <a:pt x="440" y="855"/>
                  </a:lnTo>
                  <a:moveTo>
                    <a:pt x="468" y="177"/>
                  </a:moveTo>
                  <a:lnTo>
                    <a:pt x="468" y="178"/>
                  </a:lnTo>
                  <a:lnTo>
                    <a:pt x="468" y="177"/>
                  </a:lnTo>
                  <a:moveTo>
                    <a:pt x="480" y="0"/>
                  </a:moveTo>
                  <a:lnTo>
                    <a:pt x="352" y="57"/>
                  </a:lnTo>
                  <a:lnTo>
                    <a:pt x="280" y="94"/>
                  </a:lnTo>
                  <a:lnTo>
                    <a:pt x="236" y="125"/>
                  </a:lnTo>
                  <a:lnTo>
                    <a:pt x="193" y="167"/>
                  </a:lnTo>
                  <a:lnTo>
                    <a:pt x="142" y="226"/>
                  </a:lnTo>
                  <a:lnTo>
                    <a:pt x="101" y="291"/>
                  </a:lnTo>
                  <a:lnTo>
                    <a:pt x="71" y="362"/>
                  </a:lnTo>
                  <a:lnTo>
                    <a:pt x="55" y="437"/>
                  </a:lnTo>
                  <a:lnTo>
                    <a:pt x="82" y="440"/>
                  </a:lnTo>
                  <a:lnTo>
                    <a:pt x="97" y="369"/>
                  </a:lnTo>
                  <a:lnTo>
                    <a:pt x="123" y="302"/>
                  </a:lnTo>
                  <a:lnTo>
                    <a:pt x="162" y="241"/>
                  </a:lnTo>
                  <a:lnTo>
                    <a:pt x="212" y="187"/>
                  </a:lnTo>
                  <a:lnTo>
                    <a:pt x="271" y="143"/>
                  </a:lnTo>
                  <a:lnTo>
                    <a:pt x="336" y="111"/>
                  </a:lnTo>
                  <a:lnTo>
                    <a:pt x="406" y="91"/>
                  </a:lnTo>
                  <a:lnTo>
                    <a:pt x="479" y="84"/>
                  </a:lnTo>
                  <a:lnTo>
                    <a:pt x="480" y="0"/>
                  </a:lnTo>
                  <a:moveTo>
                    <a:pt x="670" y="325"/>
                  </a:moveTo>
                  <a:lnTo>
                    <a:pt x="633" y="342"/>
                  </a:lnTo>
                  <a:lnTo>
                    <a:pt x="607" y="352"/>
                  </a:lnTo>
                  <a:lnTo>
                    <a:pt x="590" y="350"/>
                  </a:lnTo>
                  <a:lnTo>
                    <a:pt x="581" y="330"/>
                  </a:lnTo>
                  <a:lnTo>
                    <a:pt x="573" y="336"/>
                  </a:lnTo>
                  <a:lnTo>
                    <a:pt x="557" y="356"/>
                  </a:lnTo>
                  <a:lnTo>
                    <a:pt x="540" y="377"/>
                  </a:lnTo>
                  <a:lnTo>
                    <a:pt x="527" y="385"/>
                  </a:lnTo>
                  <a:lnTo>
                    <a:pt x="523" y="363"/>
                  </a:lnTo>
                  <a:lnTo>
                    <a:pt x="532" y="322"/>
                  </a:lnTo>
                  <a:lnTo>
                    <a:pt x="542" y="282"/>
                  </a:lnTo>
                  <a:lnTo>
                    <a:pt x="543" y="275"/>
                  </a:lnTo>
                  <a:lnTo>
                    <a:pt x="544" y="271"/>
                  </a:lnTo>
                  <a:lnTo>
                    <a:pt x="545" y="265"/>
                  </a:lnTo>
                  <a:lnTo>
                    <a:pt x="532" y="269"/>
                  </a:lnTo>
                  <a:lnTo>
                    <a:pt x="521" y="271"/>
                  </a:lnTo>
                  <a:lnTo>
                    <a:pt x="512" y="270"/>
                  </a:lnTo>
                  <a:lnTo>
                    <a:pt x="507" y="268"/>
                  </a:lnTo>
                  <a:lnTo>
                    <a:pt x="500" y="257"/>
                  </a:lnTo>
                  <a:lnTo>
                    <a:pt x="504" y="240"/>
                  </a:lnTo>
                  <a:lnTo>
                    <a:pt x="504" y="238"/>
                  </a:lnTo>
                  <a:lnTo>
                    <a:pt x="505" y="234"/>
                  </a:lnTo>
                  <a:lnTo>
                    <a:pt x="500" y="234"/>
                  </a:lnTo>
                  <a:lnTo>
                    <a:pt x="494" y="238"/>
                  </a:lnTo>
                  <a:lnTo>
                    <a:pt x="490" y="235"/>
                  </a:lnTo>
                  <a:lnTo>
                    <a:pt x="484" y="229"/>
                  </a:lnTo>
                  <a:lnTo>
                    <a:pt x="479" y="216"/>
                  </a:lnTo>
                  <a:lnTo>
                    <a:pt x="474" y="200"/>
                  </a:lnTo>
                  <a:lnTo>
                    <a:pt x="468" y="179"/>
                  </a:lnTo>
                  <a:lnTo>
                    <a:pt x="467" y="175"/>
                  </a:lnTo>
                  <a:lnTo>
                    <a:pt x="467" y="181"/>
                  </a:lnTo>
                  <a:lnTo>
                    <a:pt x="462" y="202"/>
                  </a:lnTo>
                  <a:lnTo>
                    <a:pt x="457" y="219"/>
                  </a:lnTo>
                  <a:lnTo>
                    <a:pt x="451" y="231"/>
                  </a:lnTo>
                  <a:lnTo>
                    <a:pt x="446" y="238"/>
                  </a:lnTo>
                  <a:lnTo>
                    <a:pt x="442" y="240"/>
                  </a:lnTo>
                  <a:lnTo>
                    <a:pt x="435" y="236"/>
                  </a:lnTo>
                  <a:lnTo>
                    <a:pt x="430" y="236"/>
                  </a:lnTo>
                  <a:lnTo>
                    <a:pt x="436" y="259"/>
                  </a:lnTo>
                  <a:lnTo>
                    <a:pt x="426" y="275"/>
                  </a:lnTo>
                  <a:lnTo>
                    <a:pt x="408" y="274"/>
                  </a:lnTo>
                  <a:lnTo>
                    <a:pt x="391" y="268"/>
                  </a:lnTo>
                  <a:lnTo>
                    <a:pt x="394" y="284"/>
                  </a:lnTo>
                  <a:lnTo>
                    <a:pt x="404" y="324"/>
                  </a:lnTo>
                  <a:lnTo>
                    <a:pt x="412" y="365"/>
                  </a:lnTo>
                  <a:lnTo>
                    <a:pt x="408" y="387"/>
                  </a:lnTo>
                  <a:lnTo>
                    <a:pt x="396" y="379"/>
                  </a:lnTo>
                  <a:lnTo>
                    <a:pt x="378" y="358"/>
                  </a:lnTo>
                  <a:lnTo>
                    <a:pt x="375" y="354"/>
                  </a:lnTo>
                  <a:lnTo>
                    <a:pt x="362" y="338"/>
                  </a:lnTo>
                  <a:lnTo>
                    <a:pt x="355" y="333"/>
                  </a:lnTo>
                  <a:lnTo>
                    <a:pt x="346" y="352"/>
                  </a:lnTo>
                  <a:lnTo>
                    <a:pt x="329" y="354"/>
                  </a:lnTo>
                  <a:lnTo>
                    <a:pt x="303" y="344"/>
                  </a:lnTo>
                  <a:lnTo>
                    <a:pt x="266" y="327"/>
                  </a:lnTo>
                  <a:lnTo>
                    <a:pt x="271" y="337"/>
                  </a:lnTo>
                  <a:lnTo>
                    <a:pt x="285" y="364"/>
                  </a:lnTo>
                  <a:lnTo>
                    <a:pt x="292" y="395"/>
                  </a:lnTo>
                  <a:lnTo>
                    <a:pt x="279" y="419"/>
                  </a:lnTo>
                  <a:lnTo>
                    <a:pt x="282" y="424"/>
                  </a:lnTo>
                  <a:lnTo>
                    <a:pt x="294" y="432"/>
                  </a:lnTo>
                  <a:lnTo>
                    <a:pt x="312" y="444"/>
                  </a:lnTo>
                  <a:lnTo>
                    <a:pt x="330" y="460"/>
                  </a:lnTo>
                  <a:lnTo>
                    <a:pt x="329" y="466"/>
                  </a:lnTo>
                  <a:lnTo>
                    <a:pt x="321" y="474"/>
                  </a:lnTo>
                  <a:lnTo>
                    <a:pt x="311" y="480"/>
                  </a:lnTo>
                  <a:lnTo>
                    <a:pt x="306" y="483"/>
                  </a:lnTo>
                  <a:lnTo>
                    <a:pt x="324" y="492"/>
                  </a:lnTo>
                  <a:lnTo>
                    <a:pt x="347" y="502"/>
                  </a:lnTo>
                  <a:lnTo>
                    <a:pt x="367" y="510"/>
                  </a:lnTo>
                  <a:lnTo>
                    <a:pt x="375" y="517"/>
                  </a:lnTo>
                  <a:lnTo>
                    <a:pt x="372" y="531"/>
                  </a:lnTo>
                  <a:lnTo>
                    <a:pt x="366" y="546"/>
                  </a:lnTo>
                  <a:lnTo>
                    <a:pt x="357" y="559"/>
                  </a:lnTo>
                  <a:lnTo>
                    <a:pt x="347" y="567"/>
                  </a:lnTo>
                  <a:lnTo>
                    <a:pt x="353" y="567"/>
                  </a:lnTo>
                  <a:lnTo>
                    <a:pt x="373" y="566"/>
                  </a:lnTo>
                  <a:lnTo>
                    <a:pt x="399" y="562"/>
                  </a:lnTo>
                  <a:lnTo>
                    <a:pt x="425" y="555"/>
                  </a:lnTo>
                  <a:lnTo>
                    <a:pt x="429" y="554"/>
                  </a:lnTo>
                  <a:lnTo>
                    <a:pt x="429" y="563"/>
                  </a:lnTo>
                  <a:lnTo>
                    <a:pt x="444" y="554"/>
                  </a:lnTo>
                  <a:lnTo>
                    <a:pt x="453" y="546"/>
                  </a:lnTo>
                  <a:lnTo>
                    <a:pt x="459" y="534"/>
                  </a:lnTo>
                  <a:lnTo>
                    <a:pt x="460" y="534"/>
                  </a:lnTo>
                  <a:lnTo>
                    <a:pt x="461" y="552"/>
                  </a:lnTo>
                  <a:lnTo>
                    <a:pt x="461" y="566"/>
                  </a:lnTo>
                  <a:lnTo>
                    <a:pt x="461" y="597"/>
                  </a:lnTo>
                  <a:lnTo>
                    <a:pt x="459" y="635"/>
                  </a:lnTo>
                  <a:lnTo>
                    <a:pt x="455" y="656"/>
                  </a:lnTo>
                  <a:lnTo>
                    <a:pt x="478" y="634"/>
                  </a:lnTo>
                  <a:lnTo>
                    <a:pt x="477" y="629"/>
                  </a:lnTo>
                  <a:lnTo>
                    <a:pt x="474" y="607"/>
                  </a:lnTo>
                  <a:lnTo>
                    <a:pt x="474" y="577"/>
                  </a:lnTo>
                  <a:lnTo>
                    <a:pt x="475" y="550"/>
                  </a:lnTo>
                  <a:lnTo>
                    <a:pt x="477" y="534"/>
                  </a:lnTo>
                  <a:lnTo>
                    <a:pt x="477" y="533"/>
                  </a:lnTo>
                  <a:lnTo>
                    <a:pt x="483" y="544"/>
                  </a:lnTo>
                  <a:lnTo>
                    <a:pt x="493" y="552"/>
                  </a:lnTo>
                  <a:lnTo>
                    <a:pt x="506" y="561"/>
                  </a:lnTo>
                  <a:lnTo>
                    <a:pt x="507" y="552"/>
                  </a:lnTo>
                  <a:lnTo>
                    <a:pt x="511" y="553"/>
                  </a:lnTo>
                  <a:lnTo>
                    <a:pt x="537" y="560"/>
                  </a:lnTo>
                  <a:lnTo>
                    <a:pt x="563" y="564"/>
                  </a:lnTo>
                  <a:lnTo>
                    <a:pt x="583" y="565"/>
                  </a:lnTo>
                  <a:lnTo>
                    <a:pt x="589" y="565"/>
                  </a:lnTo>
                  <a:lnTo>
                    <a:pt x="578" y="557"/>
                  </a:lnTo>
                  <a:lnTo>
                    <a:pt x="575" y="552"/>
                  </a:lnTo>
                  <a:lnTo>
                    <a:pt x="570" y="544"/>
                  </a:lnTo>
                  <a:lnTo>
                    <a:pt x="565" y="533"/>
                  </a:lnTo>
                  <a:lnTo>
                    <a:pt x="563" y="529"/>
                  </a:lnTo>
                  <a:lnTo>
                    <a:pt x="561" y="515"/>
                  </a:lnTo>
                  <a:lnTo>
                    <a:pt x="569" y="508"/>
                  </a:lnTo>
                  <a:lnTo>
                    <a:pt x="589" y="499"/>
                  </a:lnTo>
                  <a:lnTo>
                    <a:pt x="612" y="490"/>
                  </a:lnTo>
                  <a:lnTo>
                    <a:pt x="630" y="481"/>
                  </a:lnTo>
                  <a:lnTo>
                    <a:pt x="625" y="478"/>
                  </a:lnTo>
                  <a:lnTo>
                    <a:pt x="615" y="472"/>
                  </a:lnTo>
                  <a:lnTo>
                    <a:pt x="607" y="464"/>
                  </a:lnTo>
                  <a:lnTo>
                    <a:pt x="606" y="458"/>
                  </a:lnTo>
                  <a:lnTo>
                    <a:pt x="623" y="441"/>
                  </a:lnTo>
                  <a:lnTo>
                    <a:pt x="641" y="430"/>
                  </a:lnTo>
                  <a:lnTo>
                    <a:pt x="654" y="422"/>
                  </a:lnTo>
                  <a:lnTo>
                    <a:pt x="656" y="417"/>
                  </a:lnTo>
                  <a:lnTo>
                    <a:pt x="643" y="392"/>
                  </a:lnTo>
                  <a:lnTo>
                    <a:pt x="645" y="387"/>
                  </a:lnTo>
                  <a:lnTo>
                    <a:pt x="645" y="385"/>
                  </a:lnTo>
                  <a:lnTo>
                    <a:pt x="651" y="361"/>
                  </a:lnTo>
                  <a:lnTo>
                    <a:pt x="656" y="352"/>
                  </a:lnTo>
                  <a:lnTo>
                    <a:pt x="664" y="335"/>
                  </a:lnTo>
                  <a:lnTo>
                    <a:pt x="670" y="325"/>
                  </a:lnTo>
                  <a:moveTo>
                    <a:pt x="828" y="470"/>
                  </a:moveTo>
                  <a:lnTo>
                    <a:pt x="821" y="398"/>
                  </a:lnTo>
                  <a:lnTo>
                    <a:pt x="801" y="332"/>
                  </a:lnTo>
                  <a:lnTo>
                    <a:pt x="801" y="470"/>
                  </a:lnTo>
                  <a:lnTo>
                    <a:pt x="792" y="545"/>
                  </a:lnTo>
                  <a:lnTo>
                    <a:pt x="767" y="615"/>
                  </a:lnTo>
                  <a:lnTo>
                    <a:pt x="728" y="676"/>
                  </a:lnTo>
                  <a:lnTo>
                    <a:pt x="677" y="728"/>
                  </a:lnTo>
                  <a:lnTo>
                    <a:pt x="615" y="767"/>
                  </a:lnTo>
                  <a:lnTo>
                    <a:pt x="546" y="792"/>
                  </a:lnTo>
                  <a:lnTo>
                    <a:pt x="470" y="800"/>
                  </a:lnTo>
                  <a:lnTo>
                    <a:pt x="394" y="792"/>
                  </a:lnTo>
                  <a:lnTo>
                    <a:pt x="324" y="767"/>
                  </a:lnTo>
                  <a:lnTo>
                    <a:pt x="263" y="728"/>
                  </a:lnTo>
                  <a:lnTo>
                    <a:pt x="212" y="676"/>
                  </a:lnTo>
                  <a:lnTo>
                    <a:pt x="173" y="615"/>
                  </a:lnTo>
                  <a:lnTo>
                    <a:pt x="148" y="545"/>
                  </a:lnTo>
                  <a:lnTo>
                    <a:pt x="139" y="470"/>
                  </a:lnTo>
                  <a:lnTo>
                    <a:pt x="148" y="394"/>
                  </a:lnTo>
                  <a:lnTo>
                    <a:pt x="173" y="324"/>
                  </a:lnTo>
                  <a:lnTo>
                    <a:pt x="212" y="263"/>
                  </a:lnTo>
                  <a:lnTo>
                    <a:pt x="263" y="212"/>
                  </a:lnTo>
                  <a:lnTo>
                    <a:pt x="324" y="173"/>
                  </a:lnTo>
                  <a:lnTo>
                    <a:pt x="394" y="148"/>
                  </a:lnTo>
                  <a:lnTo>
                    <a:pt x="470" y="139"/>
                  </a:lnTo>
                  <a:lnTo>
                    <a:pt x="546" y="148"/>
                  </a:lnTo>
                  <a:lnTo>
                    <a:pt x="615" y="173"/>
                  </a:lnTo>
                  <a:lnTo>
                    <a:pt x="677" y="212"/>
                  </a:lnTo>
                  <a:lnTo>
                    <a:pt x="728" y="263"/>
                  </a:lnTo>
                  <a:lnTo>
                    <a:pt x="767" y="324"/>
                  </a:lnTo>
                  <a:lnTo>
                    <a:pt x="792" y="394"/>
                  </a:lnTo>
                  <a:lnTo>
                    <a:pt x="801" y="470"/>
                  </a:lnTo>
                  <a:lnTo>
                    <a:pt x="801" y="332"/>
                  </a:lnTo>
                  <a:lnTo>
                    <a:pt x="800" y="330"/>
                  </a:lnTo>
                  <a:lnTo>
                    <a:pt x="767" y="269"/>
                  </a:lnTo>
                  <a:lnTo>
                    <a:pt x="723" y="216"/>
                  </a:lnTo>
                  <a:lnTo>
                    <a:pt x="670" y="173"/>
                  </a:lnTo>
                  <a:lnTo>
                    <a:pt x="609" y="140"/>
                  </a:lnTo>
                  <a:lnTo>
                    <a:pt x="607" y="139"/>
                  </a:lnTo>
                  <a:lnTo>
                    <a:pt x="542" y="119"/>
                  </a:lnTo>
                  <a:lnTo>
                    <a:pt x="470" y="111"/>
                  </a:lnTo>
                  <a:lnTo>
                    <a:pt x="398" y="119"/>
                  </a:lnTo>
                  <a:lnTo>
                    <a:pt x="330" y="140"/>
                  </a:lnTo>
                  <a:lnTo>
                    <a:pt x="270" y="173"/>
                  </a:lnTo>
                  <a:lnTo>
                    <a:pt x="216" y="216"/>
                  </a:lnTo>
                  <a:lnTo>
                    <a:pt x="173" y="269"/>
                  </a:lnTo>
                  <a:lnTo>
                    <a:pt x="140" y="330"/>
                  </a:lnTo>
                  <a:lnTo>
                    <a:pt x="119" y="398"/>
                  </a:lnTo>
                  <a:lnTo>
                    <a:pt x="111" y="470"/>
                  </a:lnTo>
                  <a:lnTo>
                    <a:pt x="119" y="542"/>
                  </a:lnTo>
                  <a:lnTo>
                    <a:pt x="140" y="609"/>
                  </a:lnTo>
                  <a:lnTo>
                    <a:pt x="173" y="670"/>
                  </a:lnTo>
                  <a:lnTo>
                    <a:pt x="216" y="723"/>
                  </a:lnTo>
                  <a:lnTo>
                    <a:pt x="270" y="767"/>
                  </a:lnTo>
                  <a:lnTo>
                    <a:pt x="330" y="800"/>
                  </a:lnTo>
                  <a:lnTo>
                    <a:pt x="398" y="821"/>
                  </a:lnTo>
                  <a:lnTo>
                    <a:pt x="470" y="828"/>
                  </a:lnTo>
                  <a:lnTo>
                    <a:pt x="542" y="821"/>
                  </a:lnTo>
                  <a:lnTo>
                    <a:pt x="607" y="800"/>
                  </a:lnTo>
                  <a:lnTo>
                    <a:pt x="609" y="800"/>
                  </a:lnTo>
                  <a:lnTo>
                    <a:pt x="670" y="767"/>
                  </a:lnTo>
                  <a:lnTo>
                    <a:pt x="723" y="723"/>
                  </a:lnTo>
                  <a:lnTo>
                    <a:pt x="767" y="670"/>
                  </a:lnTo>
                  <a:lnTo>
                    <a:pt x="800" y="609"/>
                  </a:lnTo>
                  <a:lnTo>
                    <a:pt x="821" y="542"/>
                  </a:lnTo>
                  <a:lnTo>
                    <a:pt x="828" y="470"/>
                  </a:lnTo>
                  <a:moveTo>
                    <a:pt x="885" y="502"/>
                  </a:moveTo>
                  <a:lnTo>
                    <a:pt x="857" y="499"/>
                  </a:lnTo>
                  <a:lnTo>
                    <a:pt x="843" y="571"/>
                  </a:lnTo>
                  <a:lnTo>
                    <a:pt x="816" y="638"/>
                  </a:lnTo>
                  <a:lnTo>
                    <a:pt x="777" y="699"/>
                  </a:lnTo>
                  <a:lnTo>
                    <a:pt x="728" y="752"/>
                  </a:lnTo>
                  <a:lnTo>
                    <a:pt x="669" y="796"/>
                  </a:lnTo>
                  <a:lnTo>
                    <a:pt x="604" y="829"/>
                  </a:lnTo>
                  <a:lnTo>
                    <a:pt x="533" y="849"/>
                  </a:lnTo>
                  <a:lnTo>
                    <a:pt x="460" y="855"/>
                  </a:lnTo>
                  <a:lnTo>
                    <a:pt x="460" y="939"/>
                  </a:lnTo>
                  <a:lnTo>
                    <a:pt x="588" y="882"/>
                  </a:lnTo>
                  <a:lnTo>
                    <a:pt x="660" y="846"/>
                  </a:lnTo>
                  <a:lnTo>
                    <a:pt x="704" y="814"/>
                  </a:lnTo>
                  <a:lnTo>
                    <a:pt x="746" y="773"/>
                  </a:lnTo>
                  <a:lnTo>
                    <a:pt x="797" y="713"/>
                  </a:lnTo>
                  <a:lnTo>
                    <a:pt x="839" y="648"/>
                  </a:lnTo>
                  <a:lnTo>
                    <a:pt x="869" y="578"/>
                  </a:lnTo>
                  <a:lnTo>
                    <a:pt x="885" y="502"/>
                  </a:lnTo>
                  <a:moveTo>
                    <a:pt x="939" y="482"/>
                  </a:moveTo>
                  <a:lnTo>
                    <a:pt x="882" y="355"/>
                  </a:lnTo>
                  <a:lnTo>
                    <a:pt x="846" y="282"/>
                  </a:lnTo>
                  <a:lnTo>
                    <a:pt x="814" y="238"/>
                  </a:lnTo>
                  <a:lnTo>
                    <a:pt x="773" y="196"/>
                  </a:lnTo>
                  <a:lnTo>
                    <a:pt x="713" y="145"/>
                  </a:lnTo>
                  <a:lnTo>
                    <a:pt x="648" y="103"/>
                  </a:lnTo>
                  <a:lnTo>
                    <a:pt x="578" y="74"/>
                  </a:lnTo>
                  <a:lnTo>
                    <a:pt x="502" y="57"/>
                  </a:lnTo>
                  <a:lnTo>
                    <a:pt x="499" y="85"/>
                  </a:lnTo>
                  <a:lnTo>
                    <a:pt x="571" y="99"/>
                  </a:lnTo>
                  <a:lnTo>
                    <a:pt x="638" y="126"/>
                  </a:lnTo>
                  <a:lnTo>
                    <a:pt x="699" y="165"/>
                  </a:lnTo>
                  <a:lnTo>
                    <a:pt x="752" y="214"/>
                  </a:lnTo>
                  <a:lnTo>
                    <a:pt x="797" y="273"/>
                  </a:lnTo>
                  <a:lnTo>
                    <a:pt x="829" y="339"/>
                  </a:lnTo>
                  <a:lnTo>
                    <a:pt x="849" y="409"/>
                  </a:lnTo>
                  <a:lnTo>
                    <a:pt x="855" y="482"/>
                  </a:lnTo>
                  <a:lnTo>
                    <a:pt x="939" y="48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7">
              <a:extLst>
                <a:ext uri="{FF2B5EF4-FFF2-40B4-BE49-F238E27FC236}">
                  <a16:creationId xmlns:a16="http://schemas.microsoft.com/office/drawing/2014/main" id="{3BCAAB90-9E23-45F3-AC1B-E96254BA2B30}"/>
                </a:ext>
              </a:extLst>
            </p:cNvPr>
            <p:cNvSpPr>
              <a:spLocks/>
            </p:cNvSpPr>
            <p:nvPr/>
          </p:nvSpPr>
          <p:spPr bwMode="auto">
            <a:xfrm>
              <a:off x="779" y="1040"/>
              <a:ext cx="84" cy="80"/>
            </a:xfrm>
            <a:custGeom>
              <a:avLst/>
              <a:gdLst>
                <a:gd name="T0" fmla="+- 0 862 779"/>
                <a:gd name="T1" fmla="*/ T0 w 84"/>
                <a:gd name="T2" fmla="+- 0 1071 1041"/>
                <a:gd name="T3" fmla="*/ 1071 h 80"/>
                <a:gd name="T4" fmla="+- 0 836 779"/>
                <a:gd name="T5" fmla="*/ T4 w 84"/>
                <a:gd name="T6" fmla="+- 0 1089 1041"/>
                <a:gd name="T7" fmla="*/ 1089 h 80"/>
                <a:gd name="T8" fmla="+- 0 846 779"/>
                <a:gd name="T9" fmla="*/ T8 w 84"/>
                <a:gd name="T10" fmla="+- 0 1120 1041"/>
                <a:gd name="T11" fmla="*/ 1120 h 80"/>
                <a:gd name="T12" fmla="+- 0 821 779"/>
                <a:gd name="T13" fmla="*/ T12 w 84"/>
                <a:gd name="T14" fmla="+- 0 1101 1041"/>
                <a:gd name="T15" fmla="*/ 1101 h 80"/>
                <a:gd name="T16" fmla="+- 0 795 779"/>
                <a:gd name="T17" fmla="*/ T16 w 84"/>
                <a:gd name="T18" fmla="+- 0 1120 1041"/>
                <a:gd name="T19" fmla="*/ 1120 h 80"/>
                <a:gd name="T20" fmla="+- 0 805 779"/>
                <a:gd name="T21" fmla="*/ T20 w 84"/>
                <a:gd name="T22" fmla="+- 0 1089 1041"/>
                <a:gd name="T23" fmla="*/ 1089 h 80"/>
                <a:gd name="T24" fmla="+- 0 779 779"/>
                <a:gd name="T25" fmla="*/ T24 w 84"/>
                <a:gd name="T26" fmla="+- 0 1071 1041"/>
                <a:gd name="T27" fmla="*/ 1071 h 80"/>
                <a:gd name="T28" fmla="+- 0 811 779"/>
                <a:gd name="T29" fmla="*/ T28 w 84"/>
                <a:gd name="T30" fmla="+- 0 1071 1041"/>
                <a:gd name="T31" fmla="*/ 1071 h 80"/>
                <a:gd name="T32" fmla="+- 0 821 779"/>
                <a:gd name="T33" fmla="*/ T32 w 84"/>
                <a:gd name="T34" fmla="+- 0 1041 1041"/>
                <a:gd name="T35" fmla="*/ 1041 h 80"/>
                <a:gd name="T36" fmla="+- 0 830 779"/>
                <a:gd name="T37" fmla="*/ T36 w 84"/>
                <a:gd name="T38" fmla="+- 0 1071 1041"/>
                <a:gd name="T39" fmla="*/ 1071 h 80"/>
                <a:gd name="T40" fmla="+- 0 862 779"/>
                <a:gd name="T41" fmla="*/ T40 w 84"/>
                <a:gd name="T42" fmla="+- 0 1071 1041"/>
                <a:gd name="T43" fmla="*/ 1071 h 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0">
                  <a:moveTo>
                    <a:pt x="83" y="30"/>
                  </a:moveTo>
                  <a:lnTo>
                    <a:pt x="57" y="48"/>
                  </a:lnTo>
                  <a:lnTo>
                    <a:pt x="67" y="79"/>
                  </a:lnTo>
                  <a:lnTo>
                    <a:pt x="42" y="60"/>
                  </a:lnTo>
                  <a:lnTo>
                    <a:pt x="16" y="79"/>
                  </a:lnTo>
                  <a:lnTo>
                    <a:pt x="26" y="48"/>
                  </a:lnTo>
                  <a:lnTo>
                    <a:pt x="0" y="30"/>
                  </a:lnTo>
                  <a:lnTo>
                    <a:pt x="32" y="30"/>
                  </a:lnTo>
                  <a:lnTo>
                    <a:pt x="42" y="0"/>
                  </a:lnTo>
                  <a:lnTo>
                    <a:pt x="51" y="30"/>
                  </a:lnTo>
                  <a:lnTo>
                    <a:pt x="83" y="30"/>
                  </a:lnTo>
                  <a:close/>
                </a:path>
              </a:pathLst>
            </a:custGeom>
            <a:noFill/>
            <a:ln w="508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9" name="Picture 8">
              <a:extLst>
                <a:ext uri="{FF2B5EF4-FFF2-40B4-BE49-F238E27FC236}">
                  <a16:creationId xmlns:a16="http://schemas.microsoft.com/office/drawing/2014/main" id="{37CDFC88-7A26-467D-B1ED-83225D9DD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 y="922"/>
              <a:ext cx="18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5">
              <a:extLst>
                <a:ext uri="{FF2B5EF4-FFF2-40B4-BE49-F238E27FC236}">
                  <a16:creationId xmlns:a16="http://schemas.microsoft.com/office/drawing/2014/main" id="{A82B8C0D-5039-4AB2-928C-A31784F2F7B0}"/>
                </a:ext>
              </a:extLst>
            </p:cNvPr>
            <p:cNvSpPr>
              <a:spLocks/>
            </p:cNvSpPr>
            <p:nvPr/>
          </p:nvSpPr>
          <p:spPr bwMode="auto">
            <a:xfrm>
              <a:off x="562" y="920"/>
              <a:ext cx="184" cy="171"/>
            </a:xfrm>
            <a:custGeom>
              <a:avLst/>
              <a:gdLst>
                <a:gd name="T0" fmla="+- 0 659 563"/>
                <a:gd name="T1" fmla="*/ T0 w 184"/>
                <a:gd name="T2" fmla="+- 0 955 920"/>
                <a:gd name="T3" fmla="*/ 955 h 171"/>
                <a:gd name="T4" fmla="+- 0 622 563"/>
                <a:gd name="T5" fmla="*/ T4 w 184"/>
                <a:gd name="T6" fmla="+- 0 955 920"/>
                <a:gd name="T7" fmla="*/ 955 h 171"/>
                <a:gd name="T8" fmla="+- 0 611 563"/>
                <a:gd name="T9" fmla="*/ T8 w 184"/>
                <a:gd name="T10" fmla="+- 0 920 920"/>
                <a:gd name="T11" fmla="*/ 920 h 171"/>
                <a:gd name="T12" fmla="+- 0 599 563"/>
                <a:gd name="T13" fmla="*/ T12 w 184"/>
                <a:gd name="T14" fmla="+- 0 955 920"/>
                <a:gd name="T15" fmla="*/ 955 h 171"/>
                <a:gd name="T16" fmla="+- 0 563 563"/>
                <a:gd name="T17" fmla="*/ T16 w 184"/>
                <a:gd name="T18" fmla="+- 0 955 920"/>
                <a:gd name="T19" fmla="*/ 955 h 171"/>
                <a:gd name="T20" fmla="+- 0 592 563"/>
                <a:gd name="T21" fmla="*/ T20 w 184"/>
                <a:gd name="T22" fmla="+- 0 977 920"/>
                <a:gd name="T23" fmla="*/ 977 h 171"/>
                <a:gd name="T24" fmla="+- 0 581 563"/>
                <a:gd name="T25" fmla="*/ T24 w 184"/>
                <a:gd name="T26" fmla="+- 0 1012 920"/>
                <a:gd name="T27" fmla="*/ 1012 h 171"/>
                <a:gd name="T28" fmla="+- 0 611 563"/>
                <a:gd name="T29" fmla="*/ T28 w 184"/>
                <a:gd name="T30" fmla="+- 0 990 920"/>
                <a:gd name="T31" fmla="*/ 990 h 171"/>
                <a:gd name="T32" fmla="+- 0 641 563"/>
                <a:gd name="T33" fmla="*/ T32 w 184"/>
                <a:gd name="T34" fmla="+- 0 1012 920"/>
                <a:gd name="T35" fmla="*/ 1012 h 171"/>
                <a:gd name="T36" fmla="+- 0 634 563"/>
                <a:gd name="T37" fmla="*/ T36 w 184"/>
                <a:gd name="T38" fmla="+- 0 990 920"/>
                <a:gd name="T39" fmla="*/ 990 h 171"/>
                <a:gd name="T40" fmla="+- 0 629 563"/>
                <a:gd name="T41" fmla="*/ T40 w 184"/>
                <a:gd name="T42" fmla="+- 0 977 920"/>
                <a:gd name="T43" fmla="*/ 977 h 171"/>
                <a:gd name="T44" fmla="+- 0 659 563"/>
                <a:gd name="T45" fmla="*/ T44 w 184"/>
                <a:gd name="T46" fmla="+- 0 955 920"/>
                <a:gd name="T47" fmla="*/ 955 h 171"/>
                <a:gd name="T48" fmla="+- 0 746 563"/>
                <a:gd name="T49" fmla="*/ T48 w 184"/>
                <a:gd name="T50" fmla="+- 0 1034 920"/>
                <a:gd name="T51" fmla="*/ 1034 h 171"/>
                <a:gd name="T52" fmla="+- 0 709 563"/>
                <a:gd name="T53" fmla="*/ T52 w 184"/>
                <a:gd name="T54" fmla="+- 0 1034 920"/>
                <a:gd name="T55" fmla="*/ 1034 h 171"/>
                <a:gd name="T56" fmla="+- 0 698 563"/>
                <a:gd name="T57" fmla="*/ T56 w 184"/>
                <a:gd name="T58" fmla="+- 0 999 920"/>
                <a:gd name="T59" fmla="*/ 999 h 171"/>
                <a:gd name="T60" fmla="+- 0 686 563"/>
                <a:gd name="T61" fmla="*/ T60 w 184"/>
                <a:gd name="T62" fmla="+- 0 1034 920"/>
                <a:gd name="T63" fmla="*/ 1034 h 171"/>
                <a:gd name="T64" fmla="+- 0 650 563"/>
                <a:gd name="T65" fmla="*/ T64 w 184"/>
                <a:gd name="T66" fmla="+- 0 1034 920"/>
                <a:gd name="T67" fmla="*/ 1034 h 171"/>
                <a:gd name="T68" fmla="+- 0 679 563"/>
                <a:gd name="T69" fmla="*/ T68 w 184"/>
                <a:gd name="T70" fmla="+- 0 1055 920"/>
                <a:gd name="T71" fmla="*/ 1055 h 171"/>
                <a:gd name="T72" fmla="+- 0 668 563"/>
                <a:gd name="T73" fmla="*/ T72 w 184"/>
                <a:gd name="T74" fmla="+- 0 1090 920"/>
                <a:gd name="T75" fmla="*/ 1090 h 171"/>
                <a:gd name="T76" fmla="+- 0 698 563"/>
                <a:gd name="T77" fmla="*/ T76 w 184"/>
                <a:gd name="T78" fmla="+- 0 1069 920"/>
                <a:gd name="T79" fmla="*/ 1069 h 171"/>
                <a:gd name="T80" fmla="+- 0 728 563"/>
                <a:gd name="T81" fmla="*/ T80 w 184"/>
                <a:gd name="T82" fmla="+- 0 1090 920"/>
                <a:gd name="T83" fmla="*/ 1090 h 171"/>
                <a:gd name="T84" fmla="+- 0 721 563"/>
                <a:gd name="T85" fmla="*/ T84 w 184"/>
                <a:gd name="T86" fmla="+- 0 1069 920"/>
                <a:gd name="T87" fmla="*/ 1069 h 171"/>
                <a:gd name="T88" fmla="+- 0 716 563"/>
                <a:gd name="T89" fmla="*/ T88 w 184"/>
                <a:gd name="T90" fmla="+- 0 1055 920"/>
                <a:gd name="T91" fmla="*/ 1055 h 171"/>
                <a:gd name="T92" fmla="+- 0 746 563"/>
                <a:gd name="T93" fmla="*/ T92 w 184"/>
                <a:gd name="T94" fmla="+- 0 1034 920"/>
                <a:gd name="T95" fmla="*/ 1034 h 1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84" h="171">
                  <a:moveTo>
                    <a:pt x="96" y="35"/>
                  </a:moveTo>
                  <a:lnTo>
                    <a:pt x="59" y="35"/>
                  </a:lnTo>
                  <a:lnTo>
                    <a:pt x="48" y="0"/>
                  </a:lnTo>
                  <a:lnTo>
                    <a:pt x="36" y="35"/>
                  </a:lnTo>
                  <a:lnTo>
                    <a:pt x="0" y="35"/>
                  </a:lnTo>
                  <a:lnTo>
                    <a:pt x="29" y="57"/>
                  </a:lnTo>
                  <a:lnTo>
                    <a:pt x="18" y="92"/>
                  </a:lnTo>
                  <a:lnTo>
                    <a:pt x="48" y="70"/>
                  </a:lnTo>
                  <a:lnTo>
                    <a:pt x="78" y="92"/>
                  </a:lnTo>
                  <a:lnTo>
                    <a:pt x="71" y="70"/>
                  </a:lnTo>
                  <a:lnTo>
                    <a:pt x="66" y="57"/>
                  </a:lnTo>
                  <a:lnTo>
                    <a:pt x="96" y="35"/>
                  </a:lnTo>
                  <a:moveTo>
                    <a:pt x="183" y="114"/>
                  </a:moveTo>
                  <a:lnTo>
                    <a:pt x="146" y="114"/>
                  </a:lnTo>
                  <a:lnTo>
                    <a:pt x="135" y="79"/>
                  </a:lnTo>
                  <a:lnTo>
                    <a:pt x="123" y="114"/>
                  </a:lnTo>
                  <a:lnTo>
                    <a:pt x="87" y="114"/>
                  </a:lnTo>
                  <a:lnTo>
                    <a:pt x="116" y="135"/>
                  </a:lnTo>
                  <a:lnTo>
                    <a:pt x="105" y="170"/>
                  </a:lnTo>
                  <a:lnTo>
                    <a:pt x="135" y="149"/>
                  </a:lnTo>
                  <a:lnTo>
                    <a:pt x="165" y="170"/>
                  </a:lnTo>
                  <a:lnTo>
                    <a:pt x="158" y="149"/>
                  </a:lnTo>
                  <a:lnTo>
                    <a:pt x="153" y="135"/>
                  </a:lnTo>
                  <a:lnTo>
                    <a:pt x="183" y="1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 name="Text Box 4">
              <a:extLst>
                <a:ext uri="{FF2B5EF4-FFF2-40B4-BE49-F238E27FC236}">
                  <a16:creationId xmlns:a16="http://schemas.microsoft.com/office/drawing/2014/main" id="{4B6B09BA-453C-4C22-9845-1163B096A398}"/>
                </a:ext>
              </a:extLst>
            </p:cNvPr>
            <p:cNvSpPr txBox="1">
              <a:spLocks noChangeArrowheads="1"/>
            </p:cNvSpPr>
            <p:nvPr/>
          </p:nvSpPr>
          <p:spPr bwMode="auto">
            <a:xfrm>
              <a:off x="1598" y="322"/>
              <a:ext cx="3007"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dirty="0">
                  <a:solidFill>
                    <a:srgbClr val="FFFFFF"/>
                  </a:solidFill>
                  <a:effectLst/>
                  <a:latin typeface="Calibri" panose="020F0502020204030204" pitchFamily="34" charset="0"/>
                  <a:ea typeface="Calibri" panose="020F0502020204030204" pitchFamily="34" charset="0"/>
                </a:rPr>
                <a:t>Northern Border</a:t>
              </a:r>
              <a:endParaRPr lang="en-US" sz="1100" dirty="0">
                <a:solidFill>
                  <a:srgbClr val="000000"/>
                </a:solidFill>
                <a:effectLst/>
                <a:latin typeface="Calibri" panose="020F0502020204030204" pitchFamily="34" charset="0"/>
                <a:ea typeface="Calibri" panose="020F0502020204030204" pitchFamily="34" charset="0"/>
              </a:endParaRPr>
            </a:p>
          </p:txBody>
        </p:sp>
        <p:sp>
          <p:nvSpPr>
            <p:cNvPr id="12" name="Text Box 3">
              <a:extLst>
                <a:ext uri="{FF2B5EF4-FFF2-40B4-BE49-F238E27FC236}">
                  <a16:creationId xmlns:a16="http://schemas.microsoft.com/office/drawing/2014/main" id="{7C496376-8938-4F72-9D17-65FF7330B734}"/>
                </a:ext>
              </a:extLst>
            </p:cNvPr>
            <p:cNvSpPr txBox="1">
              <a:spLocks noChangeArrowheads="1"/>
            </p:cNvSpPr>
            <p:nvPr/>
          </p:nvSpPr>
          <p:spPr bwMode="auto">
            <a:xfrm>
              <a:off x="1598" y="701"/>
              <a:ext cx="4001"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dirty="0">
                  <a:solidFill>
                    <a:srgbClr val="FFFFFF"/>
                  </a:solidFill>
                  <a:effectLst/>
                  <a:latin typeface="Calibri" panose="020F0502020204030204" pitchFamily="34" charset="0"/>
                  <a:ea typeface="Calibri" panose="020F0502020204030204" pitchFamily="34" charset="0"/>
                </a:rPr>
                <a:t>Regional Commission</a:t>
              </a:r>
              <a:endParaRPr lang="en-US" sz="1100" dirty="0">
                <a:solidFill>
                  <a:srgbClr val="000000"/>
                </a:solidFill>
                <a:effectLst/>
                <a:latin typeface="Calibri" panose="020F0502020204030204" pitchFamily="34" charset="0"/>
                <a:ea typeface="Calibri" panose="020F0502020204030204" pitchFamily="34" charset="0"/>
              </a:endParaRPr>
            </a:p>
          </p:txBody>
        </p:sp>
      </p:grpSp>
      <p:sp>
        <p:nvSpPr>
          <p:cNvPr id="2" name="Title 1">
            <a:extLst>
              <a:ext uri="{FF2B5EF4-FFF2-40B4-BE49-F238E27FC236}">
                <a16:creationId xmlns:a16="http://schemas.microsoft.com/office/drawing/2014/main" id="{B2A95C40-4BEC-4FF4-9F5A-A6A786967D8B}"/>
              </a:ext>
            </a:extLst>
          </p:cNvPr>
          <p:cNvSpPr>
            <a:spLocks noGrp="1"/>
          </p:cNvSpPr>
          <p:nvPr>
            <p:ph type="ctrTitle"/>
          </p:nvPr>
        </p:nvSpPr>
        <p:spPr>
          <a:xfrm>
            <a:off x="-239714" y="775190"/>
            <a:ext cx="12191999" cy="1287625"/>
          </a:xfrm>
        </p:spPr>
        <p:txBody>
          <a:bodyPr>
            <a:norm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RESOURCES</a:t>
            </a:r>
          </a:p>
        </p:txBody>
      </p:sp>
      <p:sp>
        <p:nvSpPr>
          <p:cNvPr id="13" name="Rectangle 12">
            <a:extLst>
              <a:ext uri="{FF2B5EF4-FFF2-40B4-BE49-F238E27FC236}">
                <a16:creationId xmlns:a16="http://schemas.microsoft.com/office/drawing/2014/main" id="{29498EB6-B91C-7747-95DA-98570D523E61}"/>
              </a:ext>
            </a:extLst>
          </p:cNvPr>
          <p:cNvSpPr/>
          <p:nvPr/>
        </p:nvSpPr>
        <p:spPr>
          <a:xfrm>
            <a:off x="-1" y="0"/>
            <a:ext cx="12191999" cy="1457325"/>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052DEE0-FD94-2F49-AEDE-7DEEE0073475}"/>
              </a:ext>
            </a:extLst>
          </p:cNvPr>
          <p:cNvSpPr txBox="1"/>
          <p:nvPr/>
        </p:nvSpPr>
        <p:spPr>
          <a:xfrm>
            <a:off x="239715" y="2084726"/>
            <a:ext cx="11712570" cy="4505914"/>
          </a:xfrm>
          <a:prstGeom prst="rect">
            <a:avLst/>
          </a:prstGeom>
          <a:noFill/>
        </p:spPr>
        <p:txBody>
          <a:bodyPr wrap="square">
            <a:spAutoFit/>
          </a:bodyPr>
          <a:lstStyle/>
          <a:p>
            <a:pPr lvl="2">
              <a:lnSpc>
                <a:spcPct val="107000"/>
              </a:lnSpc>
            </a:pP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en-US" sz="2000" b="1" dirty="0">
                <a:effectLst/>
                <a:latin typeface="Tahoma" panose="020B0604030504040204" pitchFamily="34" charset="0"/>
                <a:ea typeface="Tahoma" panose="020B0604030504040204" pitchFamily="34" charset="0"/>
                <a:cs typeface="Tahoma" panose="020B0604030504040204" pitchFamily="34" charset="0"/>
              </a:rPr>
              <a:t>NBRC Programs Website: </a:t>
            </a:r>
            <a:r>
              <a:rPr lang="en-US" sz="2000" dirty="0">
                <a:effectLst/>
                <a:latin typeface="Tahoma" panose="020B0604030504040204" pitchFamily="34" charset="0"/>
                <a:ea typeface="Tahoma" panose="020B0604030504040204" pitchFamily="34" charset="0"/>
                <a:cs typeface="Tahoma" panose="020B0604030504040204" pitchFamily="34" charset="0"/>
                <a:hlinkClick r:id="rId4"/>
              </a:rPr>
              <a:t>https://www.nbrc.gov/content/program-areas</a:t>
            </a: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en-US" sz="2000" dirty="0">
                <a:latin typeface="Tahoma" panose="020B0604030504040204" pitchFamily="34" charset="0"/>
                <a:ea typeface="Tahoma" panose="020B0604030504040204" pitchFamily="34" charset="0"/>
                <a:cs typeface="Tahoma" panose="020B0604030504040204" pitchFamily="34" charset="0"/>
              </a:rPr>
              <a:t>Program Timelines, Overviews, Manuals, LOI fillable forms, and FAQs</a:t>
            </a:r>
          </a:p>
          <a:p>
            <a:pPr>
              <a:lnSpc>
                <a:spcPct val="107000"/>
              </a:lnSpc>
              <a:spcAft>
                <a:spcPts val="800"/>
              </a:spcAft>
            </a:pPr>
            <a:endParaRPr lang="en-US" sz="2000" dirty="0">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en-US" sz="2000" b="1" dirty="0">
                <a:effectLst/>
                <a:latin typeface="Tahoma" panose="020B0604030504040204" pitchFamily="34" charset="0"/>
                <a:ea typeface="Tahoma" panose="020B0604030504040204" pitchFamily="34" charset="0"/>
                <a:cs typeface="Tahoma" panose="020B0604030504040204" pitchFamily="34" charset="0"/>
              </a:rPr>
              <a:t>NBRC Distress Criteria</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dirty="0">
                <a:latin typeface="Tahoma" panose="020B0604030504040204" pitchFamily="34" charset="0"/>
                <a:ea typeface="Tahoma" panose="020B0604030504040204" pitchFamily="34" charset="0"/>
                <a:cs typeface="Tahoma" panose="020B0604030504040204" pitchFamily="34" charset="0"/>
                <a:hlinkClick r:id="rId5"/>
              </a:rPr>
              <a:t>https://www.nbrc.gov/content/distressed-counties</a:t>
            </a:r>
            <a:endParaRPr lang="en-US" sz="2000" dirty="0">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endParaRPr lang="en-US" sz="2000" dirty="0">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en-US" sz="2000" b="1" dirty="0">
                <a:latin typeface="Tahoma" panose="020B0604030504040204" pitchFamily="34" charset="0"/>
                <a:ea typeface="Tahoma" panose="020B0604030504040204" pitchFamily="34" charset="0"/>
                <a:cs typeface="Tahoma" panose="020B0604030504040204" pitchFamily="34" charset="0"/>
              </a:rPr>
              <a:t>NBRC Grant Administration Materials</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a:latin typeface="Tahoma" panose="020B0604030504040204" pitchFamily="34" charset="0"/>
                <a:ea typeface="Tahoma" panose="020B0604030504040204" pitchFamily="34" charset="0"/>
                <a:cs typeface="Tahoma" panose="020B0604030504040204" pitchFamily="34" charset="0"/>
                <a:hlinkClick r:id="rId6"/>
              </a:rPr>
              <a:t>https://www.nbrc.gov/content/administration</a:t>
            </a:r>
            <a:r>
              <a:rPr lang="en-US" sz="2000" dirty="0">
                <a:latin typeface="Tahoma" panose="020B0604030504040204" pitchFamily="34" charset="0"/>
                <a:ea typeface="Tahoma" panose="020B0604030504040204" pitchFamily="34" charset="0"/>
                <a:cs typeface="Tahoma" panose="020B0604030504040204" pitchFamily="34" charset="0"/>
              </a:rPr>
              <a:t> </a:t>
            </a:r>
          </a:p>
          <a:p>
            <a:pPr>
              <a:lnSpc>
                <a:spcPct val="107000"/>
              </a:lnSpc>
              <a:spcAft>
                <a:spcPts val="800"/>
              </a:spcAft>
            </a:pPr>
            <a:r>
              <a:rPr lang="en-US" sz="2000" dirty="0">
                <a:effectLst/>
                <a:latin typeface="Tahoma" panose="020B0604030504040204" pitchFamily="34" charset="0"/>
                <a:ea typeface="Tahoma" panose="020B0604030504040204" pitchFamily="34" charset="0"/>
                <a:cs typeface="Tahoma" panose="020B0604030504040204" pitchFamily="34" charset="0"/>
              </a:rPr>
              <a:t>Compliance Manual, Federal Forms, templates, tutorials</a:t>
            </a:r>
          </a:p>
          <a:p>
            <a:pPr>
              <a:lnSpc>
                <a:spcPct val="107000"/>
              </a:lnSpc>
              <a:spcAft>
                <a:spcPts val="800"/>
              </a:spcAft>
            </a:pPr>
            <a:endParaRPr lang="en-US" sz="2000" dirty="0">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en-US" sz="2000" b="1" dirty="0">
                <a:effectLst/>
                <a:latin typeface="Tahoma" panose="020B0604030504040204" pitchFamily="34" charset="0"/>
                <a:ea typeface="Tahoma" panose="020B0604030504040204" pitchFamily="34" charset="0"/>
                <a:cs typeface="Tahoma" panose="020B0604030504040204" pitchFamily="34" charset="0"/>
              </a:rPr>
              <a:t>NBRC Strategic Plan and State Economic Development Strategies </a:t>
            </a:r>
            <a:r>
              <a:rPr lang="en-US" sz="2000" dirty="0">
                <a:effectLst/>
                <a:latin typeface="Tahoma" panose="020B0604030504040204" pitchFamily="34" charset="0"/>
                <a:ea typeface="Tahoma" panose="020B0604030504040204" pitchFamily="34" charset="0"/>
                <a:cs typeface="Tahoma" panose="020B0604030504040204" pitchFamily="34" charset="0"/>
                <a:hlinkClick r:id="rId7"/>
              </a:rPr>
              <a:t>https://www.nbrc.gov/content/resources</a:t>
            </a:r>
            <a:r>
              <a:rPr lang="en-US" sz="2000" dirty="0">
                <a:effectLst/>
                <a:latin typeface="Tahoma" panose="020B0604030504040204" pitchFamily="34" charset="0"/>
                <a:ea typeface="Tahoma" panose="020B0604030504040204" pitchFamily="34" charset="0"/>
                <a:cs typeface="Tahoma" panose="020B0604030504040204" pitchFamily="34" charset="0"/>
              </a:rPr>
              <a:t> </a:t>
            </a:r>
          </a:p>
        </p:txBody>
      </p:sp>
      <p:sp>
        <p:nvSpPr>
          <p:cNvPr id="16" name="Rectangle 5">
            <a:extLst>
              <a:ext uri="{FF2B5EF4-FFF2-40B4-BE49-F238E27FC236}">
                <a16:creationId xmlns:a16="http://schemas.microsoft.com/office/drawing/2014/main" id="{D81F7B21-9002-A045-A3F8-E7312FF18938}"/>
              </a:ext>
            </a:extLst>
          </p:cNvPr>
          <p:cNvSpPr>
            <a:spLocks noChangeArrowheads="1"/>
          </p:cNvSpPr>
          <p:nvPr/>
        </p:nvSpPr>
        <p:spPr bwMode="auto">
          <a:xfrm>
            <a:off x="-1" y="-664219"/>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46502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B3AF801-4A3C-4877-945E-FF86030D2349}"/>
              </a:ext>
            </a:extLst>
          </p:cNvPr>
          <p:cNvGrpSpPr>
            <a:grpSpLocks/>
          </p:cNvGrpSpPr>
          <p:nvPr/>
        </p:nvGrpSpPr>
        <p:grpSpPr bwMode="auto">
          <a:xfrm>
            <a:off x="-1" y="0"/>
            <a:ext cx="12192000" cy="1340919"/>
            <a:chOff x="0" y="-39"/>
            <a:chExt cx="12240" cy="1880"/>
          </a:xfrm>
        </p:grpSpPr>
        <p:sp>
          <p:nvSpPr>
            <p:cNvPr id="5" name="AutoShape 10">
              <a:extLst>
                <a:ext uri="{FF2B5EF4-FFF2-40B4-BE49-F238E27FC236}">
                  <a16:creationId xmlns:a16="http://schemas.microsoft.com/office/drawing/2014/main" id="{F59D35A9-79E0-4FBE-A222-D63D5897D380}"/>
                </a:ext>
              </a:extLst>
            </p:cNvPr>
            <p:cNvSpPr>
              <a:spLocks/>
            </p:cNvSpPr>
            <p:nvPr/>
          </p:nvSpPr>
          <p:spPr bwMode="auto">
            <a:xfrm>
              <a:off x="0" y="5"/>
              <a:ext cx="12240" cy="1836"/>
            </a:xfrm>
            <a:custGeom>
              <a:avLst/>
              <a:gdLst>
                <a:gd name="T0" fmla="*/ 12240 w 12240"/>
                <a:gd name="T1" fmla="+- 0 5 5"/>
                <a:gd name="T2" fmla="*/ 5 h 1836"/>
                <a:gd name="T3" fmla="*/ 0 w 12240"/>
                <a:gd name="T4" fmla="+- 0 5 5"/>
                <a:gd name="T5" fmla="*/ 5 h 1836"/>
                <a:gd name="T6" fmla="*/ 0 w 12240"/>
                <a:gd name="T7" fmla="+- 0 1603 5"/>
                <a:gd name="T8" fmla="*/ 1603 h 1836"/>
                <a:gd name="T9" fmla="*/ 18 w 12240"/>
                <a:gd name="T10" fmla="+- 0 1607 5"/>
                <a:gd name="T11" fmla="*/ 1607 h 1836"/>
                <a:gd name="T12" fmla="*/ 152 w 12240"/>
                <a:gd name="T13" fmla="+- 0 1636 5"/>
                <a:gd name="T14" fmla="*/ 1636 h 1836"/>
                <a:gd name="T15" fmla="*/ 288 w 12240"/>
                <a:gd name="T16" fmla="+- 0 1663 5"/>
                <a:gd name="T17" fmla="*/ 1663 h 1836"/>
                <a:gd name="T18" fmla="*/ 427 w 12240"/>
                <a:gd name="T19" fmla="+- 0 1687 5"/>
                <a:gd name="T20" fmla="*/ 1687 h 1836"/>
                <a:gd name="T21" fmla="*/ 567 w 12240"/>
                <a:gd name="T22" fmla="+- 0 1710 5"/>
                <a:gd name="T23" fmla="*/ 1710 h 1836"/>
                <a:gd name="T24" fmla="*/ 709 w 12240"/>
                <a:gd name="T25" fmla="+- 0 1730 5"/>
                <a:gd name="T26" fmla="*/ 1730 h 1836"/>
                <a:gd name="T27" fmla="*/ 853 w 12240"/>
                <a:gd name="T28" fmla="+- 0 1749 5"/>
                <a:gd name="T29" fmla="*/ 1749 h 1836"/>
                <a:gd name="T30" fmla="*/ 998 w 12240"/>
                <a:gd name="T31" fmla="+- 0 1766 5"/>
                <a:gd name="T32" fmla="*/ 1766 h 1836"/>
                <a:gd name="T33" fmla="*/ 1220 w 12240"/>
                <a:gd name="T34" fmla="+- 0 1787 5"/>
                <a:gd name="T35" fmla="*/ 1787 h 1836"/>
                <a:gd name="T36" fmla="*/ 1445 w 12240"/>
                <a:gd name="T37" fmla="+- 0 1805 5"/>
                <a:gd name="T38" fmla="*/ 1805 h 1836"/>
                <a:gd name="T39" fmla="*/ 1674 w 12240"/>
                <a:gd name="T40" fmla="+- 0 1819 5"/>
                <a:gd name="T41" fmla="*/ 1819 h 1836"/>
                <a:gd name="T42" fmla="*/ 1906 w 12240"/>
                <a:gd name="T43" fmla="+- 0 1830 5"/>
                <a:gd name="T44" fmla="*/ 1830 h 1836"/>
                <a:gd name="T45" fmla="*/ 2220 w 12240"/>
                <a:gd name="T46" fmla="+- 0 1838 5"/>
                <a:gd name="T47" fmla="*/ 1838 h 1836"/>
                <a:gd name="T48" fmla="*/ 2538 w 12240"/>
                <a:gd name="T49" fmla="+- 0 1841 5"/>
                <a:gd name="T50" fmla="*/ 1841 h 1836"/>
                <a:gd name="T51" fmla="*/ 2943 w 12240"/>
                <a:gd name="T52" fmla="+- 0 1836 5"/>
                <a:gd name="T53" fmla="*/ 1836 h 1836"/>
                <a:gd name="T54" fmla="*/ 3354 w 12240"/>
                <a:gd name="T55" fmla="+- 0 1824 5"/>
                <a:gd name="T56" fmla="*/ 1824 h 1836"/>
                <a:gd name="T57" fmla="*/ 3854 w 12240"/>
                <a:gd name="T58" fmla="+- 0 1801 5"/>
                <a:gd name="T59" fmla="*/ 1801 h 1836"/>
                <a:gd name="T60" fmla="*/ 4530 w 12240"/>
                <a:gd name="T61" fmla="+- 0 1756 5"/>
                <a:gd name="T62" fmla="*/ 1756 h 1836"/>
                <a:gd name="T63" fmla="*/ 5470 w 12240"/>
                <a:gd name="T64" fmla="+- 0 1675 5"/>
                <a:gd name="T65" fmla="*/ 1675 h 1836"/>
                <a:gd name="T66" fmla="*/ 9340 w 12240"/>
                <a:gd name="T67" fmla="+- 0 1260 5"/>
                <a:gd name="T68" fmla="*/ 1260 h 1836"/>
                <a:gd name="T69" fmla="*/ 10048 w 12240"/>
                <a:gd name="T70" fmla="+- 0 1197 5"/>
                <a:gd name="T71" fmla="*/ 1197 h 1836"/>
                <a:gd name="T72" fmla="*/ 10579 w 12240"/>
                <a:gd name="T73" fmla="+- 0 1159 5"/>
                <a:gd name="T74" fmla="*/ 1159 h 1836"/>
                <a:gd name="T75" fmla="*/ 10946 w 12240"/>
                <a:gd name="T76" fmla="+- 0 1139 5"/>
                <a:gd name="T77" fmla="*/ 1139 h 1836"/>
                <a:gd name="T78" fmla="*/ 11302 w 12240"/>
                <a:gd name="T79" fmla="+- 0 1125 5"/>
                <a:gd name="T80" fmla="*/ 1125 h 1836"/>
                <a:gd name="T81" fmla="*/ 11579 w 12240"/>
                <a:gd name="T82" fmla="+- 0 1120 5"/>
                <a:gd name="T83" fmla="*/ 1120 h 1836"/>
                <a:gd name="T84" fmla="*/ 12240 w 12240"/>
                <a:gd name="T85" fmla="+- 0 1120 5"/>
                <a:gd name="T86" fmla="*/ 1120 h 1836"/>
                <a:gd name="T87" fmla="*/ 12240 w 12240"/>
                <a:gd name="T88" fmla="+- 0 5 5"/>
                <a:gd name="T89" fmla="*/ 5 h 1836"/>
                <a:gd name="T90" fmla="*/ 12240 w 12240"/>
                <a:gd name="T91" fmla="+- 0 1120 5"/>
                <a:gd name="T92" fmla="*/ 1120 h 1836"/>
                <a:gd name="T93" fmla="*/ 11714 w 12240"/>
                <a:gd name="T94" fmla="+- 0 1120 5"/>
                <a:gd name="T95" fmla="*/ 1120 h 1836"/>
                <a:gd name="T96" fmla="*/ 11847 w 12240"/>
                <a:gd name="T97" fmla="+- 0 1120 5"/>
                <a:gd name="T98" fmla="*/ 1120 h 1836"/>
                <a:gd name="T99" fmla="*/ 12043 w 12240"/>
                <a:gd name="T100" fmla="+- 0 1124 5"/>
                <a:gd name="T101" fmla="*/ 1124 h 1836"/>
                <a:gd name="T102" fmla="*/ 12240 w 12240"/>
                <a:gd name="T103" fmla="+- 0 1131 5"/>
                <a:gd name="T104" fmla="*/ 1131 h 1836"/>
                <a:gd name="T105" fmla="*/ 12240 w 12240"/>
                <a:gd name="T106" fmla="+- 0 1120 5"/>
                <a:gd name="T107" fmla="*/ 1120 h 183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Lst>
              <a:rect l="0" t="0" r="r" b="b"/>
              <a:pathLst>
                <a:path w="12240" h="1836">
                  <a:moveTo>
                    <a:pt x="12240" y="0"/>
                  </a:moveTo>
                  <a:lnTo>
                    <a:pt x="0" y="0"/>
                  </a:lnTo>
                  <a:lnTo>
                    <a:pt x="0" y="1598"/>
                  </a:lnTo>
                  <a:lnTo>
                    <a:pt x="18" y="1602"/>
                  </a:lnTo>
                  <a:lnTo>
                    <a:pt x="152" y="1631"/>
                  </a:lnTo>
                  <a:lnTo>
                    <a:pt x="288" y="1658"/>
                  </a:lnTo>
                  <a:lnTo>
                    <a:pt x="427" y="1682"/>
                  </a:lnTo>
                  <a:lnTo>
                    <a:pt x="567" y="1705"/>
                  </a:lnTo>
                  <a:lnTo>
                    <a:pt x="709" y="1725"/>
                  </a:lnTo>
                  <a:lnTo>
                    <a:pt x="853" y="1744"/>
                  </a:lnTo>
                  <a:lnTo>
                    <a:pt x="998" y="1761"/>
                  </a:lnTo>
                  <a:lnTo>
                    <a:pt x="1220" y="1782"/>
                  </a:lnTo>
                  <a:lnTo>
                    <a:pt x="1445" y="1800"/>
                  </a:lnTo>
                  <a:lnTo>
                    <a:pt x="1674" y="1814"/>
                  </a:lnTo>
                  <a:lnTo>
                    <a:pt x="1906" y="1825"/>
                  </a:lnTo>
                  <a:lnTo>
                    <a:pt x="2220" y="1833"/>
                  </a:lnTo>
                  <a:lnTo>
                    <a:pt x="2538" y="1836"/>
                  </a:lnTo>
                  <a:lnTo>
                    <a:pt x="2943" y="1831"/>
                  </a:lnTo>
                  <a:lnTo>
                    <a:pt x="3354" y="1819"/>
                  </a:lnTo>
                  <a:lnTo>
                    <a:pt x="3854" y="1796"/>
                  </a:lnTo>
                  <a:lnTo>
                    <a:pt x="4530" y="1751"/>
                  </a:lnTo>
                  <a:lnTo>
                    <a:pt x="5470" y="1670"/>
                  </a:lnTo>
                  <a:lnTo>
                    <a:pt x="9340" y="1255"/>
                  </a:lnTo>
                  <a:lnTo>
                    <a:pt x="10048" y="1192"/>
                  </a:lnTo>
                  <a:lnTo>
                    <a:pt x="10579" y="1154"/>
                  </a:lnTo>
                  <a:lnTo>
                    <a:pt x="10946" y="1134"/>
                  </a:lnTo>
                  <a:lnTo>
                    <a:pt x="11302" y="1120"/>
                  </a:lnTo>
                  <a:lnTo>
                    <a:pt x="11579" y="1115"/>
                  </a:lnTo>
                  <a:lnTo>
                    <a:pt x="12240" y="1115"/>
                  </a:lnTo>
                  <a:lnTo>
                    <a:pt x="12240" y="0"/>
                  </a:lnTo>
                  <a:close/>
                  <a:moveTo>
                    <a:pt x="12240" y="1115"/>
                  </a:moveTo>
                  <a:lnTo>
                    <a:pt x="11714" y="1115"/>
                  </a:lnTo>
                  <a:lnTo>
                    <a:pt x="11847" y="1115"/>
                  </a:lnTo>
                  <a:lnTo>
                    <a:pt x="12043" y="1119"/>
                  </a:lnTo>
                  <a:lnTo>
                    <a:pt x="12240" y="1126"/>
                  </a:lnTo>
                  <a:lnTo>
                    <a:pt x="12240" y="1115"/>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 name="AutoShape 9">
              <a:extLst>
                <a:ext uri="{FF2B5EF4-FFF2-40B4-BE49-F238E27FC236}">
                  <a16:creationId xmlns:a16="http://schemas.microsoft.com/office/drawing/2014/main" id="{BD70B397-4ED2-4EA6-8E47-BDB427F06E6F}"/>
                </a:ext>
              </a:extLst>
            </p:cNvPr>
            <p:cNvSpPr>
              <a:spLocks/>
            </p:cNvSpPr>
            <p:nvPr/>
          </p:nvSpPr>
          <p:spPr bwMode="auto">
            <a:xfrm>
              <a:off x="0" y="-39"/>
              <a:ext cx="12240" cy="1722"/>
            </a:xfrm>
            <a:custGeom>
              <a:avLst/>
              <a:gdLst>
                <a:gd name="T0" fmla="*/ 12240 w 12240"/>
                <a:gd name="T1" fmla="*/ 0 h 1683"/>
                <a:gd name="T2" fmla="*/ 0 w 12240"/>
                <a:gd name="T3" fmla="*/ 0 h 1683"/>
                <a:gd name="T4" fmla="*/ 0 w 12240"/>
                <a:gd name="T5" fmla="*/ 1445 h 1683"/>
                <a:gd name="T6" fmla="*/ 18 w 12240"/>
                <a:gd name="T7" fmla="*/ 1449 h 1683"/>
                <a:gd name="T8" fmla="*/ 152 w 12240"/>
                <a:gd name="T9" fmla="*/ 1478 h 1683"/>
                <a:gd name="T10" fmla="*/ 288 w 12240"/>
                <a:gd name="T11" fmla="*/ 1505 h 1683"/>
                <a:gd name="T12" fmla="*/ 427 w 12240"/>
                <a:gd name="T13" fmla="*/ 1529 h 1683"/>
                <a:gd name="T14" fmla="*/ 567 w 12240"/>
                <a:gd name="T15" fmla="*/ 1552 h 1683"/>
                <a:gd name="T16" fmla="*/ 709 w 12240"/>
                <a:gd name="T17" fmla="*/ 1572 h 1683"/>
                <a:gd name="T18" fmla="*/ 853 w 12240"/>
                <a:gd name="T19" fmla="*/ 1591 h 1683"/>
                <a:gd name="T20" fmla="*/ 998 w 12240"/>
                <a:gd name="T21" fmla="*/ 1608 h 1683"/>
                <a:gd name="T22" fmla="*/ 1220 w 12240"/>
                <a:gd name="T23" fmla="*/ 1630 h 1683"/>
                <a:gd name="T24" fmla="*/ 1445 w 12240"/>
                <a:gd name="T25" fmla="*/ 1647 h 1683"/>
                <a:gd name="T26" fmla="*/ 1674 w 12240"/>
                <a:gd name="T27" fmla="*/ 1661 h 1683"/>
                <a:gd name="T28" fmla="*/ 1906 w 12240"/>
                <a:gd name="T29" fmla="*/ 1672 h 1683"/>
                <a:gd name="T30" fmla="*/ 2220 w 12240"/>
                <a:gd name="T31" fmla="*/ 1680 h 1683"/>
                <a:gd name="T32" fmla="*/ 2538 w 12240"/>
                <a:gd name="T33" fmla="*/ 1683 h 1683"/>
                <a:gd name="T34" fmla="*/ 2943 w 12240"/>
                <a:gd name="T35" fmla="*/ 1678 h 1683"/>
                <a:gd name="T36" fmla="*/ 3354 w 12240"/>
                <a:gd name="T37" fmla="*/ 1667 h 1683"/>
                <a:gd name="T38" fmla="*/ 3854 w 12240"/>
                <a:gd name="T39" fmla="*/ 1643 h 1683"/>
                <a:gd name="T40" fmla="*/ 4530 w 12240"/>
                <a:gd name="T41" fmla="*/ 1598 h 1683"/>
                <a:gd name="T42" fmla="*/ 5470 w 12240"/>
                <a:gd name="T43" fmla="*/ 1517 h 1683"/>
                <a:gd name="T44" fmla="*/ 9340 w 12240"/>
                <a:gd name="T45" fmla="*/ 1102 h 1683"/>
                <a:gd name="T46" fmla="*/ 10048 w 12240"/>
                <a:gd name="T47" fmla="*/ 1039 h 1683"/>
                <a:gd name="T48" fmla="*/ 10579 w 12240"/>
                <a:gd name="T49" fmla="*/ 1001 h 1683"/>
                <a:gd name="T50" fmla="*/ 10946 w 12240"/>
                <a:gd name="T51" fmla="*/ 981 h 1683"/>
                <a:gd name="T52" fmla="*/ 11302 w 12240"/>
                <a:gd name="T53" fmla="*/ 968 h 1683"/>
                <a:gd name="T54" fmla="*/ 11579 w 12240"/>
                <a:gd name="T55" fmla="*/ 962 h 1683"/>
                <a:gd name="T56" fmla="*/ 12240 w 12240"/>
                <a:gd name="T57" fmla="*/ 962 h 1683"/>
                <a:gd name="T58" fmla="*/ 12240 w 12240"/>
                <a:gd name="T59" fmla="*/ 0 h 1683"/>
                <a:gd name="T60" fmla="*/ 12240 w 12240"/>
                <a:gd name="T61" fmla="*/ 962 h 1683"/>
                <a:gd name="T62" fmla="*/ 11714 w 12240"/>
                <a:gd name="T63" fmla="*/ 962 h 1683"/>
                <a:gd name="T64" fmla="*/ 11847 w 12240"/>
                <a:gd name="T65" fmla="*/ 962 h 1683"/>
                <a:gd name="T66" fmla="*/ 12043 w 12240"/>
                <a:gd name="T67" fmla="*/ 966 h 1683"/>
                <a:gd name="T68" fmla="*/ 12240 w 12240"/>
                <a:gd name="T69" fmla="*/ 973 h 1683"/>
                <a:gd name="T70" fmla="*/ 12240 w 12240"/>
                <a:gd name="T71" fmla="*/ 962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40" h="1683">
                  <a:moveTo>
                    <a:pt x="12240" y="0"/>
                  </a:moveTo>
                  <a:lnTo>
                    <a:pt x="0" y="0"/>
                  </a:lnTo>
                  <a:lnTo>
                    <a:pt x="0" y="1445"/>
                  </a:lnTo>
                  <a:lnTo>
                    <a:pt x="18" y="1449"/>
                  </a:lnTo>
                  <a:lnTo>
                    <a:pt x="152" y="1478"/>
                  </a:lnTo>
                  <a:lnTo>
                    <a:pt x="288" y="1505"/>
                  </a:lnTo>
                  <a:lnTo>
                    <a:pt x="427" y="1529"/>
                  </a:lnTo>
                  <a:lnTo>
                    <a:pt x="567" y="1552"/>
                  </a:lnTo>
                  <a:lnTo>
                    <a:pt x="709" y="1572"/>
                  </a:lnTo>
                  <a:lnTo>
                    <a:pt x="853" y="1591"/>
                  </a:lnTo>
                  <a:lnTo>
                    <a:pt x="998" y="1608"/>
                  </a:lnTo>
                  <a:lnTo>
                    <a:pt x="1220" y="1630"/>
                  </a:lnTo>
                  <a:lnTo>
                    <a:pt x="1445" y="1647"/>
                  </a:lnTo>
                  <a:lnTo>
                    <a:pt x="1674" y="1661"/>
                  </a:lnTo>
                  <a:lnTo>
                    <a:pt x="1906" y="1672"/>
                  </a:lnTo>
                  <a:lnTo>
                    <a:pt x="2220" y="1680"/>
                  </a:lnTo>
                  <a:lnTo>
                    <a:pt x="2538" y="1683"/>
                  </a:lnTo>
                  <a:lnTo>
                    <a:pt x="2943" y="1678"/>
                  </a:lnTo>
                  <a:lnTo>
                    <a:pt x="3354" y="1667"/>
                  </a:lnTo>
                  <a:lnTo>
                    <a:pt x="3854" y="1643"/>
                  </a:lnTo>
                  <a:lnTo>
                    <a:pt x="4530" y="1598"/>
                  </a:lnTo>
                  <a:lnTo>
                    <a:pt x="5470" y="1517"/>
                  </a:lnTo>
                  <a:lnTo>
                    <a:pt x="9340" y="1102"/>
                  </a:lnTo>
                  <a:lnTo>
                    <a:pt x="10048" y="1039"/>
                  </a:lnTo>
                  <a:lnTo>
                    <a:pt x="10579" y="1001"/>
                  </a:lnTo>
                  <a:lnTo>
                    <a:pt x="10946" y="981"/>
                  </a:lnTo>
                  <a:lnTo>
                    <a:pt x="11302" y="968"/>
                  </a:lnTo>
                  <a:lnTo>
                    <a:pt x="11579" y="962"/>
                  </a:lnTo>
                  <a:lnTo>
                    <a:pt x="12240" y="962"/>
                  </a:lnTo>
                  <a:lnTo>
                    <a:pt x="12240" y="0"/>
                  </a:lnTo>
                  <a:close/>
                  <a:moveTo>
                    <a:pt x="12240" y="962"/>
                  </a:moveTo>
                  <a:lnTo>
                    <a:pt x="11714" y="962"/>
                  </a:lnTo>
                  <a:lnTo>
                    <a:pt x="11847" y="962"/>
                  </a:lnTo>
                  <a:lnTo>
                    <a:pt x="12043" y="966"/>
                  </a:lnTo>
                  <a:lnTo>
                    <a:pt x="12240" y="973"/>
                  </a:lnTo>
                  <a:lnTo>
                    <a:pt x="12240" y="962"/>
                  </a:lnTo>
                  <a:close/>
                </a:path>
              </a:pathLst>
            </a:custGeom>
            <a:solidFill>
              <a:srgbClr val="0C683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AutoShape 8">
              <a:extLst>
                <a:ext uri="{FF2B5EF4-FFF2-40B4-BE49-F238E27FC236}">
                  <a16:creationId xmlns:a16="http://schemas.microsoft.com/office/drawing/2014/main" id="{D500F6EB-0200-4B04-9D4E-BBE06C837661}"/>
                </a:ext>
              </a:extLst>
            </p:cNvPr>
            <p:cNvSpPr>
              <a:spLocks/>
            </p:cNvSpPr>
            <p:nvPr/>
          </p:nvSpPr>
          <p:spPr bwMode="auto">
            <a:xfrm>
              <a:off x="360" y="343"/>
              <a:ext cx="939" cy="939"/>
            </a:xfrm>
            <a:custGeom>
              <a:avLst/>
              <a:gdLst>
                <a:gd name="T0" fmla="+- 0 547 360"/>
                <a:gd name="T1" fmla="*/ T0 w 939"/>
                <a:gd name="T2" fmla="+- 0 1068 343"/>
                <a:gd name="T3" fmla="*/ 1068 h 939"/>
                <a:gd name="T4" fmla="+- 0 360 360"/>
                <a:gd name="T5" fmla="*/ T4 w 939"/>
                <a:gd name="T6" fmla="+- 0 800 343"/>
                <a:gd name="T7" fmla="*/ 800 h 939"/>
                <a:gd name="T8" fmla="+- 0 586 360"/>
                <a:gd name="T9" fmla="*/ T8 w 939"/>
                <a:gd name="T10" fmla="+- 0 1137 343"/>
                <a:gd name="T11" fmla="*/ 1137 h 939"/>
                <a:gd name="T12" fmla="+- 0 828 360"/>
                <a:gd name="T13" fmla="*/ T12 w 939"/>
                <a:gd name="T14" fmla="+- 0 520 343"/>
                <a:gd name="T15" fmla="*/ 520 h 939"/>
                <a:gd name="T16" fmla="+- 0 712 360"/>
                <a:gd name="T17" fmla="*/ T16 w 939"/>
                <a:gd name="T18" fmla="+- 0 400 343"/>
                <a:gd name="T19" fmla="*/ 400 h 939"/>
                <a:gd name="T20" fmla="+- 0 461 360"/>
                <a:gd name="T21" fmla="*/ T20 w 939"/>
                <a:gd name="T22" fmla="+- 0 634 343"/>
                <a:gd name="T23" fmla="*/ 634 h 939"/>
                <a:gd name="T24" fmla="+- 0 483 360"/>
                <a:gd name="T25" fmla="*/ T24 w 939"/>
                <a:gd name="T26" fmla="+- 0 645 343"/>
                <a:gd name="T27" fmla="*/ 645 h 939"/>
                <a:gd name="T28" fmla="+- 0 766 360"/>
                <a:gd name="T29" fmla="*/ T28 w 939"/>
                <a:gd name="T30" fmla="+- 0 434 343"/>
                <a:gd name="T31" fmla="*/ 434 h 939"/>
                <a:gd name="T32" fmla="+- 0 967 360"/>
                <a:gd name="T33" fmla="*/ T32 w 939"/>
                <a:gd name="T34" fmla="+- 0 695 343"/>
                <a:gd name="T35" fmla="*/ 695 h 939"/>
                <a:gd name="T36" fmla="+- 0 900 360"/>
                <a:gd name="T37" fmla="*/ T36 w 939"/>
                <a:gd name="T38" fmla="+- 0 720 343"/>
                <a:gd name="T39" fmla="*/ 720 h 939"/>
                <a:gd name="T40" fmla="+- 0 903 360"/>
                <a:gd name="T41" fmla="*/ T40 w 939"/>
                <a:gd name="T42" fmla="+- 0 618 343"/>
                <a:gd name="T43" fmla="*/ 618 h 939"/>
                <a:gd name="T44" fmla="+- 0 872 360"/>
                <a:gd name="T45" fmla="*/ T44 w 939"/>
                <a:gd name="T46" fmla="+- 0 613 343"/>
                <a:gd name="T47" fmla="*/ 613 h 939"/>
                <a:gd name="T48" fmla="+- 0 865 360"/>
                <a:gd name="T49" fmla="*/ T48 w 939"/>
                <a:gd name="T50" fmla="+- 0 577 343"/>
                <a:gd name="T51" fmla="*/ 577 h 939"/>
                <a:gd name="T52" fmla="+- 0 839 360"/>
                <a:gd name="T53" fmla="*/ T52 w 939"/>
                <a:gd name="T54" fmla="+- 0 559 343"/>
                <a:gd name="T55" fmla="*/ 559 h 939"/>
                <a:gd name="T56" fmla="+- 0 822 360"/>
                <a:gd name="T57" fmla="*/ T56 w 939"/>
                <a:gd name="T58" fmla="+- 0 545 343"/>
                <a:gd name="T59" fmla="*/ 545 h 939"/>
                <a:gd name="T60" fmla="+- 0 795 360"/>
                <a:gd name="T61" fmla="*/ T60 w 939"/>
                <a:gd name="T62" fmla="+- 0 579 343"/>
                <a:gd name="T63" fmla="*/ 579 h 939"/>
                <a:gd name="T64" fmla="+- 0 751 360"/>
                <a:gd name="T65" fmla="*/ T64 w 939"/>
                <a:gd name="T66" fmla="+- 0 611 343"/>
                <a:gd name="T67" fmla="*/ 611 h 939"/>
                <a:gd name="T68" fmla="+- 0 756 360"/>
                <a:gd name="T69" fmla="*/ T68 w 939"/>
                <a:gd name="T70" fmla="+- 0 722 343"/>
                <a:gd name="T71" fmla="*/ 722 h 939"/>
                <a:gd name="T72" fmla="+- 0 706 360"/>
                <a:gd name="T73" fmla="*/ T72 w 939"/>
                <a:gd name="T74" fmla="+- 0 695 343"/>
                <a:gd name="T75" fmla="*/ 695 h 939"/>
                <a:gd name="T76" fmla="+- 0 645 360"/>
                <a:gd name="T77" fmla="*/ T76 w 939"/>
                <a:gd name="T78" fmla="+- 0 707 343"/>
                <a:gd name="T79" fmla="*/ 707 h 939"/>
                <a:gd name="T80" fmla="+- 0 672 360"/>
                <a:gd name="T81" fmla="*/ T80 w 939"/>
                <a:gd name="T82" fmla="+- 0 787 343"/>
                <a:gd name="T83" fmla="*/ 787 h 939"/>
                <a:gd name="T84" fmla="+- 0 666 360"/>
                <a:gd name="T85" fmla="*/ T84 w 939"/>
                <a:gd name="T86" fmla="+- 0 826 343"/>
                <a:gd name="T87" fmla="*/ 826 h 939"/>
                <a:gd name="T88" fmla="+- 0 732 360"/>
                <a:gd name="T89" fmla="*/ T88 w 939"/>
                <a:gd name="T90" fmla="+- 0 874 343"/>
                <a:gd name="T91" fmla="*/ 874 h 939"/>
                <a:gd name="T92" fmla="+- 0 733 360"/>
                <a:gd name="T93" fmla="*/ T92 w 939"/>
                <a:gd name="T94" fmla="+- 0 909 343"/>
                <a:gd name="T95" fmla="*/ 909 h 939"/>
                <a:gd name="T96" fmla="+- 0 804 360"/>
                <a:gd name="T97" fmla="*/ T96 w 939"/>
                <a:gd name="T98" fmla="+- 0 897 343"/>
                <a:gd name="T99" fmla="*/ 897 h 939"/>
                <a:gd name="T100" fmla="+- 0 821 360"/>
                <a:gd name="T101" fmla="*/ T100 w 939"/>
                <a:gd name="T102" fmla="+- 0 895 343"/>
                <a:gd name="T103" fmla="*/ 895 h 939"/>
                <a:gd name="T104" fmla="+- 0 838 360"/>
                <a:gd name="T105" fmla="*/ T104 w 939"/>
                <a:gd name="T106" fmla="+- 0 977 343"/>
                <a:gd name="T107" fmla="*/ 977 h 939"/>
                <a:gd name="T108" fmla="+- 0 837 360"/>
                <a:gd name="T109" fmla="*/ T108 w 939"/>
                <a:gd name="T110" fmla="+- 0 877 343"/>
                <a:gd name="T111" fmla="*/ 877 h 939"/>
                <a:gd name="T112" fmla="+- 0 867 360"/>
                <a:gd name="T113" fmla="*/ T112 w 939"/>
                <a:gd name="T114" fmla="+- 0 895 343"/>
                <a:gd name="T115" fmla="*/ 895 h 939"/>
                <a:gd name="T116" fmla="+- 0 949 360"/>
                <a:gd name="T117" fmla="*/ T116 w 939"/>
                <a:gd name="T118" fmla="+- 0 908 343"/>
                <a:gd name="T119" fmla="*/ 908 h 939"/>
                <a:gd name="T120" fmla="+- 0 923 360"/>
                <a:gd name="T121" fmla="*/ T120 w 939"/>
                <a:gd name="T122" fmla="+- 0 872 343"/>
                <a:gd name="T123" fmla="*/ 872 h 939"/>
                <a:gd name="T124" fmla="+- 0 990 360"/>
                <a:gd name="T125" fmla="*/ T124 w 939"/>
                <a:gd name="T126" fmla="+- 0 824 343"/>
                <a:gd name="T127" fmla="*/ 824 h 939"/>
                <a:gd name="T128" fmla="+- 0 983 360"/>
                <a:gd name="T129" fmla="*/ T128 w 939"/>
                <a:gd name="T130" fmla="+- 0 784 343"/>
                <a:gd name="T131" fmla="*/ 784 h 939"/>
                <a:gd name="T132" fmla="+- 0 1005 360"/>
                <a:gd name="T133" fmla="*/ T132 w 939"/>
                <a:gd name="T134" fmla="+- 0 730 343"/>
                <a:gd name="T135" fmla="*/ 730 h 939"/>
                <a:gd name="T136" fmla="+- 0 1030 360"/>
                <a:gd name="T137" fmla="*/ T136 w 939"/>
                <a:gd name="T138" fmla="+- 0 668 343"/>
                <a:gd name="T139" fmla="*/ 668 h 939"/>
                <a:gd name="T140" fmla="+- 0 1152 360"/>
                <a:gd name="T141" fmla="*/ T140 w 939"/>
                <a:gd name="T142" fmla="+- 0 888 343"/>
                <a:gd name="T143" fmla="*/ 888 h 939"/>
                <a:gd name="T144" fmla="+- 0 906 360"/>
                <a:gd name="T145" fmla="*/ T144 w 939"/>
                <a:gd name="T146" fmla="+- 0 1135 343"/>
                <a:gd name="T147" fmla="*/ 1135 h 939"/>
                <a:gd name="T148" fmla="+- 0 572 360"/>
                <a:gd name="T149" fmla="*/ T148 w 939"/>
                <a:gd name="T150" fmla="+- 0 1019 343"/>
                <a:gd name="T151" fmla="*/ 1019 h 939"/>
                <a:gd name="T152" fmla="+- 0 533 360"/>
                <a:gd name="T153" fmla="*/ T152 w 939"/>
                <a:gd name="T154" fmla="+- 0 667 343"/>
                <a:gd name="T155" fmla="*/ 667 h 939"/>
                <a:gd name="T156" fmla="+- 0 830 360"/>
                <a:gd name="T157" fmla="*/ T156 w 939"/>
                <a:gd name="T158" fmla="+- 0 482 343"/>
                <a:gd name="T159" fmla="*/ 482 h 939"/>
                <a:gd name="T160" fmla="+- 0 1127 360"/>
                <a:gd name="T161" fmla="*/ T160 w 939"/>
                <a:gd name="T162" fmla="+- 0 667 343"/>
                <a:gd name="T163" fmla="*/ 667 h 939"/>
                <a:gd name="T164" fmla="+- 0 1127 360"/>
                <a:gd name="T165" fmla="*/ T164 w 939"/>
                <a:gd name="T166" fmla="+- 0 612 343"/>
                <a:gd name="T167" fmla="*/ 612 h 939"/>
                <a:gd name="T168" fmla="+- 0 902 360"/>
                <a:gd name="T169" fmla="*/ T168 w 939"/>
                <a:gd name="T170" fmla="+- 0 462 343"/>
                <a:gd name="T171" fmla="*/ 462 h 939"/>
                <a:gd name="T172" fmla="+- 0 576 360"/>
                <a:gd name="T173" fmla="*/ T172 w 939"/>
                <a:gd name="T174" fmla="+- 0 559 343"/>
                <a:gd name="T175" fmla="*/ 559 h 939"/>
                <a:gd name="T176" fmla="+- 0 479 360"/>
                <a:gd name="T177" fmla="*/ T176 w 939"/>
                <a:gd name="T178" fmla="+- 0 885 343"/>
                <a:gd name="T179" fmla="*/ 885 h 939"/>
                <a:gd name="T180" fmla="+- 0 690 360"/>
                <a:gd name="T181" fmla="*/ T180 w 939"/>
                <a:gd name="T182" fmla="+- 0 1143 343"/>
                <a:gd name="T183" fmla="*/ 1143 h 939"/>
                <a:gd name="T184" fmla="+- 0 969 360"/>
                <a:gd name="T185" fmla="*/ T184 w 939"/>
                <a:gd name="T186" fmla="+- 0 1143 343"/>
                <a:gd name="T187" fmla="*/ 1143 h 939"/>
                <a:gd name="T188" fmla="+- 0 1181 360"/>
                <a:gd name="T189" fmla="*/ T188 w 939"/>
                <a:gd name="T190" fmla="+- 0 885 343"/>
                <a:gd name="T191" fmla="*/ 885 h 939"/>
                <a:gd name="T192" fmla="+- 0 1176 360"/>
                <a:gd name="T193" fmla="*/ T192 w 939"/>
                <a:gd name="T194" fmla="+- 0 981 343"/>
                <a:gd name="T195" fmla="*/ 981 h 939"/>
                <a:gd name="T196" fmla="+- 0 893 360"/>
                <a:gd name="T197" fmla="*/ T196 w 939"/>
                <a:gd name="T198" fmla="+- 0 1192 343"/>
                <a:gd name="T199" fmla="*/ 1192 h 939"/>
                <a:gd name="T200" fmla="+- 0 1064 360"/>
                <a:gd name="T201" fmla="*/ T200 w 939"/>
                <a:gd name="T202" fmla="+- 0 1157 343"/>
                <a:gd name="T203" fmla="*/ 1157 h 939"/>
                <a:gd name="T204" fmla="+- 0 1245 360"/>
                <a:gd name="T205" fmla="*/ T204 w 939"/>
                <a:gd name="T206" fmla="+- 0 845 343"/>
                <a:gd name="T207" fmla="*/ 845 h 939"/>
                <a:gd name="T208" fmla="+- 0 1133 360"/>
                <a:gd name="T209" fmla="*/ T208 w 939"/>
                <a:gd name="T210" fmla="+- 0 539 343"/>
                <a:gd name="T211" fmla="*/ 539 h 939"/>
                <a:gd name="T212" fmla="+- 0 859 360"/>
                <a:gd name="T213" fmla="*/ T212 w 939"/>
                <a:gd name="T214" fmla="+- 0 428 343"/>
                <a:gd name="T215" fmla="*/ 428 h 939"/>
                <a:gd name="T216" fmla="+- 0 1157 360"/>
                <a:gd name="T217" fmla="*/ T216 w 939"/>
                <a:gd name="T218" fmla="+- 0 616 343"/>
                <a:gd name="T219" fmla="*/ 616 h 9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939" h="939">
                  <a:moveTo>
                    <a:pt x="440" y="855"/>
                  </a:moveTo>
                  <a:lnTo>
                    <a:pt x="369" y="840"/>
                  </a:lnTo>
                  <a:lnTo>
                    <a:pt x="302" y="813"/>
                  </a:lnTo>
                  <a:lnTo>
                    <a:pt x="241" y="775"/>
                  </a:lnTo>
                  <a:lnTo>
                    <a:pt x="187" y="725"/>
                  </a:lnTo>
                  <a:lnTo>
                    <a:pt x="143" y="666"/>
                  </a:lnTo>
                  <a:lnTo>
                    <a:pt x="111" y="601"/>
                  </a:lnTo>
                  <a:lnTo>
                    <a:pt x="91" y="531"/>
                  </a:lnTo>
                  <a:lnTo>
                    <a:pt x="84" y="457"/>
                  </a:lnTo>
                  <a:lnTo>
                    <a:pt x="0" y="457"/>
                  </a:lnTo>
                  <a:lnTo>
                    <a:pt x="57" y="585"/>
                  </a:lnTo>
                  <a:lnTo>
                    <a:pt x="94" y="657"/>
                  </a:lnTo>
                  <a:lnTo>
                    <a:pt x="125" y="701"/>
                  </a:lnTo>
                  <a:lnTo>
                    <a:pt x="167" y="743"/>
                  </a:lnTo>
                  <a:lnTo>
                    <a:pt x="226" y="794"/>
                  </a:lnTo>
                  <a:lnTo>
                    <a:pt x="291" y="836"/>
                  </a:lnTo>
                  <a:lnTo>
                    <a:pt x="362" y="866"/>
                  </a:lnTo>
                  <a:lnTo>
                    <a:pt x="437" y="882"/>
                  </a:lnTo>
                  <a:lnTo>
                    <a:pt x="440" y="855"/>
                  </a:lnTo>
                  <a:moveTo>
                    <a:pt x="468" y="177"/>
                  </a:moveTo>
                  <a:lnTo>
                    <a:pt x="468" y="178"/>
                  </a:lnTo>
                  <a:lnTo>
                    <a:pt x="468" y="177"/>
                  </a:lnTo>
                  <a:moveTo>
                    <a:pt x="480" y="0"/>
                  </a:moveTo>
                  <a:lnTo>
                    <a:pt x="352" y="57"/>
                  </a:lnTo>
                  <a:lnTo>
                    <a:pt x="280" y="94"/>
                  </a:lnTo>
                  <a:lnTo>
                    <a:pt x="236" y="125"/>
                  </a:lnTo>
                  <a:lnTo>
                    <a:pt x="193" y="167"/>
                  </a:lnTo>
                  <a:lnTo>
                    <a:pt x="142" y="226"/>
                  </a:lnTo>
                  <a:lnTo>
                    <a:pt x="101" y="291"/>
                  </a:lnTo>
                  <a:lnTo>
                    <a:pt x="71" y="362"/>
                  </a:lnTo>
                  <a:lnTo>
                    <a:pt x="55" y="437"/>
                  </a:lnTo>
                  <a:lnTo>
                    <a:pt x="82" y="440"/>
                  </a:lnTo>
                  <a:lnTo>
                    <a:pt x="97" y="369"/>
                  </a:lnTo>
                  <a:lnTo>
                    <a:pt x="123" y="302"/>
                  </a:lnTo>
                  <a:lnTo>
                    <a:pt x="162" y="241"/>
                  </a:lnTo>
                  <a:lnTo>
                    <a:pt x="212" y="187"/>
                  </a:lnTo>
                  <a:lnTo>
                    <a:pt x="271" y="143"/>
                  </a:lnTo>
                  <a:lnTo>
                    <a:pt x="336" y="111"/>
                  </a:lnTo>
                  <a:lnTo>
                    <a:pt x="406" y="91"/>
                  </a:lnTo>
                  <a:lnTo>
                    <a:pt x="479" y="84"/>
                  </a:lnTo>
                  <a:lnTo>
                    <a:pt x="480" y="0"/>
                  </a:lnTo>
                  <a:moveTo>
                    <a:pt x="670" y="325"/>
                  </a:moveTo>
                  <a:lnTo>
                    <a:pt x="633" y="342"/>
                  </a:lnTo>
                  <a:lnTo>
                    <a:pt x="607" y="352"/>
                  </a:lnTo>
                  <a:lnTo>
                    <a:pt x="590" y="350"/>
                  </a:lnTo>
                  <a:lnTo>
                    <a:pt x="581" y="330"/>
                  </a:lnTo>
                  <a:lnTo>
                    <a:pt x="573" y="336"/>
                  </a:lnTo>
                  <a:lnTo>
                    <a:pt x="557" y="356"/>
                  </a:lnTo>
                  <a:lnTo>
                    <a:pt x="540" y="377"/>
                  </a:lnTo>
                  <a:lnTo>
                    <a:pt x="527" y="385"/>
                  </a:lnTo>
                  <a:lnTo>
                    <a:pt x="523" y="363"/>
                  </a:lnTo>
                  <a:lnTo>
                    <a:pt x="532" y="322"/>
                  </a:lnTo>
                  <a:lnTo>
                    <a:pt x="542" y="282"/>
                  </a:lnTo>
                  <a:lnTo>
                    <a:pt x="543" y="275"/>
                  </a:lnTo>
                  <a:lnTo>
                    <a:pt x="544" y="271"/>
                  </a:lnTo>
                  <a:lnTo>
                    <a:pt x="545" y="265"/>
                  </a:lnTo>
                  <a:lnTo>
                    <a:pt x="532" y="269"/>
                  </a:lnTo>
                  <a:lnTo>
                    <a:pt x="521" y="271"/>
                  </a:lnTo>
                  <a:lnTo>
                    <a:pt x="512" y="270"/>
                  </a:lnTo>
                  <a:lnTo>
                    <a:pt x="507" y="268"/>
                  </a:lnTo>
                  <a:lnTo>
                    <a:pt x="500" y="257"/>
                  </a:lnTo>
                  <a:lnTo>
                    <a:pt x="504" y="240"/>
                  </a:lnTo>
                  <a:lnTo>
                    <a:pt x="504" y="238"/>
                  </a:lnTo>
                  <a:lnTo>
                    <a:pt x="505" y="234"/>
                  </a:lnTo>
                  <a:lnTo>
                    <a:pt x="500" y="234"/>
                  </a:lnTo>
                  <a:lnTo>
                    <a:pt x="494" y="238"/>
                  </a:lnTo>
                  <a:lnTo>
                    <a:pt x="490" y="235"/>
                  </a:lnTo>
                  <a:lnTo>
                    <a:pt x="484" y="229"/>
                  </a:lnTo>
                  <a:lnTo>
                    <a:pt x="479" y="216"/>
                  </a:lnTo>
                  <a:lnTo>
                    <a:pt x="474" y="200"/>
                  </a:lnTo>
                  <a:lnTo>
                    <a:pt x="468" y="179"/>
                  </a:lnTo>
                  <a:lnTo>
                    <a:pt x="467" y="175"/>
                  </a:lnTo>
                  <a:lnTo>
                    <a:pt x="467" y="181"/>
                  </a:lnTo>
                  <a:lnTo>
                    <a:pt x="462" y="202"/>
                  </a:lnTo>
                  <a:lnTo>
                    <a:pt x="457" y="219"/>
                  </a:lnTo>
                  <a:lnTo>
                    <a:pt x="451" y="231"/>
                  </a:lnTo>
                  <a:lnTo>
                    <a:pt x="446" y="238"/>
                  </a:lnTo>
                  <a:lnTo>
                    <a:pt x="442" y="240"/>
                  </a:lnTo>
                  <a:lnTo>
                    <a:pt x="435" y="236"/>
                  </a:lnTo>
                  <a:lnTo>
                    <a:pt x="430" y="236"/>
                  </a:lnTo>
                  <a:lnTo>
                    <a:pt x="436" y="259"/>
                  </a:lnTo>
                  <a:lnTo>
                    <a:pt x="426" y="275"/>
                  </a:lnTo>
                  <a:lnTo>
                    <a:pt x="408" y="274"/>
                  </a:lnTo>
                  <a:lnTo>
                    <a:pt x="391" y="268"/>
                  </a:lnTo>
                  <a:lnTo>
                    <a:pt x="394" y="284"/>
                  </a:lnTo>
                  <a:lnTo>
                    <a:pt x="404" y="324"/>
                  </a:lnTo>
                  <a:lnTo>
                    <a:pt x="412" y="365"/>
                  </a:lnTo>
                  <a:lnTo>
                    <a:pt x="408" y="387"/>
                  </a:lnTo>
                  <a:lnTo>
                    <a:pt x="396" y="379"/>
                  </a:lnTo>
                  <a:lnTo>
                    <a:pt x="378" y="358"/>
                  </a:lnTo>
                  <a:lnTo>
                    <a:pt x="375" y="354"/>
                  </a:lnTo>
                  <a:lnTo>
                    <a:pt x="362" y="338"/>
                  </a:lnTo>
                  <a:lnTo>
                    <a:pt x="355" y="333"/>
                  </a:lnTo>
                  <a:lnTo>
                    <a:pt x="346" y="352"/>
                  </a:lnTo>
                  <a:lnTo>
                    <a:pt x="329" y="354"/>
                  </a:lnTo>
                  <a:lnTo>
                    <a:pt x="303" y="344"/>
                  </a:lnTo>
                  <a:lnTo>
                    <a:pt x="266" y="327"/>
                  </a:lnTo>
                  <a:lnTo>
                    <a:pt x="271" y="337"/>
                  </a:lnTo>
                  <a:lnTo>
                    <a:pt x="285" y="364"/>
                  </a:lnTo>
                  <a:lnTo>
                    <a:pt x="292" y="395"/>
                  </a:lnTo>
                  <a:lnTo>
                    <a:pt x="279" y="419"/>
                  </a:lnTo>
                  <a:lnTo>
                    <a:pt x="282" y="424"/>
                  </a:lnTo>
                  <a:lnTo>
                    <a:pt x="294" y="432"/>
                  </a:lnTo>
                  <a:lnTo>
                    <a:pt x="312" y="444"/>
                  </a:lnTo>
                  <a:lnTo>
                    <a:pt x="330" y="460"/>
                  </a:lnTo>
                  <a:lnTo>
                    <a:pt x="329" y="466"/>
                  </a:lnTo>
                  <a:lnTo>
                    <a:pt x="321" y="474"/>
                  </a:lnTo>
                  <a:lnTo>
                    <a:pt x="311" y="480"/>
                  </a:lnTo>
                  <a:lnTo>
                    <a:pt x="306" y="483"/>
                  </a:lnTo>
                  <a:lnTo>
                    <a:pt x="324" y="492"/>
                  </a:lnTo>
                  <a:lnTo>
                    <a:pt x="347" y="502"/>
                  </a:lnTo>
                  <a:lnTo>
                    <a:pt x="367" y="510"/>
                  </a:lnTo>
                  <a:lnTo>
                    <a:pt x="375" y="517"/>
                  </a:lnTo>
                  <a:lnTo>
                    <a:pt x="372" y="531"/>
                  </a:lnTo>
                  <a:lnTo>
                    <a:pt x="366" y="546"/>
                  </a:lnTo>
                  <a:lnTo>
                    <a:pt x="357" y="559"/>
                  </a:lnTo>
                  <a:lnTo>
                    <a:pt x="347" y="567"/>
                  </a:lnTo>
                  <a:lnTo>
                    <a:pt x="353" y="567"/>
                  </a:lnTo>
                  <a:lnTo>
                    <a:pt x="373" y="566"/>
                  </a:lnTo>
                  <a:lnTo>
                    <a:pt x="399" y="562"/>
                  </a:lnTo>
                  <a:lnTo>
                    <a:pt x="425" y="555"/>
                  </a:lnTo>
                  <a:lnTo>
                    <a:pt x="429" y="554"/>
                  </a:lnTo>
                  <a:lnTo>
                    <a:pt x="429" y="563"/>
                  </a:lnTo>
                  <a:lnTo>
                    <a:pt x="444" y="554"/>
                  </a:lnTo>
                  <a:lnTo>
                    <a:pt x="453" y="546"/>
                  </a:lnTo>
                  <a:lnTo>
                    <a:pt x="459" y="534"/>
                  </a:lnTo>
                  <a:lnTo>
                    <a:pt x="460" y="534"/>
                  </a:lnTo>
                  <a:lnTo>
                    <a:pt x="461" y="552"/>
                  </a:lnTo>
                  <a:lnTo>
                    <a:pt x="461" y="566"/>
                  </a:lnTo>
                  <a:lnTo>
                    <a:pt x="461" y="597"/>
                  </a:lnTo>
                  <a:lnTo>
                    <a:pt x="459" y="635"/>
                  </a:lnTo>
                  <a:lnTo>
                    <a:pt x="455" y="656"/>
                  </a:lnTo>
                  <a:lnTo>
                    <a:pt x="478" y="634"/>
                  </a:lnTo>
                  <a:lnTo>
                    <a:pt x="477" y="629"/>
                  </a:lnTo>
                  <a:lnTo>
                    <a:pt x="474" y="607"/>
                  </a:lnTo>
                  <a:lnTo>
                    <a:pt x="474" y="577"/>
                  </a:lnTo>
                  <a:lnTo>
                    <a:pt x="475" y="550"/>
                  </a:lnTo>
                  <a:lnTo>
                    <a:pt x="477" y="534"/>
                  </a:lnTo>
                  <a:lnTo>
                    <a:pt x="477" y="533"/>
                  </a:lnTo>
                  <a:lnTo>
                    <a:pt x="483" y="544"/>
                  </a:lnTo>
                  <a:lnTo>
                    <a:pt x="493" y="552"/>
                  </a:lnTo>
                  <a:lnTo>
                    <a:pt x="506" y="561"/>
                  </a:lnTo>
                  <a:lnTo>
                    <a:pt x="507" y="552"/>
                  </a:lnTo>
                  <a:lnTo>
                    <a:pt x="511" y="553"/>
                  </a:lnTo>
                  <a:lnTo>
                    <a:pt x="537" y="560"/>
                  </a:lnTo>
                  <a:lnTo>
                    <a:pt x="563" y="564"/>
                  </a:lnTo>
                  <a:lnTo>
                    <a:pt x="583" y="565"/>
                  </a:lnTo>
                  <a:lnTo>
                    <a:pt x="589" y="565"/>
                  </a:lnTo>
                  <a:lnTo>
                    <a:pt x="578" y="557"/>
                  </a:lnTo>
                  <a:lnTo>
                    <a:pt x="575" y="552"/>
                  </a:lnTo>
                  <a:lnTo>
                    <a:pt x="570" y="544"/>
                  </a:lnTo>
                  <a:lnTo>
                    <a:pt x="565" y="533"/>
                  </a:lnTo>
                  <a:lnTo>
                    <a:pt x="563" y="529"/>
                  </a:lnTo>
                  <a:lnTo>
                    <a:pt x="561" y="515"/>
                  </a:lnTo>
                  <a:lnTo>
                    <a:pt x="569" y="508"/>
                  </a:lnTo>
                  <a:lnTo>
                    <a:pt x="589" y="499"/>
                  </a:lnTo>
                  <a:lnTo>
                    <a:pt x="612" y="490"/>
                  </a:lnTo>
                  <a:lnTo>
                    <a:pt x="630" y="481"/>
                  </a:lnTo>
                  <a:lnTo>
                    <a:pt x="625" y="478"/>
                  </a:lnTo>
                  <a:lnTo>
                    <a:pt x="615" y="472"/>
                  </a:lnTo>
                  <a:lnTo>
                    <a:pt x="607" y="464"/>
                  </a:lnTo>
                  <a:lnTo>
                    <a:pt x="606" y="458"/>
                  </a:lnTo>
                  <a:lnTo>
                    <a:pt x="623" y="441"/>
                  </a:lnTo>
                  <a:lnTo>
                    <a:pt x="641" y="430"/>
                  </a:lnTo>
                  <a:lnTo>
                    <a:pt x="654" y="422"/>
                  </a:lnTo>
                  <a:lnTo>
                    <a:pt x="656" y="417"/>
                  </a:lnTo>
                  <a:lnTo>
                    <a:pt x="643" y="392"/>
                  </a:lnTo>
                  <a:lnTo>
                    <a:pt x="645" y="387"/>
                  </a:lnTo>
                  <a:lnTo>
                    <a:pt x="645" y="385"/>
                  </a:lnTo>
                  <a:lnTo>
                    <a:pt x="651" y="361"/>
                  </a:lnTo>
                  <a:lnTo>
                    <a:pt x="656" y="352"/>
                  </a:lnTo>
                  <a:lnTo>
                    <a:pt x="664" y="335"/>
                  </a:lnTo>
                  <a:lnTo>
                    <a:pt x="670" y="325"/>
                  </a:lnTo>
                  <a:moveTo>
                    <a:pt x="828" y="470"/>
                  </a:moveTo>
                  <a:lnTo>
                    <a:pt x="821" y="398"/>
                  </a:lnTo>
                  <a:lnTo>
                    <a:pt x="801" y="332"/>
                  </a:lnTo>
                  <a:lnTo>
                    <a:pt x="801" y="470"/>
                  </a:lnTo>
                  <a:lnTo>
                    <a:pt x="792" y="545"/>
                  </a:lnTo>
                  <a:lnTo>
                    <a:pt x="767" y="615"/>
                  </a:lnTo>
                  <a:lnTo>
                    <a:pt x="728" y="676"/>
                  </a:lnTo>
                  <a:lnTo>
                    <a:pt x="677" y="728"/>
                  </a:lnTo>
                  <a:lnTo>
                    <a:pt x="615" y="767"/>
                  </a:lnTo>
                  <a:lnTo>
                    <a:pt x="546" y="792"/>
                  </a:lnTo>
                  <a:lnTo>
                    <a:pt x="470" y="800"/>
                  </a:lnTo>
                  <a:lnTo>
                    <a:pt x="394" y="792"/>
                  </a:lnTo>
                  <a:lnTo>
                    <a:pt x="324" y="767"/>
                  </a:lnTo>
                  <a:lnTo>
                    <a:pt x="263" y="728"/>
                  </a:lnTo>
                  <a:lnTo>
                    <a:pt x="212" y="676"/>
                  </a:lnTo>
                  <a:lnTo>
                    <a:pt x="173" y="615"/>
                  </a:lnTo>
                  <a:lnTo>
                    <a:pt x="148" y="545"/>
                  </a:lnTo>
                  <a:lnTo>
                    <a:pt x="139" y="470"/>
                  </a:lnTo>
                  <a:lnTo>
                    <a:pt x="148" y="394"/>
                  </a:lnTo>
                  <a:lnTo>
                    <a:pt x="173" y="324"/>
                  </a:lnTo>
                  <a:lnTo>
                    <a:pt x="212" y="263"/>
                  </a:lnTo>
                  <a:lnTo>
                    <a:pt x="263" y="212"/>
                  </a:lnTo>
                  <a:lnTo>
                    <a:pt x="324" y="173"/>
                  </a:lnTo>
                  <a:lnTo>
                    <a:pt x="394" y="148"/>
                  </a:lnTo>
                  <a:lnTo>
                    <a:pt x="470" y="139"/>
                  </a:lnTo>
                  <a:lnTo>
                    <a:pt x="546" y="148"/>
                  </a:lnTo>
                  <a:lnTo>
                    <a:pt x="615" y="173"/>
                  </a:lnTo>
                  <a:lnTo>
                    <a:pt x="677" y="212"/>
                  </a:lnTo>
                  <a:lnTo>
                    <a:pt x="728" y="263"/>
                  </a:lnTo>
                  <a:lnTo>
                    <a:pt x="767" y="324"/>
                  </a:lnTo>
                  <a:lnTo>
                    <a:pt x="792" y="394"/>
                  </a:lnTo>
                  <a:lnTo>
                    <a:pt x="801" y="470"/>
                  </a:lnTo>
                  <a:lnTo>
                    <a:pt x="801" y="332"/>
                  </a:lnTo>
                  <a:lnTo>
                    <a:pt x="800" y="330"/>
                  </a:lnTo>
                  <a:lnTo>
                    <a:pt x="767" y="269"/>
                  </a:lnTo>
                  <a:lnTo>
                    <a:pt x="723" y="216"/>
                  </a:lnTo>
                  <a:lnTo>
                    <a:pt x="670" y="173"/>
                  </a:lnTo>
                  <a:lnTo>
                    <a:pt x="609" y="140"/>
                  </a:lnTo>
                  <a:lnTo>
                    <a:pt x="607" y="139"/>
                  </a:lnTo>
                  <a:lnTo>
                    <a:pt x="542" y="119"/>
                  </a:lnTo>
                  <a:lnTo>
                    <a:pt x="470" y="111"/>
                  </a:lnTo>
                  <a:lnTo>
                    <a:pt x="398" y="119"/>
                  </a:lnTo>
                  <a:lnTo>
                    <a:pt x="330" y="140"/>
                  </a:lnTo>
                  <a:lnTo>
                    <a:pt x="270" y="173"/>
                  </a:lnTo>
                  <a:lnTo>
                    <a:pt x="216" y="216"/>
                  </a:lnTo>
                  <a:lnTo>
                    <a:pt x="173" y="269"/>
                  </a:lnTo>
                  <a:lnTo>
                    <a:pt x="140" y="330"/>
                  </a:lnTo>
                  <a:lnTo>
                    <a:pt x="119" y="398"/>
                  </a:lnTo>
                  <a:lnTo>
                    <a:pt x="111" y="470"/>
                  </a:lnTo>
                  <a:lnTo>
                    <a:pt x="119" y="542"/>
                  </a:lnTo>
                  <a:lnTo>
                    <a:pt x="140" y="609"/>
                  </a:lnTo>
                  <a:lnTo>
                    <a:pt x="173" y="670"/>
                  </a:lnTo>
                  <a:lnTo>
                    <a:pt x="216" y="723"/>
                  </a:lnTo>
                  <a:lnTo>
                    <a:pt x="270" y="767"/>
                  </a:lnTo>
                  <a:lnTo>
                    <a:pt x="330" y="800"/>
                  </a:lnTo>
                  <a:lnTo>
                    <a:pt x="398" y="821"/>
                  </a:lnTo>
                  <a:lnTo>
                    <a:pt x="470" y="828"/>
                  </a:lnTo>
                  <a:lnTo>
                    <a:pt x="542" y="821"/>
                  </a:lnTo>
                  <a:lnTo>
                    <a:pt x="607" y="800"/>
                  </a:lnTo>
                  <a:lnTo>
                    <a:pt x="609" y="800"/>
                  </a:lnTo>
                  <a:lnTo>
                    <a:pt x="670" y="767"/>
                  </a:lnTo>
                  <a:lnTo>
                    <a:pt x="723" y="723"/>
                  </a:lnTo>
                  <a:lnTo>
                    <a:pt x="767" y="670"/>
                  </a:lnTo>
                  <a:lnTo>
                    <a:pt x="800" y="609"/>
                  </a:lnTo>
                  <a:lnTo>
                    <a:pt x="821" y="542"/>
                  </a:lnTo>
                  <a:lnTo>
                    <a:pt x="828" y="470"/>
                  </a:lnTo>
                  <a:moveTo>
                    <a:pt x="885" y="502"/>
                  </a:moveTo>
                  <a:lnTo>
                    <a:pt x="857" y="499"/>
                  </a:lnTo>
                  <a:lnTo>
                    <a:pt x="843" y="571"/>
                  </a:lnTo>
                  <a:lnTo>
                    <a:pt x="816" y="638"/>
                  </a:lnTo>
                  <a:lnTo>
                    <a:pt x="777" y="699"/>
                  </a:lnTo>
                  <a:lnTo>
                    <a:pt x="728" y="752"/>
                  </a:lnTo>
                  <a:lnTo>
                    <a:pt x="669" y="796"/>
                  </a:lnTo>
                  <a:lnTo>
                    <a:pt x="604" y="829"/>
                  </a:lnTo>
                  <a:lnTo>
                    <a:pt x="533" y="849"/>
                  </a:lnTo>
                  <a:lnTo>
                    <a:pt x="460" y="855"/>
                  </a:lnTo>
                  <a:lnTo>
                    <a:pt x="460" y="939"/>
                  </a:lnTo>
                  <a:lnTo>
                    <a:pt x="588" y="882"/>
                  </a:lnTo>
                  <a:lnTo>
                    <a:pt x="660" y="846"/>
                  </a:lnTo>
                  <a:lnTo>
                    <a:pt x="704" y="814"/>
                  </a:lnTo>
                  <a:lnTo>
                    <a:pt x="746" y="773"/>
                  </a:lnTo>
                  <a:lnTo>
                    <a:pt x="797" y="713"/>
                  </a:lnTo>
                  <a:lnTo>
                    <a:pt x="839" y="648"/>
                  </a:lnTo>
                  <a:lnTo>
                    <a:pt x="869" y="578"/>
                  </a:lnTo>
                  <a:lnTo>
                    <a:pt x="885" y="502"/>
                  </a:lnTo>
                  <a:moveTo>
                    <a:pt x="939" y="482"/>
                  </a:moveTo>
                  <a:lnTo>
                    <a:pt x="882" y="355"/>
                  </a:lnTo>
                  <a:lnTo>
                    <a:pt x="846" y="282"/>
                  </a:lnTo>
                  <a:lnTo>
                    <a:pt x="814" y="238"/>
                  </a:lnTo>
                  <a:lnTo>
                    <a:pt x="773" y="196"/>
                  </a:lnTo>
                  <a:lnTo>
                    <a:pt x="713" y="145"/>
                  </a:lnTo>
                  <a:lnTo>
                    <a:pt x="648" y="103"/>
                  </a:lnTo>
                  <a:lnTo>
                    <a:pt x="578" y="74"/>
                  </a:lnTo>
                  <a:lnTo>
                    <a:pt x="502" y="57"/>
                  </a:lnTo>
                  <a:lnTo>
                    <a:pt x="499" y="85"/>
                  </a:lnTo>
                  <a:lnTo>
                    <a:pt x="571" y="99"/>
                  </a:lnTo>
                  <a:lnTo>
                    <a:pt x="638" y="126"/>
                  </a:lnTo>
                  <a:lnTo>
                    <a:pt x="699" y="165"/>
                  </a:lnTo>
                  <a:lnTo>
                    <a:pt x="752" y="214"/>
                  </a:lnTo>
                  <a:lnTo>
                    <a:pt x="797" y="273"/>
                  </a:lnTo>
                  <a:lnTo>
                    <a:pt x="829" y="339"/>
                  </a:lnTo>
                  <a:lnTo>
                    <a:pt x="849" y="409"/>
                  </a:lnTo>
                  <a:lnTo>
                    <a:pt x="855" y="482"/>
                  </a:lnTo>
                  <a:lnTo>
                    <a:pt x="939" y="48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7">
              <a:extLst>
                <a:ext uri="{FF2B5EF4-FFF2-40B4-BE49-F238E27FC236}">
                  <a16:creationId xmlns:a16="http://schemas.microsoft.com/office/drawing/2014/main" id="{3BCAAB90-9E23-45F3-AC1B-E96254BA2B30}"/>
                </a:ext>
              </a:extLst>
            </p:cNvPr>
            <p:cNvSpPr>
              <a:spLocks/>
            </p:cNvSpPr>
            <p:nvPr/>
          </p:nvSpPr>
          <p:spPr bwMode="auto">
            <a:xfrm>
              <a:off x="779" y="1040"/>
              <a:ext cx="84" cy="80"/>
            </a:xfrm>
            <a:custGeom>
              <a:avLst/>
              <a:gdLst>
                <a:gd name="T0" fmla="+- 0 862 779"/>
                <a:gd name="T1" fmla="*/ T0 w 84"/>
                <a:gd name="T2" fmla="+- 0 1071 1041"/>
                <a:gd name="T3" fmla="*/ 1071 h 80"/>
                <a:gd name="T4" fmla="+- 0 836 779"/>
                <a:gd name="T5" fmla="*/ T4 w 84"/>
                <a:gd name="T6" fmla="+- 0 1089 1041"/>
                <a:gd name="T7" fmla="*/ 1089 h 80"/>
                <a:gd name="T8" fmla="+- 0 846 779"/>
                <a:gd name="T9" fmla="*/ T8 w 84"/>
                <a:gd name="T10" fmla="+- 0 1120 1041"/>
                <a:gd name="T11" fmla="*/ 1120 h 80"/>
                <a:gd name="T12" fmla="+- 0 821 779"/>
                <a:gd name="T13" fmla="*/ T12 w 84"/>
                <a:gd name="T14" fmla="+- 0 1101 1041"/>
                <a:gd name="T15" fmla="*/ 1101 h 80"/>
                <a:gd name="T16" fmla="+- 0 795 779"/>
                <a:gd name="T17" fmla="*/ T16 w 84"/>
                <a:gd name="T18" fmla="+- 0 1120 1041"/>
                <a:gd name="T19" fmla="*/ 1120 h 80"/>
                <a:gd name="T20" fmla="+- 0 805 779"/>
                <a:gd name="T21" fmla="*/ T20 w 84"/>
                <a:gd name="T22" fmla="+- 0 1089 1041"/>
                <a:gd name="T23" fmla="*/ 1089 h 80"/>
                <a:gd name="T24" fmla="+- 0 779 779"/>
                <a:gd name="T25" fmla="*/ T24 w 84"/>
                <a:gd name="T26" fmla="+- 0 1071 1041"/>
                <a:gd name="T27" fmla="*/ 1071 h 80"/>
                <a:gd name="T28" fmla="+- 0 811 779"/>
                <a:gd name="T29" fmla="*/ T28 w 84"/>
                <a:gd name="T30" fmla="+- 0 1071 1041"/>
                <a:gd name="T31" fmla="*/ 1071 h 80"/>
                <a:gd name="T32" fmla="+- 0 821 779"/>
                <a:gd name="T33" fmla="*/ T32 w 84"/>
                <a:gd name="T34" fmla="+- 0 1041 1041"/>
                <a:gd name="T35" fmla="*/ 1041 h 80"/>
                <a:gd name="T36" fmla="+- 0 830 779"/>
                <a:gd name="T37" fmla="*/ T36 w 84"/>
                <a:gd name="T38" fmla="+- 0 1071 1041"/>
                <a:gd name="T39" fmla="*/ 1071 h 80"/>
                <a:gd name="T40" fmla="+- 0 862 779"/>
                <a:gd name="T41" fmla="*/ T40 w 84"/>
                <a:gd name="T42" fmla="+- 0 1071 1041"/>
                <a:gd name="T43" fmla="*/ 1071 h 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0">
                  <a:moveTo>
                    <a:pt x="83" y="30"/>
                  </a:moveTo>
                  <a:lnTo>
                    <a:pt x="57" y="48"/>
                  </a:lnTo>
                  <a:lnTo>
                    <a:pt x="67" y="79"/>
                  </a:lnTo>
                  <a:lnTo>
                    <a:pt x="42" y="60"/>
                  </a:lnTo>
                  <a:lnTo>
                    <a:pt x="16" y="79"/>
                  </a:lnTo>
                  <a:lnTo>
                    <a:pt x="26" y="48"/>
                  </a:lnTo>
                  <a:lnTo>
                    <a:pt x="0" y="30"/>
                  </a:lnTo>
                  <a:lnTo>
                    <a:pt x="32" y="30"/>
                  </a:lnTo>
                  <a:lnTo>
                    <a:pt x="42" y="0"/>
                  </a:lnTo>
                  <a:lnTo>
                    <a:pt x="51" y="30"/>
                  </a:lnTo>
                  <a:lnTo>
                    <a:pt x="83" y="30"/>
                  </a:lnTo>
                  <a:close/>
                </a:path>
              </a:pathLst>
            </a:custGeom>
            <a:noFill/>
            <a:ln w="508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9" name="Picture 8">
              <a:extLst>
                <a:ext uri="{FF2B5EF4-FFF2-40B4-BE49-F238E27FC236}">
                  <a16:creationId xmlns:a16="http://schemas.microsoft.com/office/drawing/2014/main" id="{37CDFC88-7A26-467D-B1ED-83225D9DD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 y="922"/>
              <a:ext cx="18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5">
              <a:extLst>
                <a:ext uri="{FF2B5EF4-FFF2-40B4-BE49-F238E27FC236}">
                  <a16:creationId xmlns:a16="http://schemas.microsoft.com/office/drawing/2014/main" id="{A82B8C0D-5039-4AB2-928C-A31784F2F7B0}"/>
                </a:ext>
              </a:extLst>
            </p:cNvPr>
            <p:cNvSpPr>
              <a:spLocks/>
            </p:cNvSpPr>
            <p:nvPr/>
          </p:nvSpPr>
          <p:spPr bwMode="auto">
            <a:xfrm>
              <a:off x="562" y="920"/>
              <a:ext cx="184" cy="171"/>
            </a:xfrm>
            <a:custGeom>
              <a:avLst/>
              <a:gdLst>
                <a:gd name="T0" fmla="+- 0 659 563"/>
                <a:gd name="T1" fmla="*/ T0 w 184"/>
                <a:gd name="T2" fmla="+- 0 955 920"/>
                <a:gd name="T3" fmla="*/ 955 h 171"/>
                <a:gd name="T4" fmla="+- 0 622 563"/>
                <a:gd name="T5" fmla="*/ T4 w 184"/>
                <a:gd name="T6" fmla="+- 0 955 920"/>
                <a:gd name="T7" fmla="*/ 955 h 171"/>
                <a:gd name="T8" fmla="+- 0 611 563"/>
                <a:gd name="T9" fmla="*/ T8 w 184"/>
                <a:gd name="T10" fmla="+- 0 920 920"/>
                <a:gd name="T11" fmla="*/ 920 h 171"/>
                <a:gd name="T12" fmla="+- 0 599 563"/>
                <a:gd name="T13" fmla="*/ T12 w 184"/>
                <a:gd name="T14" fmla="+- 0 955 920"/>
                <a:gd name="T15" fmla="*/ 955 h 171"/>
                <a:gd name="T16" fmla="+- 0 563 563"/>
                <a:gd name="T17" fmla="*/ T16 w 184"/>
                <a:gd name="T18" fmla="+- 0 955 920"/>
                <a:gd name="T19" fmla="*/ 955 h 171"/>
                <a:gd name="T20" fmla="+- 0 592 563"/>
                <a:gd name="T21" fmla="*/ T20 w 184"/>
                <a:gd name="T22" fmla="+- 0 977 920"/>
                <a:gd name="T23" fmla="*/ 977 h 171"/>
                <a:gd name="T24" fmla="+- 0 581 563"/>
                <a:gd name="T25" fmla="*/ T24 w 184"/>
                <a:gd name="T26" fmla="+- 0 1012 920"/>
                <a:gd name="T27" fmla="*/ 1012 h 171"/>
                <a:gd name="T28" fmla="+- 0 611 563"/>
                <a:gd name="T29" fmla="*/ T28 w 184"/>
                <a:gd name="T30" fmla="+- 0 990 920"/>
                <a:gd name="T31" fmla="*/ 990 h 171"/>
                <a:gd name="T32" fmla="+- 0 641 563"/>
                <a:gd name="T33" fmla="*/ T32 w 184"/>
                <a:gd name="T34" fmla="+- 0 1012 920"/>
                <a:gd name="T35" fmla="*/ 1012 h 171"/>
                <a:gd name="T36" fmla="+- 0 634 563"/>
                <a:gd name="T37" fmla="*/ T36 w 184"/>
                <a:gd name="T38" fmla="+- 0 990 920"/>
                <a:gd name="T39" fmla="*/ 990 h 171"/>
                <a:gd name="T40" fmla="+- 0 629 563"/>
                <a:gd name="T41" fmla="*/ T40 w 184"/>
                <a:gd name="T42" fmla="+- 0 977 920"/>
                <a:gd name="T43" fmla="*/ 977 h 171"/>
                <a:gd name="T44" fmla="+- 0 659 563"/>
                <a:gd name="T45" fmla="*/ T44 w 184"/>
                <a:gd name="T46" fmla="+- 0 955 920"/>
                <a:gd name="T47" fmla="*/ 955 h 171"/>
                <a:gd name="T48" fmla="+- 0 746 563"/>
                <a:gd name="T49" fmla="*/ T48 w 184"/>
                <a:gd name="T50" fmla="+- 0 1034 920"/>
                <a:gd name="T51" fmla="*/ 1034 h 171"/>
                <a:gd name="T52" fmla="+- 0 709 563"/>
                <a:gd name="T53" fmla="*/ T52 w 184"/>
                <a:gd name="T54" fmla="+- 0 1034 920"/>
                <a:gd name="T55" fmla="*/ 1034 h 171"/>
                <a:gd name="T56" fmla="+- 0 698 563"/>
                <a:gd name="T57" fmla="*/ T56 w 184"/>
                <a:gd name="T58" fmla="+- 0 999 920"/>
                <a:gd name="T59" fmla="*/ 999 h 171"/>
                <a:gd name="T60" fmla="+- 0 686 563"/>
                <a:gd name="T61" fmla="*/ T60 w 184"/>
                <a:gd name="T62" fmla="+- 0 1034 920"/>
                <a:gd name="T63" fmla="*/ 1034 h 171"/>
                <a:gd name="T64" fmla="+- 0 650 563"/>
                <a:gd name="T65" fmla="*/ T64 w 184"/>
                <a:gd name="T66" fmla="+- 0 1034 920"/>
                <a:gd name="T67" fmla="*/ 1034 h 171"/>
                <a:gd name="T68" fmla="+- 0 679 563"/>
                <a:gd name="T69" fmla="*/ T68 w 184"/>
                <a:gd name="T70" fmla="+- 0 1055 920"/>
                <a:gd name="T71" fmla="*/ 1055 h 171"/>
                <a:gd name="T72" fmla="+- 0 668 563"/>
                <a:gd name="T73" fmla="*/ T72 w 184"/>
                <a:gd name="T74" fmla="+- 0 1090 920"/>
                <a:gd name="T75" fmla="*/ 1090 h 171"/>
                <a:gd name="T76" fmla="+- 0 698 563"/>
                <a:gd name="T77" fmla="*/ T76 w 184"/>
                <a:gd name="T78" fmla="+- 0 1069 920"/>
                <a:gd name="T79" fmla="*/ 1069 h 171"/>
                <a:gd name="T80" fmla="+- 0 728 563"/>
                <a:gd name="T81" fmla="*/ T80 w 184"/>
                <a:gd name="T82" fmla="+- 0 1090 920"/>
                <a:gd name="T83" fmla="*/ 1090 h 171"/>
                <a:gd name="T84" fmla="+- 0 721 563"/>
                <a:gd name="T85" fmla="*/ T84 w 184"/>
                <a:gd name="T86" fmla="+- 0 1069 920"/>
                <a:gd name="T87" fmla="*/ 1069 h 171"/>
                <a:gd name="T88" fmla="+- 0 716 563"/>
                <a:gd name="T89" fmla="*/ T88 w 184"/>
                <a:gd name="T90" fmla="+- 0 1055 920"/>
                <a:gd name="T91" fmla="*/ 1055 h 171"/>
                <a:gd name="T92" fmla="+- 0 746 563"/>
                <a:gd name="T93" fmla="*/ T92 w 184"/>
                <a:gd name="T94" fmla="+- 0 1034 920"/>
                <a:gd name="T95" fmla="*/ 1034 h 1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84" h="171">
                  <a:moveTo>
                    <a:pt x="96" y="35"/>
                  </a:moveTo>
                  <a:lnTo>
                    <a:pt x="59" y="35"/>
                  </a:lnTo>
                  <a:lnTo>
                    <a:pt x="48" y="0"/>
                  </a:lnTo>
                  <a:lnTo>
                    <a:pt x="36" y="35"/>
                  </a:lnTo>
                  <a:lnTo>
                    <a:pt x="0" y="35"/>
                  </a:lnTo>
                  <a:lnTo>
                    <a:pt x="29" y="57"/>
                  </a:lnTo>
                  <a:lnTo>
                    <a:pt x="18" y="92"/>
                  </a:lnTo>
                  <a:lnTo>
                    <a:pt x="48" y="70"/>
                  </a:lnTo>
                  <a:lnTo>
                    <a:pt x="78" y="92"/>
                  </a:lnTo>
                  <a:lnTo>
                    <a:pt x="71" y="70"/>
                  </a:lnTo>
                  <a:lnTo>
                    <a:pt x="66" y="57"/>
                  </a:lnTo>
                  <a:lnTo>
                    <a:pt x="96" y="35"/>
                  </a:lnTo>
                  <a:moveTo>
                    <a:pt x="183" y="114"/>
                  </a:moveTo>
                  <a:lnTo>
                    <a:pt x="146" y="114"/>
                  </a:lnTo>
                  <a:lnTo>
                    <a:pt x="135" y="79"/>
                  </a:lnTo>
                  <a:lnTo>
                    <a:pt x="123" y="114"/>
                  </a:lnTo>
                  <a:lnTo>
                    <a:pt x="87" y="114"/>
                  </a:lnTo>
                  <a:lnTo>
                    <a:pt x="116" y="135"/>
                  </a:lnTo>
                  <a:lnTo>
                    <a:pt x="105" y="170"/>
                  </a:lnTo>
                  <a:lnTo>
                    <a:pt x="135" y="149"/>
                  </a:lnTo>
                  <a:lnTo>
                    <a:pt x="165" y="170"/>
                  </a:lnTo>
                  <a:lnTo>
                    <a:pt x="158" y="149"/>
                  </a:lnTo>
                  <a:lnTo>
                    <a:pt x="153" y="135"/>
                  </a:lnTo>
                  <a:lnTo>
                    <a:pt x="183" y="1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 name="Text Box 4">
              <a:extLst>
                <a:ext uri="{FF2B5EF4-FFF2-40B4-BE49-F238E27FC236}">
                  <a16:creationId xmlns:a16="http://schemas.microsoft.com/office/drawing/2014/main" id="{4B6B09BA-453C-4C22-9845-1163B096A398}"/>
                </a:ext>
              </a:extLst>
            </p:cNvPr>
            <p:cNvSpPr txBox="1">
              <a:spLocks noChangeArrowheads="1"/>
            </p:cNvSpPr>
            <p:nvPr/>
          </p:nvSpPr>
          <p:spPr bwMode="auto">
            <a:xfrm>
              <a:off x="1598" y="322"/>
              <a:ext cx="3007"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dirty="0">
                  <a:solidFill>
                    <a:srgbClr val="FFFFFF"/>
                  </a:solidFill>
                  <a:effectLst/>
                  <a:latin typeface="Calibri" panose="020F0502020204030204" pitchFamily="34" charset="0"/>
                  <a:ea typeface="Calibri" panose="020F0502020204030204" pitchFamily="34" charset="0"/>
                </a:rPr>
                <a:t>Northern Border</a:t>
              </a:r>
              <a:endParaRPr lang="en-US" sz="1100" dirty="0">
                <a:solidFill>
                  <a:srgbClr val="000000"/>
                </a:solidFill>
                <a:effectLst/>
                <a:latin typeface="Calibri" panose="020F0502020204030204" pitchFamily="34" charset="0"/>
                <a:ea typeface="Calibri" panose="020F0502020204030204" pitchFamily="34" charset="0"/>
              </a:endParaRPr>
            </a:p>
          </p:txBody>
        </p:sp>
        <p:sp>
          <p:nvSpPr>
            <p:cNvPr id="12" name="Text Box 3">
              <a:extLst>
                <a:ext uri="{FF2B5EF4-FFF2-40B4-BE49-F238E27FC236}">
                  <a16:creationId xmlns:a16="http://schemas.microsoft.com/office/drawing/2014/main" id="{7C496376-8938-4F72-9D17-65FF7330B734}"/>
                </a:ext>
              </a:extLst>
            </p:cNvPr>
            <p:cNvSpPr txBox="1">
              <a:spLocks noChangeArrowheads="1"/>
            </p:cNvSpPr>
            <p:nvPr/>
          </p:nvSpPr>
          <p:spPr bwMode="auto">
            <a:xfrm>
              <a:off x="1598" y="701"/>
              <a:ext cx="4001"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dirty="0">
                  <a:solidFill>
                    <a:srgbClr val="FFFFFF"/>
                  </a:solidFill>
                  <a:effectLst/>
                  <a:latin typeface="Calibri" panose="020F0502020204030204" pitchFamily="34" charset="0"/>
                  <a:ea typeface="Calibri" panose="020F0502020204030204" pitchFamily="34" charset="0"/>
                </a:rPr>
                <a:t>Regional Commission</a:t>
              </a:r>
              <a:endParaRPr lang="en-US" sz="1100" dirty="0">
                <a:solidFill>
                  <a:srgbClr val="000000"/>
                </a:solidFill>
                <a:effectLst/>
                <a:latin typeface="Calibri" panose="020F0502020204030204" pitchFamily="34" charset="0"/>
                <a:ea typeface="Calibri" panose="020F0502020204030204" pitchFamily="34" charset="0"/>
              </a:endParaRPr>
            </a:p>
          </p:txBody>
        </p:sp>
      </p:grpSp>
      <p:sp>
        <p:nvSpPr>
          <p:cNvPr id="2" name="Title 1">
            <a:extLst>
              <a:ext uri="{FF2B5EF4-FFF2-40B4-BE49-F238E27FC236}">
                <a16:creationId xmlns:a16="http://schemas.microsoft.com/office/drawing/2014/main" id="{B2A95C40-4BEC-4FF4-9F5A-A6A786967D8B}"/>
              </a:ext>
            </a:extLst>
          </p:cNvPr>
          <p:cNvSpPr>
            <a:spLocks noGrp="1"/>
          </p:cNvSpPr>
          <p:nvPr>
            <p:ph type="ctrTitle"/>
          </p:nvPr>
        </p:nvSpPr>
        <p:spPr>
          <a:xfrm>
            <a:off x="-239714" y="775190"/>
            <a:ext cx="12191999" cy="1287625"/>
          </a:xfrm>
        </p:spPr>
        <p:txBody>
          <a:bodyPr>
            <a:norm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RESOURCES – LOCAL DEVELOPMENT DISTRICTS</a:t>
            </a:r>
          </a:p>
        </p:txBody>
      </p:sp>
      <p:sp>
        <p:nvSpPr>
          <p:cNvPr id="13" name="Rectangle 12">
            <a:extLst>
              <a:ext uri="{FF2B5EF4-FFF2-40B4-BE49-F238E27FC236}">
                <a16:creationId xmlns:a16="http://schemas.microsoft.com/office/drawing/2014/main" id="{29498EB6-B91C-7747-95DA-98570D523E61}"/>
              </a:ext>
            </a:extLst>
          </p:cNvPr>
          <p:cNvSpPr/>
          <p:nvPr/>
        </p:nvSpPr>
        <p:spPr>
          <a:xfrm>
            <a:off x="-1" y="0"/>
            <a:ext cx="12191999" cy="1457325"/>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052DEE0-FD94-2F49-AEDE-7DEEE0073475}"/>
              </a:ext>
            </a:extLst>
          </p:cNvPr>
          <p:cNvSpPr txBox="1"/>
          <p:nvPr/>
        </p:nvSpPr>
        <p:spPr>
          <a:xfrm>
            <a:off x="184730" y="1771206"/>
            <a:ext cx="11287561" cy="5499775"/>
          </a:xfrm>
          <a:prstGeom prst="rect">
            <a:avLst/>
          </a:prstGeom>
          <a:noFill/>
        </p:spPr>
        <p:txBody>
          <a:bodyPr wrap="square">
            <a:spAutoFit/>
          </a:bodyPr>
          <a:lstStyle/>
          <a:p>
            <a:pPr>
              <a:lnSpc>
                <a:spcPct val="107000"/>
              </a:lnSpc>
              <a:spcAft>
                <a:spcPts val="800"/>
              </a:spcAft>
            </a:pPr>
            <a:endParaRPr lang="en-US" sz="1800" b="1" i="0"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en-US" sz="1800" b="1" i="0" dirty="0">
                <a:effectLst/>
                <a:latin typeface="Tahoma" panose="020B0604030504040204" pitchFamily="34" charset="0"/>
                <a:ea typeface="Tahoma" panose="020B0604030504040204" pitchFamily="34" charset="0"/>
                <a:cs typeface="Tahoma" panose="020B0604030504040204" pitchFamily="34" charset="0"/>
              </a:rPr>
              <a:t>What is the Role of an LDD? </a:t>
            </a:r>
          </a:p>
          <a:p>
            <a:pPr marL="285750" indent="-285750" algn="l">
              <a:buFont typeface="Arial" panose="020B0604020202020204" pitchFamily="34" charset="0"/>
              <a:buChar char="•"/>
            </a:pPr>
            <a:r>
              <a:rPr lang="en-US" sz="1800" i="0" dirty="0">
                <a:effectLst/>
                <a:latin typeface="Tahoma" panose="020B0604030504040204" pitchFamily="34" charset="0"/>
                <a:ea typeface="Tahoma" panose="020B0604030504040204" pitchFamily="34" charset="0"/>
                <a:cs typeface="Tahoma" panose="020B0604030504040204" pitchFamily="34" charset="0"/>
              </a:rPr>
              <a:t>LDDs are knowledgeable about other Federal and State programs that help fund economic and community development projects. They are aware of local concerns as most engage in regional economic development planning of varying degrees. </a:t>
            </a:r>
          </a:p>
          <a:p>
            <a:pPr marL="285750" indent="-285750" algn="l">
              <a:buFont typeface="Arial" panose="020B0604020202020204" pitchFamily="34" charset="0"/>
              <a:buChar char="•"/>
            </a:pPr>
            <a:endParaRPr lang="en-US" sz="1800" i="0" dirty="0">
              <a:effectLst/>
              <a:latin typeface="Tahoma" panose="020B0604030504040204" pitchFamily="34" charset="0"/>
              <a:ea typeface="Tahoma" panose="020B0604030504040204" pitchFamily="34" charset="0"/>
              <a:cs typeface="Tahoma" panose="020B0604030504040204" pitchFamily="34" charset="0"/>
            </a:endParaRPr>
          </a:p>
          <a:p>
            <a:pPr marL="285750" indent="-285750" algn="l">
              <a:buFont typeface="Arial" panose="020B0604020202020204" pitchFamily="34" charset="0"/>
              <a:buChar char="•"/>
            </a:pPr>
            <a:r>
              <a:rPr lang="en-US" sz="1800" i="0" dirty="0">
                <a:effectLst/>
                <a:latin typeface="Tahoma" panose="020B0604030504040204" pitchFamily="34" charset="0"/>
                <a:ea typeface="Tahoma" panose="020B0604030504040204" pitchFamily="34" charset="0"/>
                <a:cs typeface="Tahoma" panose="020B0604030504040204" pitchFamily="34" charset="0"/>
              </a:rPr>
              <a:t>Each Catalyst Program award is required to utilize an LDD for grant administration assistance unless they are an agency of State government, an LDD, or have requested and received LDD waiver approval from NBRC prior to the submission of the Catalyst Program application. </a:t>
            </a:r>
          </a:p>
          <a:p>
            <a:pPr marL="285750" indent="-285750" algn="l">
              <a:buFont typeface="Arial" panose="020B0604020202020204" pitchFamily="34" charset="0"/>
              <a:buChar char="•"/>
            </a:pPr>
            <a:endParaRPr lang="en-US" sz="1800" i="0" dirty="0">
              <a:effectLst/>
              <a:latin typeface="Tahoma" panose="020B0604030504040204" pitchFamily="34" charset="0"/>
              <a:ea typeface="Tahoma" panose="020B0604030504040204" pitchFamily="34" charset="0"/>
              <a:cs typeface="Tahoma" panose="020B0604030504040204" pitchFamily="34" charset="0"/>
            </a:endParaRPr>
          </a:p>
          <a:p>
            <a:pPr marL="285750" indent="-285750" algn="l">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L</a:t>
            </a:r>
            <a:r>
              <a:rPr lang="en-US" sz="1800" i="0" dirty="0">
                <a:effectLst/>
                <a:latin typeface="Tahoma" panose="020B0604030504040204" pitchFamily="34" charset="0"/>
                <a:ea typeface="Tahoma" panose="020B0604030504040204" pitchFamily="34" charset="0"/>
                <a:cs typeface="Tahoma" panose="020B0604030504040204" pitchFamily="34" charset="0"/>
              </a:rPr>
              <a:t>DDs are compensated for their administrative work, through a reimbursement process with the grantee, based on the formula of 2% of the NBRC award and are an eligible BNRC cost.  </a:t>
            </a:r>
          </a:p>
          <a:p>
            <a:pPr marL="285750" indent="-285750" algn="l">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LDDs can assist grantees with things such as </a:t>
            </a:r>
          </a:p>
          <a:p>
            <a:pPr marL="742950" lvl="1" indent="-2857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Reviewing quarterly progress report</a:t>
            </a:r>
          </a:p>
          <a:p>
            <a:pPr marL="742950" lvl="1" indent="-2857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Reviewing annual federal financial reports</a:t>
            </a:r>
          </a:p>
          <a:p>
            <a:pPr marL="742950" lvl="1" indent="-2857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Reviewing reimbursement and supporting documentation requests</a:t>
            </a:r>
            <a:endParaRPr lang="en-US" sz="2000" i="0"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endParaRPr lang="en-US" sz="2000" b="1" dirty="0">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endParaRPr lang="en-US" sz="2000" b="1" dirty="0">
              <a:effectLst/>
              <a:latin typeface="Tahoma" panose="020B0604030504040204" pitchFamily="34" charset="0"/>
              <a:ea typeface="Tahoma" panose="020B0604030504040204" pitchFamily="34" charset="0"/>
              <a:cs typeface="Tahoma" panose="020B0604030504040204" pitchFamily="34" charset="0"/>
            </a:endParaRPr>
          </a:p>
        </p:txBody>
      </p:sp>
      <p:sp>
        <p:nvSpPr>
          <p:cNvPr id="16" name="Rectangle 5">
            <a:extLst>
              <a:ext uri="{FF2B5EF4-FFF2-40B4-BE49-F238E27FC236}">
                <a16:creationId xmlns:a16="http://schemas.microsoft.com/office/drawing/2014/main" id="{D81F7B21-9002-A045-A3F8-E7312FF18938}"/>
              </a:ext>
            </a:extLst>
          </p:cNvPr>
          <p:cNvSpPr>
            <a:spLocks noChangeArrowheads="1"/>
          </p:cNvSpPr>
          <p:nvPr/>
        </p:nvSpPr>
        <p:spPr bwMode="auto">
          <a:xfrm>
            <a:off x="-1" y="-664219"/>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61861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B3AF801-4A3C-4877-945E-FF86030D2349}"/>
              </a:ext>
            </a:extLst>
          </p:cNvPr>
          <p:cNvGrpSpPr>
            <a:grpSpLocks/>
          </p:cNvGrpSpPr>
          <p:nvPr/>
        </p:nvGrpSpPr>
        <p:grpSpPr bwMode="auto">
          <a:xfrm>
            <a:off x="-1" y="0"/>
            <a:ext cx="12192000" cy="1340919"/>
            <a:chOff x="0" y="-39"/>
            <a:chExt cx="12240" cy="1880"/>
          </a:xfrm>
        </p:grpSpPr>
        <p:sp>
          <p:nvSpPr>
            <p:cNvPr id="5" name="AutoShape 10">
              <a:extLst>
                <a:ext uri="{FF2B5EF4-FFF2-40B4-BE49-F238E27FC236}">
                  <a16:creationId xmlns:a16="http://schemas.microsoft.com/office/drawing/2014/main" id="{F59D35A9-79E0-4FBE-A222-D63D5897D380}"/>
                </a:ext>
              </a:extLst>
            </p:cNvPr>
            <p:cNvSpPr>
              <a:spLocks/>
            </p:cNvSpPr>
            <p:nvPr/>
          </p:nvSpPr>
          <p:spPr bwMode="auto">
            <a:xfrm>
              <a:off x="0" y="5"/>
              <a:ext cx="12240" cy="1836"/>
            </a:xfrm>
            <a:custGeom>
              <a:avLst/>
              <a:gdLst>
                <a:gd name="T0" fmla="*/ 12240 w 12240"/>
                <a:gd name="T1" fmla="+- 0 5 5"/>
                <a:gd name="T2" fmla="*/ 5 h 1836"/>
                <a:gd name="T3" fmla="*/ 0 w 12240"/>
                <a:gd name="T4" fmla="+- 0 5 5"/>
                <a:gd name="T5" fmla="*/ 5 h 1836"/>
                <a:gd name="T6" fmla="*/ 0 w 12240"/>
                <a:gd name="T7" fmla="+- 0 1603 5"/>
                <a:gd name="T8" fmla="*/ 1603 h 1836"/>
                <a:gd name="T9" fmla="*/ 18 w 12240"/>
                <a:gd name="T10" fmla="+- 0 1607 5"/>
                <a:gd name="T11" fmla="*/ 1607 h 1836"/>
                <a:gd name="T12" fmla="*/ 152 w 12240"/>
                <a:gd name="T13" fmla="+- 0 1636 5"/>
                <a:gd name="T14" fmla="*/ 1636 h 1836"/>
                <a:gd name="T15" fmla="*/ 288 w 12240"/>
                <a:gd name="T16" fmla="+- 0 1663 5"/>
                <a:gd name="T17" fmla="*/ 1663 h 1836"/>
                <a:gd name="T18" fmla="*/ 427 w 12240"/>
                <a:gd name="T19" fmla="+- 0 1687 5"/>
                <a:gd name="T20" fmla="*/ 1687 h 1836"/>
                <a:gd name="T21" fmla="*/ 567 w 12240"/>
                <a:gd name="T22" fmla="+- 0 1710 5"/>
                <a:gd name="T23" fmla="*/ 1710 h 1836"/>
                <a:gd name="T24" fmla="*/ 709 w 12240"/>
                <a:gd name="T25" fmla="+- 0 1730 5"/>
                <a:gd name="T26" fmla="*/ 1730 h 1836"/>
                <a:gd name="T27" fmla="*/ 853 w 12240"/>
                <a:gd name="T28" fmla="+- 0 1749 5"/>
                <a:gd name="T29" fmla="*/ 1749 h 1836"/>
                <a:gd name="T30" fmla="*/ 998 w 12240"/>
                <a:gd name="T31" fmla="+- 0 1766 5"/>
                <a:gd name="T32" fmla="*/ 1766 h 1836"/>
                <a:gd name="T33" fmla="*/ 1220 w 12240"/>
                <a:gd name="T34" fmla="+- 0 1787 5"/>
                <a:gd name="T35" fmla="*/ 1787 h 1836"/>
                <a:gd name="T36" fmla="*/ 1445 w 12240"/>
                <a:gd name="T37" fmla="+- 0 1805 5"/>
                <a:gd name="T38" fmla="*/ 1805 h 1836"/>
                <a:gd name="T39" fmla="*/ 1674 w 12240"/>
                <a:gd name="T40" fmla="+- 0 1819 5"/>
                <a:gd name="T41" fmla="*/ 1819 h 1836"/>
                <a:gd name="T42" fmla="*/ 1906 w 12240"/>
                <a:gd name="T43" fmla="+- 0 1830 5"/>
                <a:gd name="T44" fmla="*/ 1830 h 1836"/>
                <a:gd name="T45" fmla="*/ 2220 w 12240"/>
                <a:gd name="T46" fmla="+- 0 1838 5"/>
                <a:gd name="T47" fmla="*/ 1838 h 1836"/>
                <a:gd name="T48" fmla="*/ 2538 w 12240"/>
                <a:gd name="T49" fmla="+- 0 1841 5"/>
                <a:gd name="T50" fmla="*/ 1841 h 1836"/>
                <a:gd name="T51" fmla="*/ 2943 w 12240"/>
                <a:gd name="T52" fmla="+- 0 1836 5"/>
                <a:gd name="T53" fmla="*/ 1836 h 1836"/>
                <a:gd name="T54" fmla="*/ 3354 w 12240"/>
                <a:gd name="T55" fmla="+- 0 1824 5"/>
                <a:gd name="T56" fmla="*/ 1824 h 1836"/>
                <a:gd name="T57" fmla="*/ 3854 w 12240"/>
                <a:gd name="T58" fmla="+- 0 1801 5"/>
                <a:gd name="T59" fmla="*/ 1801 h 1836"/>
                <a:gd name="T60" fmla="*/ 4530 w 12240"/>
                <a:gd name="T61" fmla="+- 0 1756 5"/>
                <a:gd name="T62" fmla="*/ 1756 h 1836"/>
                <a:gd name="T63" fmla="*/ 5470 w 12240"/>
                <a:gd name="T64" fmla="+- 0 1675 5"/>
                <a:gd name="T65" fmla="*/ 1675 h 1836"/>
                <a:gd name="T66" fmla="*/ 9340 w 12240"/>
                <a:gd name="T67" fmla="+- 0 1260 5"/>
                <a:gd name="T68" fmla="*/ 1260 h 1836"/>
                <a:gd name="T69" fmla="*/ 10048 w 12240"/>
                <a:gd name="T70" fmla="+- 0 1197 5"/>
                <a:gd name="T71" fmla="*/ 1197 h 1836"/>
                <a:gd name="T72" fmla="*/ 10579 w 12240"/>
                <a:gd name="T73" fmla="+- 0 1159 5"/>
                <a:gd name="T74" fmla="*/ 1159 h 1836"/>
                <a:gd name="T75" fmla="*/ 10946 w 12240"/>
                <a:gd name="T76" fmla="+- 0 1139 5"/>
                <a:gd name="T77" fmla="*/ 1139 h 1836"/>
                <a:gd name="T78" fmla="*/ 11302 w 12240"/>
                <a:gd name="T79" fmla="+- 0 1125 5"/>
                <a:gd name="T80" fmla="*/ 1125 h 1836"/>
                <a:gd name="T81" fmla="*/ 11579 w 12240"/>
                <a:gd name="T82" fmla="+- 0 1120 5"/>
                <a:gd name="T83" fmla="*/ 1120 h 1836"/>
                <a:gd name="T84" fmla="*/ 12240 w 12240"/>
                <a:gd name="T85" fmla="+- 0 1120 5"/>
                <a:gd name="T86" fmla="*/ 1120 h 1836"/>
                <a:gd name="T87" fmla="*/ 12240 w 12240"/>
                <a:gd name="T88" fmla="+- 0 5 5"/>
                <a:gd name="T89" fmla="*/ 5 h 1836"/>
                <a:gd name="T90" fmla="*/ 12240 w 12240"/>
                <a:gd name="T91" fmla="+- 0 1120 5"/>
                <a:gd name="T92" fmla="*/ 1120 h 1836"/>
                <a:gd name="T93" fmla="*/ 11714 w 12240"/>
                <a:gd name="T94" fmla="+- 0 1120 5"/>
                <a:gd name="T95" fmla="*/ 1120 h 1836"/>
                <a:gd name="T96" fmla="*/ 11847 w 12240"/>
                <a:gd name="T97" fmla="+- 0 1120 5"/>
                <a:gd name="T98" fmla="*/ 1120 h 1836"/>
                <a:gd name="T99" fmla="*/ 12043 w 12240"/>
                <a:gd name="T100" fmla="+- 0 1124 5"/>
                <a:gd name="T101" fmla="*/ 1124 h 1836"/>
                <a:gd name="T102" fmla="*/ 12240 w 12240"/>
                <a:gd name="T103" fmla="+- 0 1131 5"/>
                <a:gd name="T104" fmla="*/ 1131 h 1836"/>
                <a:gd name="T105" fmla="*/ 12240 w 12240"/>
                <a:gd name="T106" fmla="+- 0 1120 5"/>
                <a:gd name="T107" fmla="*/ 1120 h 183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Lst>
              <a:rect l="0" t="0" r="r" b="b"/>
              <a:pathLst>
                <a:path w="12240" h="1836">
                  <a:moveTo>
                    <a:pt x="12240" y="0"/>
                  </a:moveTo>
                  <a:lnTo>
                    <a:pt x="0" y="0"/>
                  </a:lnTo>
                  <a:lnTo>
                    <a:pt x="0" y="1598"/>
                  </a:lnTo>
                  <a:lnTo>
                    <a:pt x="18" y="1602"/>
                  </a:lnTo>
                  <a:lnTo>
                    <a:pt x="152" y="1631"/>
                  </a:lnTo>
                  <a:lnTo>
                    <a:pt x="288" y="1658"/>
                  </a:lnTo>
                  <a:lnTo>
                    <a:pt x="427" y="1682"/>
                  </a:lnTo>
                  <a:lnTo>
                    <a:pt x="567" y="1705"/>
                  </a:lnTo>
                  <a:lnTo>
                    <a:pt x="709" y="1725"/>
                  </a:lnTo>
                  <a:lnTo>
                    <a:pt x="853" y="1744"/>
                  </a:lnTo>
                  <a:lnTo>
                    <a:pt x="998" y="1761"/>
                  </a:lnTo>
                  <a:lnTo>
                    <a:pt x="1220" y="1782"/>
                  </a:lnTo>
                  <a:lnTo>
                    <a:pt x="1445" y="1800"/>
                  </a:lnTo>
                  <a:lnTo>
                    <a:pt x="1674" y="1814"/>
                  </a:lnTo>
                  <a:lnTo>
                    <a:pt x="1906" y="1825"/>
                  </a:lnTo>
                  <a:lnTo>
                    <a:pt x="2220" y="1833"/>
                  </a:lnTo>
                  <a:lnTo>
                    <a:pt x="2538" y="1836"/>
                  </a:lnTo>
                  <a:lnTo>
                    <a:pt x="2943" y="1831"/>
                  </a:lnTo>
                  <a:lnTo>
                    <a:pt x="3354" y="1819"/>
                  </a:lnTo>
                  <a:lnTo>
                    <a:pt x="3854" y="1796"/>
                  </a:lnTo>
                  <a:lnTo>
                    <a:pt x="4530" y="1751"/>
                  </a:lnTo>
                  <a:lnTo>
                    <a:pt x="5470" y="1670"/>
                  </a:lnTo>
                  <a:lnTo>
                    <a:pt x="9340" y="1255"/>
                  </a:lnTo>
                  <a:lnTo>
                    <a:pt x="10048" y="1192"/>
                  </a:lnTo>
                  <a:lnTo>
                    <a:pt x="10579" y="1154"/>
                  </a:lnTo>
                  <a:lnTo>
                    <a:pt x="10946" y="1134"/>
                  </a:lnTo>
                  <a:lnTo>
                    <a:pt x="11302" y="1120"/>
                  </a:lnTo>
                  <a:lnTo>
                    <a:pt x="11579" y="1115"/>
                  </a:lnTo>
                  <a:lnTo>
                    <a:pt x="12240" y="1115"/>
                  </a:lnTo>
                  <a:lnTo>
                    <a:pt x="12240" y="0"/>
                  </a:lnTo>
                  <a:close/>
                  <a:moveTo>
                    <a:pt x="12240" y="1115"/>
                  </a:moveTo>
                  <a:lnTo>
                    <a:pt x="11714" y="1115"/>
                  </a:lnTo>
                  <a:lnTo>
                    <a:pt x="11847" y="1115"/>
                  </a:lnTo>
                  <a:lnTo>
                    <a:pt x="12043" y="1119"/>
                  </a:lnTo>
                  <a:lnTo>
                    <a:pt x="12240" y="1126"/>
                  </a:lnTo>
                  <a:lnTo>
                    <a:pt x="12240" y="1115"/>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 name="AutoShape 9">
              <a:extLst>
                <a:ext uri="{FF2B5EF4-FFF2-40B4-BE49-F238E27FC236}">
                  <a16:creationId xmlns:a16="http://schemas.microsoft.com/office/drawing/2014/main" id="{BD70B397-4ED2-4EA6-8E47-BDB427F06E6F}"/>
                </a:ext>
              </a:extLst>
            </p:cNvPr>
            <p:cNvSpPr>
              <a:spLocks/>
            </p:cNvSpPr>
            <p:nvPr/>
          </p:nvSpPr>
          <p:spPr bwMode="auto">
            <a:xfrm>
              <a:off x="0" y="-39"/>
              <a:ext cx="12240" cy="1722"/>
            </a:xfrm>
            <a:custGeom>
              <a:avLst/>
              <a:gdLst>
                <a:gd name="T0" fmla="*/ 12240 w 12240"/>
                <a:gd name="T1" fmla="*/ 0 h 1683"/>
                <a:gd name="T2" fmla="*/ 0 w 12240"/>
                <a:gd name="T3" fmla="*/ 0 h 1683"/>
                <a:gd name="T4" fmla="*/ 0 w 12240"/>
                <a:gd name="T5" fmla="*/ 1445 h 1683"/>
                <a:gd name="T6" fmla="*/ 18 w 12240"/>
                <a:gd name="T7" fmla="*/ 1449 h 1683"/>
                <a:gd name="T8" fmla="*/ 152 w 12240"/>
                <a:gd name="T9" fmla="*/ 1478 h 1683"/>
                <a:gd name="T10" fmla="*/ 288 w 12240"/>
                <a:gd name="T11" fmla="*/ 1505 h 1683"/>
                <a:gd name="T12" fmla="*/ 427 w 12240"/>
                <a:gd name="T13" fmla="*/ 1529 h 1683"/>
                <a:gd name="T14" fmla="*/ 567 w 12240"/>
                <a:gd name="T15" fmla="*/ 1552 h 1683"/>
                <a:gd name="T16" fmla="*/ 709 w 12240"/>
                <a:gd name="T17" fmla="*/ 1572 h 1683"/>
                <a:gd name="T18" fmla="*/ 853 w 12240"/>
                <a:gd name="T19" fmla="*/ 1591 h 1683"/>
                <a:gd name="T20" fmla="*/ 998 w 12240"/>
                <a:gd name="T21" fmla="*/ 1608 h 1683"/>
                <a:gd name="T22" fmla="*/ 1220 w 12240"/>
                <a:gd name="T23" fmla="*/ 1630 h 1683"/>
                <a:gd name="T24" fmla="*/ 1445 w 12240"/>
                <a:gd name="T25" fmla="*/ 1647 h 1683"/>
                <a:gd name="T26" fmla="*/ 1674 w 12240"/>
                <a:gd name="T27" fmla="*/ 1661 h 1683"/>
                <a:gd name="T28" fmla="*/ 1906 w 12240"/>
                <a:gd name="T29" fmla="*/ 1672 h 1683"/>
                <a:gd name="T30" fmla="*/ 2220 w 12240"/>
                <a:gd name="T31" fmla="*/ 1680 h 1683"/>
                <a:gd name="T32" fmla="*/ 2538 w 12240"/>
                <a:gd name="T33" fmla="*/ 1683 h 1683"/>
                <a:gd name="T34" fmla="*/ 2943 w 12240"/>
                <a:gd name="T35" fmla="*/ 1678 h 1683"/>
                <a:gd name="T36" fmla="*/ 3354 w 12240"/>
                <a:gd name="T37" fmla="*/ 1667 h 1683"/>
                <a:gd name="T38" fmla="*/ 3854 w 12240"/>
                <a:gd name="T39" fmla="*/ 1643 h 1683"/>
                <a:gd name="T40" fmla="*/ 4530 w 12240"/>
                <a:gd name="T41" fmla="*/ 1598 h 1683"/>
                <a:gd name="T42" fmla="*/ 5470 w 12240"/>
                <a:gd name="T43" fmla="*/ 1517 h 1683"/>
                <a:gd name="T44" fmla="*/ 9340 w 12240"/>
                <a:gd name="T45" fmla="*/ 1102 h 1683"/>
                <a:gd name="T46" fmla="*/ 10048 w 12240"/>
                <a:gd name="T47" fmla="*/ 1039 h 1683"/>
                <a:gd name="T48" fmla="*/ 10579 w 12240"/>
                <a:gd name="T49" fmla="*/ 1001 h 1683"/>
                <a:gd name="T50" fmla="*/ 10946 w 12240"/>
                <a:gd name="T51" fmla="*/ 981 h 1683"/>
                <a:gd name="T52" fmla="*/ 11302 w 12240"/>
                <a:gd name="T53" fmla="*/ 968 h 1683"/>
                <a:gd name="T54" fmla="*/ 11579 w 12240"/>
                <a:gd name="T55" fmla="*/ 962 h 1683"/>
                <a:gd name="T56" fmla="*/ 12240 w 12240"/>
                <a:gd name="T57" fmla="*/ 962 h 1683"/>
                <a:gd name="T58" fmla="*/ 12240 w 12240"/>
                <a:gd name="T59" fmla="*/ 0 h 1683"/>
                <a:gd name="T60" fmla="*/ 12240 w 12240"/>
                <a:gd name="T61" fmla="*/ 962 h 1683"/>
                <a:gd name="T62" fmla="*/ 11714 w 12240"/>
                <a:gd name="T63" fmla="*/ 962 h 1683"/>
                <a:gd name="T64" fmla="*/ 11847 w 12240"/>
                <a:gd name="T65" fmla="*/ 962 h 1683"/>
                <a:gd name="T66" fmla="*/ 12043 w 12240"/>
                <a:gd name="T67" fmla="*/ 966 h 1683"/>
                <a:gd name="T68" fmla="*/ 12240 w 12240"/>
                <a:gd name="T69" fmla="*/ 973 h 1683"/>
                <a:gd name="T70" fmla="*/ 12240 w 12240"/>
                <a:gd name="T71" fmla="*/ 962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40" h="1683">
                  <a:moveTo>
                    <a:pt x="12240" y="0"/>
                  </a:moveTo>
                  <a:lnTo>
                    <a:pt x="0" y="0"/>
                  </a:lnTo>
                  <a:lnTo>
                    <a:pt x="0" y="1445"/>
                  </a:lnTo>
                  <a:lnTo>
                    <a:pt x="18" y="1449"/>
                  </a:lnTo>
                  <a:lnTo>
                    <a:pt x="152" y="1478"/>
                  </a:lnTo>
                  <a:lnTo>
                    <a:pt x="288" y="1505"/>
                  </a:lnTo>
                  <a:lnTo>
                    <a:pt x="427" y="1529"/>
                  </a:lnTo>
                  <a:lnTo>
                    <a:pt x="567" y="1552"/>
                  </a:lnTo>
                  <a:lnTo>
                    <a:pt x="709" y="1572"/>
                  </a:lnTo>
                  <a:lnTo>
                    <a:pt x="853" y="1591"/>
                  </a:lnTo>
                  <a:lnTo>
                    <a:pt x="998" y="1608"/>
                  </a:lnTo>
                  <a:lnTo>
                    <a:pt x="1220" y="1630"/>
                  </a:lnTo>
                  <a:lnTo>
                    <a:pt x="1445" y="1647"/>
                  </a:lnTo>
                  <a:lnTo>
                    <a:pt x="1674" y="1661"/>
                  </a:lnTo>
                  <a:lnTo>
                    <a:pt x="1906" y="1672"/>
                  </a:lnTo>
                  <a:lnTo>
                    <a:pt x="2220" y="1680"/>
                  </a:lnTo>
                  <a:lnTo>
                    <a:pt x="2538" y="1683"/>
                  </a:lnTo>
                  <a:lnTo>
                    <a:pt x="2943" y="1678"/>
                  </a:lnTo>
                  <a:lnTo>
                    <a:pt x="3354" y="1667"/>
                  </a:lnTo>
                  <a:lnTo>
                    <a:pt x="3854" y="1643"/>
                  </a:lnTo>
                  <a:lnTo>
                    <a:pt x="4530" y="1598"/>
                  </a:lnTo>
                  <a:lnTo>
                    <a:pt x="5470" y="1517"/>
                  </a:lnTo>
                  <a:lnTo>
                    <a:pt x="9340" y="1102"/>
                  </a:lnTo>
                  <a:lnTo>
                    <a:pt x="10048" y="1039"/>
                  </a:lnTo>
                  <a:lnTo>
                    <a:pt x="10579" y="1001"/>
                  </a:lnTo>
                  <a:lnTo>
                    <a:pt x="10946" y="981"/>
                  </a:lnTo>
                  <a:lnTo>
                    <a:pt x="11302" y="968"/>
                  </a:lnTo>
                  <a:lnTo>
                    <a:pt x="11579" y="962"/>
                  </a:lnTo>
                  <a:lnTo>
                    <a:pt x="12240" y="962"/>
                  </a:lnTo>
                  <a:lnTo>
                    <a:pt x="12240" y="0"/>
                  </a:lnTo>
                  <a:close/>
                  <a:moveTo>
                    <a:pt x="12240" y="962"/>
                  </a:moveTo>
                  <a:lnTo>
                    <a:pt x="11714" y="962"/>
                  </a:lnTo>
                  <a:lnTo>
                    <a:pt x="11847" y="962"/>
                  </a:lnTo>
                  <a:lnTo>
                    <a:pt x="12043" y="966"/>
                  </a:lnTo>
                  <a:lnTo>
                    <a:pt x="12240" y="973"/>
                  </a:lnTo>
                  <a:lnTo>
                    <a:pt x="12240" y="962"/>
                  </a:lnTo>
                  <a:close/>
                </a:path>
              </a:pathLst>
            </a:custGeom>
            <a:solidFill>
              <a:srgbClr val="0C683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AutoShape 8">
              <a:extLst>
                <a:ext uri="{FF2B5EF4-FFF2-40B4-BE49-F238E27FC236}">
                  <a16:creationId xmlns:a16="http://schemas.microsoft.com/office/drawing/2014/main" id="{D500F6EB-0200-4B04-9D4E-BBE06C837661}"/>
                </a:ext>
              </a:extLst>
            </p:cNvPr>
            <p:cNvSpPr>
              <a:spLocks/>
            </p:cNvSpPr>
            <p:nvPr/>
          </p:nvSpPr>
          <p:spPr bwMode="auto">
            <a:xfrm>
              <a:off x="360" y="343"/>
              <a:ext cx="939" cy="939"/>
            </a:xfrm>
            <a:custGeom>
              <a:avLst/>
              <a:gdLst>
                <a:gd name="T0" fmla="+- 0 547 360"/>
                <a:gd name="T1" fmla="*/ T0 w 939"/>
                <a:gd name="T2" fmla="+- 0 1068 343"/>
                <a:gd name="T3" fmla="*/ 1068 h 939"/>
                <a:gd name="T4" fmla="+- 0 360 360"/>
                <a:gd name="T5" fmla="*/ T4 w 939"/>
                <a:gd name="T6" fmla="+- 0 800 343"/>
                <a:gd name="T7" fmla="*/ 800 h 939"/>
                <a:gd name="T8" fmla="+- 0 586 360"/>
                <a:gd name="T9" fmla="*/ T8 w 939"/>
                <a:gd name="T10" fmla="+- 0 1137 343"/>
                <a:gd name="T11" fmla="*/ 1137 h 939"/>
                <a:gd name="T12" fmla="+- 0 828 360"/>
                <a:gd name="T13" fmla="*/ T12 w 939"/>
                <a:gd name="T14" fmla="+- 0 520 343"/>
                <a:gd name="T15" fmla="*/ 520 h 939"/>
                <a:gd name="T16" fmla="+- 0 712 360"/>
                <a:gd name="T17" fmla="*/ T16 w 939"/>
                <a:gd name="T18" fmla="+- 0 400 343"/>
                <a:gd name="T19" fmla="*/ 400 h 939"/>
                <a:gd name="T20" fmla="+- 0 461 360"/>
                <a:gd name="T21" fmla="*/ T20 w 939"/>
                <a:gd name="T22" fmla="+- 0 634 343"/>
                <a:gd name="T23" fmla="*/ 634 h 939"/>
                <a:gd name="T24" fmla="+- 0 483 360"/>
                <a:gd name="T25" fmla="*/ T24 w 939"/>
                <a:gd name="T26" fmla="+- 0 645 343"/>
                <a:gd name="T27" fmla="*/ 645 h 939"/>
                <a:gd name="T28" fmla="+- 0 766 360"/>
                <a:gd name="T29" fmla="*/ T28 w 939"/>
                <a:gd name="T30" fmla="+- 0 434 343"/>
                <a:gd name="T31" fmla="*/ 434 h 939"/>
                <a:gd name="T32" fmla="+- 0 967 360"/>
                <a:gd name="T33" fmla="*/ T32 w 939"/>
                <a:gd name="T34" fmla="+- 0 695 343"/>
                <a:gd name="T35" fmla="*/ 695 h 939"/>
                <a:gd name="T36" fmla="+- 0 900 360"/>
                <a:gd name="T37" fmla="*/ T36 w 939"/>
                <a:gd name="T38" fmla="+- 0 720 343"/>
                <a:gd name="T39" fmla="*/ 720 h 939"/>
                <a:gd name="T40" fmla="+- 0 903 360"/>
                <a:gd name="T41" fmla="*/ T40 w 939"/>
                <a:gd name="T42" fmla="+- 0 618 343"/>
                <a:gd name="T43" fmla="*/ 618 h 939"/>
                <a:gd name="T44" fmla="+- 0 872 360"/>
                <a:gd name="T45" fmla="*/ T44 w 939"/>
                <a:gd name="T46" fmla="+- 0 613 343"/>
                <a:gd name="T47" fmla="*/ 613 h 939"/>
                <a:gd name="T48" fmla="+- 0 865 360"/>
                <a:gd name="T49" fmla="*/ T48 w 939"/>
                <a:gd name="T50" fmla="+- 0 577 343"/>
                <a:gd name="T51" fmla="*/ 577 h 939"/>
                <a:gd name="T52" fmla="+- 0 839 360"/>
                <a:gd name="T53" fmla="*/ T52 w 939"/>
                <a:gd name="T54" fmla="+- 0 559 343"/>
                <a:gd name="T55" fmla="*/ 559 h 939"/>
                <a:gd name="T56" fmla="+- 0 822 360"/>
                <a:gd name="T57" fmla="*/ T56 w 939"/>
                <a:gd name="T58" fmla="+- 0 545 343"/>
                <a:gd name="T59" fmla="*/ 545 h 939"/>
                <a:gd name="T60" fmla="+- 0 795 360"/>
                <a:gd name="T61" fmla="*/ T60 w 939"/>
                <a:gd name="T62" fmla="+- 0 579 343"/>
                <a:gd name="T63" fmla="*/ 579 h 939"/>
                <a:gd name="T64" fmla="+- 0 751 360"/>
                <a:gd name="T65" fmla="*/ T64 w 939"/>
                <a:gd name="T66" fmla="+- 0 611 343"/>
                <a:gd name="T67" fmla="*/ 611 h 939"/>
                <a:gd name="T68" fmla="+- 0 756 360"/>
                <a:gd name="T69" fmla="*/ T68 w 939"/>
                <a:gd name="T70" fmla="+- 0 722 343"/>
                <a:gd name="T71" fmla="*/ 722 h 939"/>
                <a:gd name="T72" fmla="+- 0 706 360"/>
                <a:gd name="T73" fmla="*/ T72 w 939"/>
                <a:gd name="T74" fmla="+- 0 695 343"/>
                <a:gd name="T75" fmla="*/ 695 h 939"/>
                <a:gd name="T76" fmla="+- 0 645 360"/>
                <a:gd name="T77" fmla="*/ T76 w 939"/>
                <a:gd name="T78" fmla="+- 0 707 343"/>
                <a:gd name="T79" fmla="*/ 707 h 939"/>
                <a:gd name="T80" fmla="+- 0 672 360"/>
                <a:gd name="T81" fmla="*/ T80 w 939"/>
                <a:gd name="T82" fmla="+- 0 787 343"/>
                <a:gd name="T83" fmla="*/ 787 h 939"/>
                <a:gd name="T84" fmla="+- 0 666 360"/>
                <a:gd name="T85" fmla="*/ T84 w 939"/>
                <a:gd name="T86" fmla="+- 0 826 343"/>
                <a:gd name="T87" fmla="*/ 826 h 939"/>
                <a:gd name="T88" fmla="+- 0 732 360"/>
                <a:gd name="T89" fmla="*/ T88 w 939"/>
                <a:gd name="T90" fmla="+- 0 874 343"/>
                <a:gd name="T91" fmla="*/ 874 h 939"/>
                <a:gd name="T92" fmla="+- 0 733 360"/>
                <a:gd name="T93" fmla="*/ T92 w 939"/>
                <a:gd name="T94" fmla="+- 0 909 343"/>
                <a:gd name="T95" fmla="*/ 909 h 939"/>
                <a:gd name="T96" fmla="+- 0 804 360"/>
                <a:gd name="T97" fmla="*/ T96 w 939"/>
                <a:gd name="T98" fmla="+- 0 897 343"/>
                <a:gd name="T99" fmla="*/ 897 h 939"/>
                <a:gd name="T100" fmla="+- 0 821 360"/>
                <a:gd name="T101" fmla="*/ T100 w 939"/>
                <a:gd name="T102" fmla="+- 0 895 343"/>
                <a:gd name="T103" fmla="*/ 895 h 939"/>
                <a:gd name="T104" fmla="+- 0 838 360"/>
                <a:gd name="T105" fmla="*/ T104 w 939"/>
                <a:gd name="T106" fmla="+- 0 977 343"/>
                <a:gd name="T107" fmla="*/ 977 h 939"/>
                <a:gd name="T108" fmla="+- 0 837 360"/>
                <a:gd name="T109" fmla="*/ T108 w 939"/>
                <a:gd name="T110" fmla="+- 0 877 343"/>
                <a:gd name="T111" fmla="*/ 877 h 939"/>
                <a:gd name="T112" fmla="+- 0 867 360"/>
                <a:gd name="T113" fmla="*/ T112 w 939"/>
                <a:gd name="T114" fmla="+- 0 895 343"/>
                <a:gd name="T115" fmla="*/ 895 h 939"/>
                <a:gd name="T116" fmla="+- 0 949 360"/>
                <a:gd name="T117" fmla="*/ T116 w 939"/>
                <a:gd name="T118" fmla="+- 0 908 343"/>
                <a:gd name="T119" fmla="*/ 908 h 939"/>
                <a:gd name="T120" fmla="+- 0 923 360"/>
                <a:gd name="T121" fmla="*/ T120 w 939"/>
                <a:gd name="T122" fmla="+- 0 872 343"/>
                <a:gd name="T123" fmla="*/ 872 h 939"/>
                <a:gd name="T124" fmla="+- 0 990 360"/>
                <a:gd name="T125" fmla="*/ T124 w 939"/>
                <a:gd name="T126" fmla="+- 0 824 343"/>
                <a:gd name="T127" fmla="*/ 824 h 939"/>
                <a:gd name="T128" fmla="+- 0 983 360"/>
                <a:gd name="T129" fmla="*/ T128 w 939"/>
                <a:gd name="T130" fmla="+- 0 784 343"/>
                <a:gd name="T131" fmla="*/ 784 h 939"/>
                <a:gd name="T132" fmla="+- 0 1005 360"/>
                <a:gd name="T133" fmla="*/ T132 w 939"/>
                <a:gd name="T134" fmla="+- 0 730 343"/>
                <a:gd name="T135" fmla="*/ 730 h 939"/>
                <a:gd name="T136" fmla="+- 0 1030 360"/>
                <a:gd name="T137" fmla="*/ T136 w 939"/>
                <a:gd name="T138" fmla="+- 0 668 343"/>
                <a:gd name="T139" fmla="*/ 668 h 939"/>
                <a:gd name="T140" fmla="+- 0 1152 360"/>
                <a:gd name="T141" fmla="*/ T140 w 939"/>
                <a:gd name="T142" fmla="+- 0 888 343"/>
                <a:gd name="T143" fmla="*/ 888 h 939"/>
                <a:gd name="T144" fmla="+- 0 906 360"/>
                <a:gd name="T145" fmla="*/ T144 w 939"/>
                <a:gd name="T146" fmla="+- 0 1135 343"/>
                <a:gd name="T147" fmla="*/ 1135 h 939"/>
                <a:gd name="T148" fmla="+- 0 572 360"/>
                <a:gd name="T149" fmla="*/ T148 w 939"/>
                <a:gd name="T150" fmla="+- 0 1019 343"/>
                <a:gd name="T151" fmla="*/ 1019 h 939"/>
                <a:gd name="T152" fmla="+- 0 533 360"/>
                <a:gd name="T153" fmla="*/ T152 w 939"/>
                <a:gd name="T154" fmla="+- 0 667 343"/>
                <a:gd name="T155" fmla="*/ 667 h 939"/>
                <a:gd name="T156" fmla="+- 0 830 360"/>
                <a:gd name="T157" fmla="*/ T156 w 939"/>
                <a:gd name="T158" fmla="+- 0 482 343"/>
                <a:gd name="T159" fmla="*/ 482 h 939"/>
                <a:gd name="T160" fmla="+- 0 1127 360"/>
                <a:gd name="T161" fmla="*/ T160 w 939"/>
                <a:gd name="T162" fmla="+- 0 667 343"/>
                <a:gd name="T163" fmla="*/ 667 h 939"/>
                <a:gd name="T164" fmla="+- 0 1127 360"/>
                <a:gd name="T165" fmla="*/ T164 w 939"/>
                <a:gd name="T166" fmla="+- 0 612 343"/>
                <a:gd name="T167" fmla="*/ 612 h 939"/>
                <a:gd name="T168" fmla="+- 0 902 360"/>
                <a:gd name="T169" fmla="*/ T168 w 939"/>
                <a:gd name="T170" fmla="+- 0 462 343"/>
                <a:gd name="T171" fmla="*/ 462 h 939"/>
                <a:gd name="T172" fmla="+- 0 576 360"/>
                <a:gd name="T173" fmla="*/ T172 w 939"/>
                <a:gd name="T174" fmla="+- 0 559 343"/>
                <a:gd name="T175" fmla="*/ 559 h 939"/>
                <a:gd name="T176" fmla="+- 0 479 360"/>
                <a:gd name="T177" fmla="*/ T176 w 939"/>
                <a:gd name="T178" fmla="+- 0 885 343"/>
                <a:gd name="T179" fmla="*/ 885 h 939"/>
                <a:gd name="T180" fmla="+- 0 690 360"/>
                <a:gd name="T181" fmla="*/ T180 w 939"/>
                <a:gd name="T182" fmla="+- 0 1143 343"/>
                <a:gd name="T183" fmla="*/ 1143 h 939"/>
                <a:gd name="T184" fmla="+- 0 969 360"/>
                <a:gd name="T185" fmla="*/ T184 w 939"/>
                <a:gd name="T186" fmla="+- 0 1143 343"/>
                <a:gd name="T187" fmla="*/ 1143 h 939"/>
                <a:gd name="T188" fmla="+- 0 1181 360"/>
                <a:gd name="T189" fmla="*/ T188 w 939"/>
                <a:gd name="T190" fmla="+- 0 885 343"/>
                <a:gd name="T191" fmla="*/ 885 h 939"/>
                <a:gd name="T192" fmla="+- 0 1176 360"/>
                <a:gd name="T193" fmla="*/ T192 w 939"/>
                <a:gd name="T194" fmla="+- 0 981 343"/>
                <a:gd name="T195" fmla="*/ 981 h 939"/>
                <a:gd name="T196" fmla="+- 0 893 360"/>
                <a:gd name="T197" fmla="*/ T196 w 939"/>
                <a:gd name="T198" fmla="+- 0 1192 343"/>
                <a:gd name="T199" fmla="*/ 1192 h 939"/>
                <a:gd name="T200" fmla="+- 0 1064 360"/>
                <a:gd name="T201" fmla="*/ T200 w 939"/>
                <a:gd name="T202" fmla="+- 0 1157 343"/>
                <a:gd name="T203" fmla="*/ 1157 h 939"/>
                <a:gd name="T204" fmla="+- 0 1245 360"/>
                <a:gd name="T205" fmla="*/ T204 w 939"/>
                <a:gd name="T206" fmla="+- 0 845 343"/>
                <a:gd name="T207" fmla="*/ 845 h 939"/>
                <a:gd name="T208" fmla="+- 0 1133 360"/>
                <a:gd name="T209" fmla="*/ T208 w 939"/>
                <a:gd name="T210" fmla="+- 0 539 343"/>
                <a:gd name="T211" fmla="*/ 539 h 939"/>
                <a:gd name="T212" fmla="+- 0 859 360"/>
                <a:gd name="T213" fmla="*/ T212 w 939"/>
                <a:gd name="T214" fmla="+- 0 428 343"/>
                <a:gd name="T215" fmla="*/ 428 h 939"/>
                <a:gd name="T216" fmla="+- 0 1157 360"/>
                <a:gd name="T217" fmla="*/ T216 w 939"/>
                <a:gd name="T218" fmla="+- 0 616 343"/>
                <a:gd name="T219" fmla="*/ 616 h 9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939" h="939">
                  <a:moveTo>
                    <a:pt x="440" y="855"/>
                  </a:moveTo>
                  <a:lnTo>
                    <a:pt x="369" y="840"/>
                  </a:lnTo>
                  <a:lnTo>
                    <a:pt x="302" y="813"/>
                  </a:lnTo>
                  <a:lnTo>
                    <a:pt x="241" y="775"/>
                  </a:lnTo>
                  <a:lnTo>
                    <a:pt x="187" y="725"/>
                  </a:lnTo>
                  <a:lnTo>
                    <a:pt x="143" y="666"/>
                  </a:lnTo>
                  <a:lnTo>
                    <a:pt x="111" y="601"/>
                  </a:lnTo>
                  <a:lnTo>
                    <a:pt x="91" y="531"/>
                  </a:lnTo>
                  <a:lnTo>
                    <a:pt x="84" y="457"/>
                  </a:lnTo>
                  <a:lnTo>
                    <a:pt x="0" y="457"/>
                  </a:lnTo>
                  <a:lnTo>
                    <a:pt x="57" y="585"/>
                  </a:lnTo>
                  <a:lnTo>
                    <a:pt x="94" y="657"/>
                  </a:lnTo>
                  <a:lnTo>
                    <a:pt x="125" y="701"/>
                  </a:lnTo>
                  <a:lnTo>
                    <a:pt x="167" y="743"/>
                  </a:lnTo>
                  <a:lnTo>
                    <a:pt x="226" y="794"/>
                  </a:lnTo>
                  <a:lnTo>
                    <a:pt x="291" y="836"/>
                  </a:lnTo>
                  <a:lnTo>
                    <a:pt x="362" y="866"/>
                  </a:lnTo>
                  <a:lnTo>
                    <a:pt x="437" y="882"/>
                  </a:lnTo>
                  <a:lnTo>
                    <a:pt x="440" y="855"/>
                  </a:lnTo>
                  <a:moveTo>
                    <a:pt x="468" y="177"/>
                  </a:moveTo>
                  <a:lnTo>
                    <a:pt x="468" y="178"/>
                  </a:lnTo>
                  <a:lnTo>
                    <a:pt x="468" y="177"/>
                  </a:lnTo>
                  <a:moveTo>
                    <a:pt x="480" y="0"/>
                  </a:moveTo>
                  <a:lnTo>
                    <a:pt x="352" y="57"/>
                  </a:lnTo>
                  <a:lnTo>
                    <a:pt x="280" y="94"/>
                  </a:lnTo>
                  <a:lnTo>
                    <a:pt x="236" y="125"/>
                  </a:lnTo>
                  <a:lnTo>
                    <a:pt x="193" y="167"/>
                  </a:lnTo>
                  <a:lnTo>
                    <a:pt x="142" y="226"/>
                  </a:lnTo>
                  <a:lnTo>
                    <a:pt x="101" y="291"/>
                  </a:lnTo>
                  <a:lnTo>
                    <a:pt x="71" y="362"/>
                  </a:lnTo>
                  <a:lnTo>
                    <a:pt x="55" y="437"/>
                  </a:lnTo>
                  <a:lnTo>
                    <a:pt x="82" y="440"/>
                  </a:lnTo>
                  <a:lnTo>
                    <a:pt x="97" y="369"/>
                  </a:lnTo>
                  <a:lnTo>
                    <a:pt x="123" y="302"/>
                  </a:lnTo>
                  <a:lnTo>
                    <a:pt x="162" y="241"/>
                  </a:lnTo>
                  <a:lnTo>
                    <a:pt x="212" y="187"/>
                  </a:lnTo>
                  <a:lnTo>
                    <a:pt x="271" y="143"/>
                  </a:lnTo>
                  <a:lnTo>
                    <a:pt x="336" y="111"/>
                  </a:lnTo>
                  <a:lnTo>
                    <a:pt x="406" y="91"/>
                  </a:lnTo>
                  <a:lnTo>
                    <a:pt x="479" y="84"/>
                  </a:lnTo>
                  <a:lnTo>
                    <a:pt x="480" y="0"/>
                  </a:lnTo>
                  <a:moveTo>
                    <a:pt x="670" y="325"/>
                  </a:moveTo>
                  <a:lnTo>
                    <a:pt x="633" y="342"/>
                  </a:lnTo>
                  <a:lnTo>
                    <a:pt x="607" y="352"/>
                  </a:lnTo>
                  <a:lnTo>
                    <a:pt x="590" y="350"/>
                  </a:lnTo>
                  <a:lnTo>
                    <a:pt x="581" y="330"/>
                  </a:lnTo>
                  <a:lnTo>
                    <a:pt x="573" y="336"/>
                  </a:lnTo>
                  <a:lnTo>
                    <a:pt x="557" y="356"/>
                  </a:lnTo>
                  <a:lnTo>
                    <a:pt x="540" y="377"/>
                  </a:lnTo>
                  <a:lnTo>
                    <a:pt x="527" y="385"/>
                  </a:lnTo>
                  <a:lnTo>
                    <a:pt x="523" y="363"/>
                  </a:lnTo>
                  <a:lnTo>
                    <a:pt x="532" y="322"/>
                  </a:lnTo>
                  <a:lnTo>
                    <a:pt x="542" y="282"/>
                  </a:lnTo>
                  <a:lnTo>
                    <a:pt x="543" y="275"/>
                  </a:lnTo>
                  <a:lnTo>
                    <a:pt x="544" y="271"/>
                  </a:lnTo>
                  <a:lnTo>
                    <a:pt x="545" y="265"/>
                  </a:lnTo>
                  <a:lnTo>
                    <a:pt x="532" y="269"/>
                  </a:lnTo>
                  <a:lnTo>
                    <a:pt x="521" y="271"/>
                  </a:lnTo>
                  <a:lnTo>
                    <a:pt x="512" y="270"/>
                  </a:lnTo>
                  <a:lnTo>
                    <a:pt x="507" y="268"/>
                  </a:lnTo>
                  <a:lnTo>
                    <a:pt x="500" y="257"/>
                  </a:lnTo>
                  <a:lnTo>
                    <a:pt x="504" y="240"/>
                  </a:lnTo>
                  <a:lnTo>
                    <a:pt x="504" y="238"/>
                  </a:lnTo>
                  <a:lnTo>
                    <a:pt x="505" y="234"/>
                  </a:lnTo>
                  <a:lnTo>
                    <a:pt x="500" y="234"/>
                  </a:lnTo>
                  <a:lnTo>
                    <a:pt x="494" y="238"/>
                  </a:lnTo>
                  <a:lnTo>
                    <a:pt x="490" y="235"/>
                  </a:lnTo>
                  <a:lnTo>
                    <a:pt x="484" y="229"/>
                  </a:lnTo>
                  <a:lnTo>
                    <a:pt x="479" y="216"/>
                  </a:lnTo>
                  <a:lnTo>
                    <a:pt x="474" y="200"/>
                  </a:lnTo>
                  <a:lnTo>
                    <a:pt x="468" y="179"/>
                  </a:lnTo>
                  <a:lnTo>
                    <a:pt x="467" y="175"/>
                  </a:lnTo>
                  <a:lnTo>
                    <a:pt x="467" y="181"/>
                  </a:lnTo>
                  <a:lnTo>
                    <a:pt x="462" y="202"/>
                  </a:lnTo>
                  <a:lnTo>
                    <a:pt x="457" y="219"/>
                  </a:lnTo>
                  <a:lnTo>
                    <a:pt x="451" y="231"/>
                  </a:lnTo>
                  <a:lnTo>
                    <a:pt x="446" y="238"/>
                  </a:lnTo>
                  <a:lnTo>
                    <a:pt x="442" y="240"/>
                  </a:lnTo>
                  <a:lnTo>
                    <a:pt x="435" y="236"/>
                  </a:lnTo>
                  <a:lnTo>
                    <a:pt x="430" y="236"/>
                  </a:lnTo>
                  <a:lnTo>
                    <a:pt x="436" y="259"/>
                  </a:lnTo>
                  <a:lnTo>
                    <a:pt x="426" y="275"/>
                  </a:lnTo>
                  <a:lnTo>
                    <a:pt x="408" y="274"/>
                  </a:lnTo>
                  <a:lnTo>
                    <a:pt x="391" y="268"/>
                  </a:lnTo>
                  <a:lnTo>
                    <a:pt x="394" y="284"/>
                  </a:lnTo>
                  <a:lnTo>
                    <a:pt x="404" y="324"/>
                  </a:lnTo>
                  <a:lnTo>
                    <a:pt x="412" y="365"/>
                  </a:lnTo>
                  <a:lnTo>
                    <a:pt x="408" y="387"/>
                  </a:lnTo>
                  <a:lnTo>
                    <a:pt x="396" y="379"/>
                  </a:lnTo>
                  <a:lnTo>
                    <a:pt x="378" y="358"/>
                  </a:lnTo>
                  <a:lnTo>
                    <a:pt x="375" y="354"/>
                  </a:lnTo>
                  <a:lnTo>
                    <a:pt x="362" y="338"/>
                  </a:lnTo>
                  <a:lnTo>
                    <a:pt x="355" y="333"/>
                  </a:lnTo>
                  <a:lnTo>
                    <a:pt x="346" y="352"/>
                  </a:lnTo>
                  <a:lnTo>
                    <a:pt x="329" y="354"/>
                  </a:lnTo>
                  <a:lnTo>
                    <a:pt x="303" y="344"/>
                  </a:lnTo>
                  <a:lnTo>
                    <a:pt x="266" y="327"/>
                  </a:lnTo>
                  <a:lnTo>
                    <a:pt x="271" y="337"/>
                  </a:lnTo>
                  <a:lnTo>
                    <a:pt x="285" y="364"/>
                  </a:lnTo>
                  <a:lnTo>
                    <a:pt x="292" y="395"/>
                  </a:lnTo>
                  <a:lnTo>
                    <a:pt x="279" y="419"/>
                  </a:lnTo>
                  <a:lnTo>
                    <a:pt x="282" y="424"/>
                  </a:lnTo>
                  <a:lnTo>
                    <a:pt x="294" y="432"/>
                  </a:lnTo>
                  <a:lnTo>
                    <a:pt x="312" y="444"/>
                  </a:lnTo>
                  <a:lnTo>
                    <a:pt x="330" y="460"/>
                  </a:lnTo>
                  <a:lnTo>
                    <a:pt x="329" y="466"/>
                  </a:lnTo>
                  <a:lnTo>
                    <a:pt x="321" y="474"/>
                  </a:lnTo>
                  <a:lnTo>
                    <a:pt x="311" y="480"/>
                  </a:lnTo>
                  <a:lnTo>
                    <a:pt x="306" y="483"/>
                  </a:lnTo>
                  <a:lnTo>
                    <a:pt x="324" y="492"/>
                  </a:lnTo>
                  <a:lnTo>
                    <a:pt x="347" y="502"/>
                  </a:lnTo>
                  <a:lnTo>
                    <a:pt x="367" y="510"/>
                  </a:lnTo>
                  <a:lnTo>
                    <a:pt x="375" y="517"/>
                  </a:lnTo>
                  <a:lnTo>
                    <a:pt x="372" y="531"/>
                  </a:lnTo>
                  <a:lnTo>
                    <a:pt x="366" y="546"/>
                  </a:lnTo>
                  <a:lnTo>
                    <a:pt x="357" y="559"/>
                  </a:lnTo>
                  <a:lnTo>
                    <a:pt x="347" y="567"/>
                  </a:lnTo>
                  <a:lnTo>
                    <a:pt x="353" y="567"/>
                  </a:lnTo>
                  <a:lnTo>
                    <a:pt x="373" y="566"/>
                  </a:lnTo>
                  <a:lnTo>
                    <a:pt x="399" y="562"/>
                  </a:lnTo>
                  <a:lnTo>
                    <a:pt x="425" y="555"/>
                  </a:lnTo>
                  <a:lnTo>
                    <a:pt x="429" y="554"/>
                  </a:lnTo>
                  <a:lnTo>
                    <a:pt x="429" y="563"/>
                  </a:lnTo>
                  <a:lnTo>
                    <a:pt x="444" y="554"/>
                  </a:lnTo>
                  <a:lnTo>
                    <a:pt x="453" y="546"/>
                  </a:lnTo>
                  <a:lnTo>
                    <a:pt x="459" y="534"/>
                  </a:lnTo>
                  <a:lnTo>
                    <a:pt x="460" y="534"/>
                  </a:lnTo>
                  <a:lnTo>
                    <a:pt x="461" y="552"/>
                  </a:lnTo>
                  <a:lnTo>
                    <a:pt x="461" y="566"/>
                  </a:lnTo>
                  <a:lnTo>
                    <a:pt x="461" y="597"/>
                  </a:lnTo>
                  <a:lnTo>
                    <a:pt x="459" y="635"/>
                  </a:lnTo>
                  <a:lnTo>
                    <a:pt x="455" y="656"/>
                  </a:lnTo>
                  <a:lnTo>
                    <a:pt x="478" y="634"/>
                  </a:lnTo>
                  <a:lnTo>
                    <a:pt x="477" y="629"/>
                  </a:lnTo>
                  <a:lnTo>
                    <a:pt x="474" y="607"/>
                  </a:lnTo>
                  <a:lnTo>
                    <a:pt x="474" y="577"/>
                  </a:lnTo>
                  <a:lnTo>
                    <a:pt x="475" y="550"/>
                  </a:lnTo>
                  <a:lnTo>
                    <a:pt x="477" y="534"/>
                  </a:lnTo>
                  <a:lnTo>
                    <a:pt x="477" y="533"/>
                  </a:lnTo>
                  <a:lnTo>
                    <a:pt x="483" y="544"/>
                  </a:lnTo>
                  <a:lnTo>
                    <a:pt x="493" y="552"/>
                  </a:lnTo>
                  <a:lnTo>
                    <a:pt x="506" y="561"/>
                  </a:lnTo>
                  <a:lnTo>
                    <a:pt x="507" y="552"/>
                  </a:lnTo>
                  <a:lnTo>
                    <a:pt x="511" y="553"/>
                  </a:lnTo>
                  <a:lnTo>
                    <a:pt x="537" y="560"/>
                  </a:lnTo>
                  <a:lnTo>
                    <a:pt x="563" y="564"/>
                  </a:lnTo>
                  <a:lnTo>
                    <a:pt x="583" y="565"/>
                  </a:lnTo>
                  <a:lnTo>
                    <a:pt x="589" y="565"/>
                  </a:lnTo>
                  <a:lnTo>
                    <a:pt x="578" y="557"/>
                  </a:lnTo>
                  <a:lnTo>
                    <a:pt x="575" y="552"/>
                  </a:lnTo>
                  <a:lnTo>
                    <a:pt x="570" y="544"/>
                  </a:lnTo>
                  <a:lnTo>
                    <a:pt x="565" y="533"/>
                  </a:lnTo>
                  <a:lnTo>
                    <a:pt x="563" y="529"/>
                  </a:lnTo>
                  <a:lnTo>
                    <a:pt x="561" y="515"/>
                  </a:lnTo>
                  <a:lnTo>
                    <a:pt x="569" y="508"/>
                  </a:lnTo>
                  <a:lnTo>
                    <a:pt x="589" y="499"/>
                  </a:lnTo>
                  <a:lnTo>
                    <a:pt x="612" y="490"/>
                  </a:lnTo>
                  <a:lnTo>
                    <a:pt x="630" y="481"/>
                  </a:lnTo>
                  <a:lnTo>
                    <a:pt x="625" y="478"/>
                  </a:lnTo>
                  <a:lnTo>
                    <a:pt x="615" y="472"/>
                  </a:lnTo>
                  <a:lnTo>
                    <a:pt x="607" y="464"/>
                  </a:lnTo>
                  <a:lnTo>
                    <a:pt x="606" y="458"/>
                  </a:lnTo>
                  <a:lnTo>
                    <a:pt x="623" y="441"/>
                  </a:lnTo>
                  <a:lnTo>
                    <a:pt x="641" y="430"/>
                  </a:lnTo>
                  <a:lnTo>
                    <a:pt x="654" y="422"/>
                  </a:lnTo>
                  <a:lnTo>
                    <a:pt x="656" y="417"/>
                  </a:lnTo>
                  <a:lnTo>
                    <a:pt x="643" y="392"/>
                  </a:lnTo>
                  <a:lnTo>
                    <a:pt x="645" y="387"/>
                  </a:lnTo>
                  <a:lnTo>
                    <a:pt x="645" y="385"/>
                  </a:lnTo>
                  <a:lnTo>
                    <a:pt x="651" y="361"/>
                  </a:lnTo>
                  <a:lnTo>
                    <a:pt x="656" y="352"/>
                  </a:lnTo>
                  <a:lnTo>
                    <a:pt x="664" y="335"/>
                  </a:lnTo>
                  <a:lnTo>
                    <a:pt x="670" y="325"/>
                  </a:lnTo>
                  <a:moveTo>
                    <a:pt x="828" y="470"/>
                  </a:moveTo>
                  <a:lnTo>
                    <a:pt x="821" y="398"/>
                  </a:lnTo>
                  <a:lnTo>
                    <a:pt x="801" y="332"/>
                  </a:lnTo>
                  <a:lnTo>
                    <a:pt x="801" y="470"/>
                  </a:lnTo>
                  <a:lnTo>
                    <a:pt x="792" y="545"/>
                  </a:lnTo>
                  <a:lnTo>
                    <a:pt x="767" y="615"/>
                  </a:lnTo>
                  <a:lnTo>
                    <a:pt x="728" y="676"/>
                  </a:lnTo>
                  <a:lnTo>
                    <a:pt x="677" y="728"/>
                  </a:lnTo>
                  <a:lnTo>
                    <a:pt x="615" y="767"/>
                  </a:lnTo>
                  <a:lnTo>
                    <a:pt x="546" y="792"/>
                  </a:lnTo>
                  <a:lnTo>
                    <a:pt x="470" y="800"/>
                  </a:lnTo>
                  <a:lnTo>
                    <a:pt x="394" y="792"/>
                  </a:lnTo>
                  <a:lnTo>
                    <a:pt x="324" y="767"/>
                  </a:lnTo>
                  <a:lnTo>
                    <a:pt x="263" y="728"/>
                  </a:lnTo>
                  <a:lnTo>
                    <a:pt x="212" y="676"/>
                  </a:lnTo>
                  <a:lnTo>
                    <a:pt x="173" y="615"/>
                  </a:lnTo>
                  <a:lnTo>
                    <a:pt x="148" y="545"/>
                  </a:lnTo>
                  <a:lnTo>
                    <a:pt x="139" y="470"/>
                  </a:lnTo>
                  <a:lnTo>
                    <a:pt x="148" y="394"/>
                  </a:lnTo>
                  <a:lnTo>
                    <a:pt x="173" y="324"/>
                  </a:lnTo>
                  <a:lnTo>
                    <a:pt x="212" y="263"/>
                  </a:lnTo>
                  <a:lnTo>
                    <a:pt x="263" y="212"/>
                  </a:lnTo>
                  <a:lnTo>
                    <a:pt x="324" y="173"/>
                  </a:lnTo>
                  <a:lnTo>
                    <a:pt x="394" y="148"/>
                  </a:lnTo>
                  <a:lnTo>
                    <a:pt x="470" y="139"/>
                  </a:lnTo>
                  <a:lnTo>
                    <a:pt x="546" y="148"/>
                  </a:lnTo>
                  <a:lnTo>
                    <a:pt x="615" y="173"/>
                  </a:lnTo>
                  <a:lnTo>
                    <a:pt x="677" y="212"/>
                  </a:lnTo>
                  <a:lnTo>
                    <a:pt x="728" y="263"/>
                  </a:lnTo>
                  <a:lnTo>
                    <a:pt x="767" y="324"/>
                  </a:lnTo>
                  <a:lnTo>
                    <a:pt x="792" y="394"/>
                  </a:lnTo>
                  <a:lnTo>
                    <a:pt x="801" y="470"/>
                  </a:lnTo>
                  <a:lnTo>
                    <a:pt x="801" y="332"/>
                  </a:lnTo>
                  <a:lnTo>
                    <a:pt x="800" y="330"/>
                  </a:lnTo>
                  <a:lnTo>
                    <a:pt x="767" y="269"/>
                  </a:lnTo>
                  <a:lnTo>
                    <a:pt x="723" y="216"/>
                  </a:lnTo>
                  <a:lnTo>
                    <a:pt x="670" y="173"/>
                  </a:lnTo>
                  <a:lnTo>
                    <a:pt x="609" y="140"/>
                  </a:lnTo>
                  <a:lnTo>
                    <a:pt x="607" y="139"/>
                  </a:lnTo>
                  <a:lnTo>
                    <a:pt x="542" y="119"/>
                  </a:lnTo>
                  <a:lnTo>
                    <a:pt x="470" y="111"/>
                  </a:lnTo>
                  <a:lnTo>
                    <a:pt x="398" y="119"/>
                  </a:lnTo>
                  <a:lnTo>
                    <a:pt x="330" y="140"/>
                  </a:lnTo>
                  <a:lnTo>
                    <a:pt x="270" y="173"/>
                  </a:lnTo>
                  <a:lnTo>
                    <a:pt x="216" y="216"/>
                  </a:lnTo>
                  <a:lnTo>
                    <a:pt x="173" y="269"/>
                  </a:lnTo>
                  <a:lnTo>
                    <a:pt x="140" y="330"/>
                  </a:lnTo>
                  <a:lnTo>
                    <a:pt x="119" y="398"/>
                  </a:lnTo>
                  <a:lnTo>
                    <a:pt x="111" y="470"/>
                  </a:lnTo>
                  <a:lnTo>
                    <a:pt x="119" y="542"/>
                  </a:lnTo>
                  <a:lnTo>
                    <a:pt x="140" y="609"/>
                  </a:lnTo>
                  <a:lnTo>
                    <a:pt x="173" y="670"/>
                  </a:lnTo>
                  <a:lnTo>
                    <a:pt x="216" y="723"/>
                  </a:lnTo>
                  <a:lnTo>
                    <a:pt x="270" y="767"/>
                  </a:lnTo>
                  <a:lnTo>
                    <a:pt x="330" y="800"/>
                  </a:lnTo>
                  <a:lnTo>
                    <a:pt x="398" y="821"/>
                  </a:lnTo>
                  <a:lnTo>
                    <a:pt x="470" y="828"/>
                  </a:lnTo>
                  <a:lnTo>
                    <a:pt x="542" y="821"/>
                  </a:lnTo>
                  <a:lnTo>
                    <a:pt x="607" y="800"/>
                  </a:lnTo>
                  <a:lnTo>
                    <a:pt x="609" y="800"/>
                  </a:lnTo>
                  <a:lnTo>
                    <a:pt x="670" y="767"/>
                  </a:lnTo>
                  <a:lnTo>
                    <a:pt x="723" y="723"/>
                  </a:lnTo>
                  <a:lnTo>
                    <a:pt x="767" y="670"/>
                  </a:lnTo>
                  <a:lnTo>
                    <a:pt x="800" y="609"/>
                  </a:lnTo>
                  <a:lnTo>
                    <a:pt x="821" y="542"/>
                  </a:lnTo>
                  <a:lnTo>
                    <a:pt x="828" y="470"/>
                  </a:lnTo>
                  <a:moveTo>
                    <a:pt x="885" y="502"/>
                  </a:moveTo>
                  <a:lnTo>
                    <a:pt x="857" y="499"/>
                  </a:lnTo>
                  <a:lnTo>
                    <a:pt x="843" y="571"/>
                  </a:lnTo>
                  <a:lnTo>
                    <a:pt x="816" y="638"/>
                  </a:lnTo>
                  <a:lnTo>
                    <a:pt x="777" y="699"/>
                  </a:lnTo>
                  <a:lnTo>
                    <a:pt x="728" y="752"/>
                  </a:lnTo>
                  <a:lnTo>
                    <a:pt x="669" y="796"/>
                  </a:lnTo>
                  <a:lnTo>
                    <a:pt x="604" y="829"/>
                  </a:lnTo>
                  <a:lnTo>
                    <a:pt x="533" y="849"/>
                  </a:lnTo>
                  <a:lnTo>
                    <a:pt x="460" y="855"/>
                  </a:lnTo>
                  <a:lnTo>
                    <a:pt x="460" y="939"/>
                  </a:lnTo>
                  <a:lnTo>
                    <a:pt x="588" y="882"/>
                  </a:lnTo>
                  <a:lnTo>
                    <a:pt x="660" y="846"/>
                  </a:lnTo>
                  <a:lnTo>
                    <a:pt x="704" y="814"/>
                  </a:lnTo>
                  <a:lnTo>
                    <a:pt x="746" y="773"/>
                  </a:lnTo>
                  <a:lnTo>
                    <a:pt x="797" y="713"/>
                  </a:lnTo>
                  <a:lnTo>
                    <a:pt x="839" y="648"/>
                  </a:lnTo>
                  <a:lnTo>
                    <a:pt x="869" y="578"/>
                  </a:lnTo>
                  <a:lnTo>
                    <a:pt x="885" y="502"/>
                  </a:lnTo>
                  <a:moveTo>
                    <a:pt x="939" y="482"/>
                  </a:moveTo>
                  <a:lnTo>
                    <a:pt x="882" y="355"/>
                  </a:lnTo>
                  <a:lnTo>
                    <a:pt x="846" y="282"/>
                  </a:lnTo>
                  <a:lnTo>
                    <a:pt x="814" y="238"/>
                  </a:lnTo>
                  <a:lnTo>
                    <a:pt x="773" y="196"/>
                  </a:lnTo>
                  <a:lnTo>
                    <a:pt x="713" y="145"/>
                  </a:lnTo>
                  <a:lnTo>
                    <a:pt x="648" y="103"/>
                  </a:lnTo>
                  <a:lnTo>
                    <a:pt x="578" y="74"/>
                  </a:lnTo>
                  <a:lnTo>
                    <a:pt x="502" y="57"/>
                  </a:lnTo>
                  <a:lnTo>
                    <a:pt x="499" y="85"/>
                  </a:lnTo>
                  <a:lnTo>
                    <a:pt x="571" y="99"/>
                  </a:lnTo>
                  <a:lnTo>
                    <a:pt x="638" y="126"/>
                  </a:lnTo>
                  <a:lnTo>
                    <a:pt x="699" y="165"/>
                  </a:lnTo>
                  <a:lnTo>
                    <a:pt x="752" y="214"/>
                  </a:lnTo>
                  <a:lnTo>
                    <a:pt x="797" y="273"/>
                  </a:lnTo>
                  <a:lnTo>
                    <a:pt x="829" y="339"/>
                  </a:lnTo>
                  <a:lnTo>
                    <a:pt x="849" y="409"/>
                  </a:lnTo>
                  <a:lnTo>
                    <a:pt x="855" y="482"/>
                  </a:lnTo>
                  <a:lnTo>
                    <a:pt x="939" y="48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7">
              <a:extLst>
                <a:ext uri="{FF2B5EF4-FFF2-40B4-BE49-F238E27FC236}">
                  <a16:creationId xmlns:a16="http://schemas.microsoft.com/office/drawing/2014/main" id="{3BCAAB90-9E23-45F3-AC1B-E96254BA2B30}"/>
                </a:ext>
              </a:extLst>
            </p:cNvPr>
            <p:cNvSpPr>
              <a:spLocks/>
            </p:cNvSpPr>
            <p:nvPr/>
          </p:nvSpPr>
          <p:spPr bwMode="auto">
            <a:xfrm>
              <a:off x="779" y="1040"/>
              <a:ext cx="84" cy="80"/>
            </a:xfrm>
            <a:custGeom>
              <a:avLst/>
              <a:gdLst>
                <a:gd name="T0" fmla="+- 0 862 779"/>
                <a:gd name="T1" fmla="*/ T0 w 84"/>
                <a:gd name="T2" fmla="+- 0 1071 1041"/>
                <a:gd name="T3" fmla="*/ 1071 h 80"/>
                <a:gd name="T4" fmla="+- 0 836 779"/>
                <a:gd name="T5" fmla="*/ T4 w 84"/>
                <a:gd name="T6" fmla="+- 0 1089 1041"/>
                <a:gd name="T7" fmla="*/ 1089 h 80"/>
                <a:gd name="T8" fmla="+- 0 846 779"/>
                <a:gd name="T9" fmla="*/ T8 w 84"/>
                <a:gd name="T10" fmla="+- 0 1120 1041"/>
                <a:gd name="T11" fmla="*/ 1120 h 80"/>
                <a:gd name="T12" fmla="+- 0 821 779"/>
                <a:gd name="T13" fmla="*/ T12 w 84"/>
                <a:gd name="T14" fmla="+- 0 1101 1041"/>
                <a:gd name="T15" fmla="*/ 1101 h 80"/>
                <a:gd name="T16" fmla="+- 0 795 779"/>
                <a:gd name="T17" fmla="*/ T16 w 84"/>
                <a:gd name="T18" fmla="+- 0 1120 1041"/>
                <a:gd name="T19" fmla="*/ 1120 h 80"/>
                <a:gd name="T20" fmla="+- 0 805 779"/>
                <a:gd name="T21" fmla="*/ T20 w 84"/>
                <a:gd name="T22" fmla="+- 0 1089 1041"/>
                <a:gd name="T23" fmla="*/ 1089 h 80"/>
                <a:gd name="T24" fmla="+- 0 779 779"/>
                <a:gd name="T25" fmla="*/ T24 w 84"/>
                <a:gd name="T26" fmla="+- 0 1071 1041"/>
                <a:gd name="T27" fmla="*/ 1071 h 80"/>
                <a:gd name="T28" fmla="+- 0 811 779"/>
                <a:gd name="T29" fmla="*/ T28 w 84"/>
                <a:gd name="T30" fmla="+- 0 1071 1041"/>
                <a:gd name="T31" fmla="*/ 1071 h 80"/>
                <a:gd name="T32" fmla="+- 0 821 779"/>
                <a:gd name="T33" fmla="*/ T32 w 84"/>
                <a:gd name="T34" fmla="+- 0 1041 1041"/>
                <a:gd name="T35" fmla="*/ 1041 h 80"/>
                <a:gd name="T36" fmla="+- 0 830 779"/>
                <a:gd name="T37" fmla="*/ T36 w 84"/>
                <a:gd name="T38" fmla="+- 0 1071 1041"/>
                <a:gd name="T39" fmla="*/ 1071 h 80"/>
                <a:gd name="T40" fmla="+- 0 862 779"/>
                <a:gd name="T41" fmla="*/ T40 w 84"/>
                <a:gd name="T42" fmla="+- 0 1071 1041"/>
                <a:gd name="T43" fmla="*/ 1071 h 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0">
                  <a:moveTo>
                    <a:pt x="83" y="30"/>
                  </a:moveTo>
                  <a:lnTo>
                    <a:pt x="57" y="48"/>
                  </a:lnTo>
                  <a:lnTo>
                    <a:pt x="67" y="79"/>
                  </a:lnTo>
                  <a:lnTo>
                    <a:pt x="42" y="60"/>
                  </a:lnTo>
                  <a:lnTo>
                    <a:pt x="16" y="79"/>
                  </a:lnTo>
                  <a:lnTo>
                    <a:pt x="26" y="48"/>
                  </a:lnTo>
                  <a:lnTo>
                    <a:pt x="0" y="30"/>
                  </a:lnTo>
                  <a:lnTo>
                    <a:pt x="32" y="30"/>
                  </a:lnTo>
                  <a:lnTo>
                    <a:pt x="42" y="0"/>
                  </a:lnTo>
                  <a:lnTo>
                    <a:pt x="51" y="30"/>
                  </a:lnTo>
                  <a:lnTo>
                    <a:pt x="83" y="30"/>
                  </a:lnTo>
                  <a:close/>
                </a:path>
              </a:pathLst>
            </a:custGeom>
            <a:noFill/>
            <a:ln w="508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9" name="Picture 8">
              <a:extLst>
                <a:ext uri="{FF2B5EF4-FFF2-40B4-BE49-F238E27FC236}">
                  <a16:creationId xmlns:a16="http://schemas.microsoft.com/office/drawing/2014/main" id="{37CDFC88-7A26-467D-B1ED-83225D9DD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 y="922"/>
              <a:ext cx="18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5">
              <a:extLst>
                <a:ext uri="{FF2B5EF4-FFF2-40B4-BE49-F238E27FC236}">
                  <a16:creationId xmlns:a16="http://schemas.microsoft.com/office/drawing/2014/main" id="{A82B8C0D-5039-4AB2-928C-A31784F2F7B0}"/>
                </a:ext>
              </a:extLst>
            </p:cNvPr>
            <p:cNvSpPr>
              <a:spLocks/>
            </p:cNvSpPr>
            <p:nvPr/>
          </p:nvSpPr>
          <p:spPr bwMode="auto">
            <a:xfrm>
              <a:off x="562" y="920"/>
              <a:ext cx="184" cy="171"/>
            </a:xfrm>
            <a:custGeom>
              <a:avLst/>
              <a:gdLst>
                <a:gd name="T0" fmla="+- 0 659 563"/>
                <a:gd name="T1" fmla="*/ T0 w 184"/>
                <a:gd name="T2" fmla="+- 0 955 920"/>
                <a:gd name="T3" fmla="*/ 955 h 171"/>
                <a:gd name="T4" fmla="+- 0 622 563"/>
                <a:gd name="T5" fmla="*/ T4 w 184"/>
                <a:gd name="T6" fmla="+- 0 955 920"/>
                <a:gd name="T7" fmla="*/ 955 h 171"/>
                <a:gd name="T8" fmla="+- 0 611 563"/>
                <a:gd name="T9" fmla="*/ T8 w 184"/>
                <a:gd name="T10" fmla="+- 0 920 920"/>
                <a:gd name="T11" fmla="*/ 920 h 171"/>
                <a:gd name="T12" fmla="+- 0 599 563"/>
                <a:gd name="T13" fmla="*/ T12 w 184"/>
                <a:gd name="T14" fmla="+- 0 955 920"/>
                <a:gd name="T15" fmla="*/ 955 h 171"/>
                <a:gd name="T16" fmla="+- 0 563 563"/>
                <a:gd name="T17" fmla="*/ T16 w 184"/>
                <a:gd name="T18" fmla="+- 0 955 920"/>
                <a:gd name="T19" fmla="*/ 955 h 171"/>
                <a:gd name="T20" fmla="+- 0 592 563"/>
                <a:gd name="T21" fmla="*/ T20 w 184"/>
                <a:gd name="T22" fmla="+- 0 977 920"/>
                <a:gd name="T23" fmla="*/ 977 h 171"/>
                <a:gd name="T24" fmla="+- 0 581 563"/>
                <a:gd name="T25" fmla="*/ T24 w 184"/>
                <a:gd name="T26" fmla="+- 0 1012 920"/>
                <a:gd name="T27" fmla="*/ 1012 h 171"/>
                <a:gd name="T28" fmla="+- 0 611 563"/>
                <a:gd name="T29" fmla="*/ T28 w 184"/>
                <a:gd name="T30" fmla="+- 0 990 920"/>
                <a:gd name="T31" fmla="*/ 990 h 171"/>
                <a:gd name="T32" fmla="+- 0 641 563"/>
                <a:gd name="T33" fmla="*/ T32 w 184"/>
                <a:gd name="T34" fmla="+- 0 1012 920"/>
                <a:gd name="T35" fmla="*/ 1012 h 171"/>
                <a:gd name="T36" fmla="+- 0 634 563"/>
                <a:gd name="T37" fmla="*/ T36 w 184"/>
                <a:gd name="T38" fmla="+- 0 990 920"/>
                <a:gd name="T39" fmla="*/ 990 h 171"/>
                <a:gd name="T40" fmla="+- 0 629 563"/>
                <a:gd name="T41" fmla="*/ T40 w 184"/>
                <a:gd name="T42" fmla="+- 0 977 920"/>
                <a:gd name="T43" fmla="*/ 977 h 171"/>
                <a:gd name="T44" fmla="+- 0 659 563"/>
                <a:gd name="T45" fmla="*/ T44 w 184"/>
                <a:gd name="T46" fmla="+- 0 955 920"/>
                <a:gd name="T47" fmla="*/ 955 h 171"/>
                <a:gd name="T48" fmla="+- 0 746 563"/>
                <a:gd name="T49" fmla="*/ T48 w 184"/>
                <a:gd name="T50" fmla="+- 0 1034 920"/>
                <a:gd name="T51" fmla="*/ 1034 h 171"/>
                <a:gd name="T52" fmla="+- 0 709 563"/>
                <a:gd name="T53" fmla="*/ T52 w 184"/>
                <a:gd name="T54" fmla="+- 0 1034 920"/>
                <a:gd name="T55" fmla="*/ 1034 h 171"/>
                <a:gd name="T56" fmla="+- 0 698 563"/>
                <a:gd name="T57" fmla="*/ T56 w 184"/>
                <a:gd name="T58" fmla="+- 0 999 920"/>
                <a:gd name="T59" fmla="*/ 999 h 171"/>
                <a:gd name="T60" fmla="+- 0 686 563"/>
                <a:gd name="T61" fmla="*/ T60 w 184"/>
                <a:gd name="T62" fmla="+- 0 1034 920"/>
                <a:gd name="T63" fmla="*/ 1034 h 171"/>
                <a:gd name="T64" fmla="+- 0 650 563"/>
                <a:gd name="T65" fmla="*/ T64 w 184"/>
                <a:gd name="T66" fmla="+- 0 1034 920"/>
                <a:gd name="T67" fmla="*/ 1034 h 171"/>
                <a:gd name="T68" fmla="+- 0 679 563"/>
                <a:gd name="T69" fmla="*/ T68 w 184"/>
                <a:gd name="T70" fmla="+- 0 1055 920"/>
                <a:gd name="T71" fmla="*/ 1055 h 171"/>
                <a:gd name="T72" fmla="+- 0 668 563"/>
                <a:gd name="T73" fmla="*/ T72 w 184"/>
                <a:gd name="T74" fmla="+- 0 1090 920"/>
                <a:gd name="T75" fmla="*/ 1090 h 171"/>
                <a:gd name="T76" fmla="+- 0 698 563"/>
                <a:gd name="T77" fmla="*/ T76 w 184"/>
                <a:gd name="T78" fmla="+- 0 1069 920"/>
                <a:gd name="T79" fmla="*/ 1069 h 171"/>
                <a:gd name="T80" fmla="+- 0 728 563"/>
                <a:gd name="T81" fmla="*/ T80 w 184"/>
                <a:gd name="T82" fmla="+- 0 1090 920"/>
                <a:gd name="T83" fmla="*/ 1090 h 171"/>
                <a:gd name="T84" fmla="+- 0 721 563"/>
                <a:gd name="T85" fmla="*/ T84 w 184"/>
                <a:gd name="T86" fmla="+- 0 1069 920"/>
                <a:gd name="T87" fmla="*/ 1069 h 171"/>
                <a:gd name="T88" fmla="+- 0 716 563"/>
                <a:gd name="T89" fmla="*/ T88 w 184"/>
                <a:gd name="T90" fmla="+- 0 1055 920"/>
                <a:gd name="T91" fmla="*/ 1055 h 171"/>
                <a:gd name="T92" fmla="+- 0 746 563"/>
                <a:gd name="T93" fmla="*/ T92 w 184"/>
                <a:gd name="T94" fmla="+- 0 1034 920"/>
                <a:gd name="T95" fmla="*/ 1034 h 1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84" h="171">
                  <a:moveTo>
                    <a:pt x="96" y="35"/>
                  </a:moveTo>
                  <a:lnTo>
                    <a:pt x="59" y="35"/>
                  </a:lnTo>
                  <a:lnTo>
                    <a:pt x="48" y="0"/>
                  </a:lnTo>
                  <a:lnTo>
                    <a:pt x="36" y="35"/>
                  </a:lnTo>
                  <a:lnTo>
                    <a:pt x="0" y="35"/>
                  </a:lnTo>
                  <a:lnTo>
                    <a:pt x="29" y="57"/>
                  </a:lnTo>
                  <a:lnTo>
                    <a:pt x="18" y="92"/>
                  </a:lnTo>
                  <a:lnTo>
                    <a:pt x="48" y="70"/>
                  </a:lnTo>
                  <a:lnTo>
                    <a:pt x="78" y="92"/>
                  </a:lnTo>
                  <a:lnTo>
                    <a:pt x="71" y="70"/>
                  </a:lnTo>
                  <a:lnTo>
                    <a:pt x="66" y="57"/>
                  </a:lnTo>
                  <a:lnTo>
                    <a:pt x="96" y="35"/>
                  </a:lnTo>
                  <a:moveTo>
                    <a:pt x="183" y="114"/>
                  </a:moveTo>
                  <a:lnTo>
                    <a:pt x="146" y="114"/>
                  </a:lnTo>
                  <a:lnTo>
                    <a:pt x="135" y="79"/>
                  </a:lnTo>
                  <a:lnTo>
                    <a:pt x="123" y="114"/>
                  </a:lnTo>
                  <a:lnTo>
                    <a:pt x="87" y="114"/>
                  </a:lnTo>
                  <a:lnTo>
                    <a:pt x="116" y="135"/>
                  </a:lnTo>
                  <a:lnTo>
                    <a:pt x="105" y="170"/>
                  </a:lnTo>
                  <a:lnTo>
                    <a:pt x="135" y="149"/>
                  </a:lnTo>
                  <a:lnTo>
                    <a:pt x="165" y="170"/>
                  </a:lnTo>
                  <a:lnTo>
                    <a:pt x="158" y="149"/>
                  </a:lnTo>
                  <a:lnTo>
                    <a:pt x="153" y="135"/>
                  </a:lnTo>
                  <a:lnTo>
                    <a:pt x="183" y="1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 name="Text Box 4">
              <a:extLst>
                <a:ext uri="{FF2B5EF4-FFF2-40B4-BE49-F238E27FC236}">
                  <a16:creationId xmlns:a16="http://schemas.microsoft.com/office/drawing/2014/main" id="{4B6B09BA-453C-4C22-9845-1163B096A398}"/>
                </a:ext>
              </a:extLst>
            </p:cNvPr>
            <p:cNvSpPr txBox="1">
              <a:spLocks noChangeArrowheads="1"/>
            </p:cNvSpPr>
            <p:nvPr/>
          </p:nvSpPr>
          <p:spPr bwMode="auto">
            <a:xfrm>
              <a:off x="1598" y="322"/>
              <a:ext cx="3007"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dirty="0">
                  <a:solidFill>
                    <a:srgbClr val="FFFFFF"/>
                  </a:solidFill>
                  <a:effectLst/>
                  <a:latin typeface="Calibri" panose="020F0502020204030204" pitchFamily="34" charset="0"/>
                  <a:ea typeface="Calibri" panose="020F0502020204030204" pitchFamily="34" charset="0"/>
                </a:rPr>
                <a:t>Northern Border</a:t>
              </a:r>
              <a:endParaRPr lang="en-US" sz="1100" dirty="0">
                <a:solidFill>
                  <a:srgbClr val="000000"/>
                </a:solidFill>
                <a:effectLst/>
                <a:latin typeface="Calibri" panose="020F0502020204030204" pitchFamily="34" charset="0"/>
                <a:ea typeface="Calibri" panose="020F0502020204030204" pitchFamily="34" charset="0"/>
              </a:endParaRPr>
            </a:p>
          </p:txBody>
        </p:sp>
        <p:sp>
          <p:nvSpPr>
            <p:cNvPr id="12" name="Text Box 3">
              <a:extLst>
                <a:ext uri="{FF2B5EF4-FFF2-40B4-BE49-F238E27FC236}">
                  <a16:creationId xmlns:a16="http://schemas.microsoft.com/office/drawing/2014/main" id="{7C496376-8938-4F72-9D17-65FF7330B734}"/>
                </a:ext>
              </a:extLst>
            </p:cNvPr>
            <p:cNvSpPr txBox="1">
              <a:spLocks noChangeArrowheads="1"/>
            </p:cNvSpPr>
            <p:nvPr/>
          </p:nvSpPr>
          <p:spPr bwMode="auto">
            <a:xfrm>
              <a:off x="1598" y="701"/>
              <a:ext cx="4001"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dirty="0">
                  <a:solidFill>
                    <a:srgbClr val="FFFFFF"/>
                  </a:solidFill>
                  <a:effectLst/>
                  <a:latin typeface="Calibri" panose="020F0502020204030204" pitchFamily="34" charset="0"/>
                  <a:ea typeface="Calibri" panose="020F0502020204030204" pitchFamily="34" charset="0"/>
                </a:rPr>
                <a:t>Regional Commission</a:t>
              </a:r>
              <a:endParaRPr lang="en-US" sz="1100" dirty="0">
                <a:solidFill>
                  <a:srgbClr val="000000"/>
                </a:solidFill>
                <a:effectLst/>
                <a:latin typeface="Calibri" panose="020F0502020204030204" pitchFamily="34" charset="0"/>
                <a:ea typeface="Calibri" panose="020F0502020204030204" pitchFamily="34" charset="0"/>
              </a:endParaRPr>
            </a:p>
          </p:txBody>
        </p:sp>
      </p:grpSp>
      <p:sp>
        <p:nvSpPr>
          <p:cNvPr id="2" name="Title 1">
            <a:extLst>
              <a:ext uri="{FF2B5EF4-FFF2-40B4-BE49-F238E27FC236}">
                <a16:creationId xmlns:a16="http://schemas.microsoft.com/office/drawing/2014/main" id="{B2A95C40-4BEC-4FF4-9F5A-A6A786967D8B}"/>
              </a:ext>
            </a:extLst>
          </p:cNvPr>
          <p:cNvSpPr>
            <a:spLocks noGrp="1"/>
          </p:cNvSpPr>
          <p:nvPr>
            <p:ph type="ctrTitle"/>
          </p:nvPr>
        </p:nvSpPr>
        <p:spPr>
          <a:xfrm>
            <a:off x="-239714" y="775190"/>
            <a:ext cx="12191999" cy="1287625"/>
          </a:xfrm>
        </p:spPr>
        <p:txBody>
          <a:bodyPr>
            <a:norm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RESOURCES – LOCAL DEVELOPMENT DISTRICTS</a:t>
            </a:r>
          </a:p>
        </p:txBody>
      </p:sp>
      <p:sp>
        <p:nvSpPr>
          <p:cNvPr id="13" name="Rectangle 12">
            <a:extLst>
              <a:ext uri="{FF2B5EF4-FFF2-40B4-BE49-F238E27FC236}">
                <a16:creationId xmlns:a16="http://schemas.microsoft.com/office/drawing/2014/main" id="{29498EB6-B91C-7747-95DA-98570D523E61}"/>
              </a:ext>
            </a:extLst>
          </p:cNvPr>
          <p:cNvSpPr/>
          <p:nvPr/>
        </p:nvSpPr>
        <p:spPr>
          <a:xfrm>
            <a:off x="-1" y="0"/>
            <a:ext cx="12191999" cy="1457325"/>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052DEE0-FD94-2F49-AEDE-7DEEE0073475}"/>
              </a:ext>
            </a:extLst>
          </p:cNvPr>
          <p:cNvSpPr txBox="1"/>
          <p:nvPr/>
        </p:nvSpPr>
        <p:spPr>
          <a:xfrm>
            <a:off x="184730" y="1771206"/>
            <a:ext cx="11287561" cy="3868816"/>
          </a:xfrm>
          <a:prstGeom prst="rect">
            <a:avLst/>
          </a:prstGeom>
          <a:noFill/>
        </p:spPr>
        <p:txBody>
          <a:bodyPr wrap="square">
            <a:spAutoFit/>
          </a:bodyPr>
          <a:lstStyle/>
          <a:p>
            <a:pPr lvl="2">
              <a:lnSpc>
                <a:spcPct val="107000"/>
              </a:lnSpc>
            </a:pP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endParaRPr lang="en-US" sz="2000" b="1" dirty="0">
              <a:effectLst/>
              <a:latin typeface="Tahoma" panose="020B0604030504040204" pitchFamily="34" charset="0"/>
              <a:ea typeface="Tahoma" panose="020B0604030504040204" pitchFamily="34" charset="0"/>
              <a:cs typeface="Tahoma" panose="020B0604030504040204" pitchFamily="34" charset="0"/>
            </a:endParaRPr>
          </a:p>
          <a:p>
            <a:pPr marL="285750" indent="-285750">
              <a:lnSpc>
                <a:spcPct val="107000"/>
              </a:lnSpc>
              <a:spcAft>
                <a:spcPts val="800"/>
              </a:spcAft>
              <a:buFont typeface="Arial" panose="020B0604020202020204" pitchFamily="34" charset="0"/>
              <a:buChar char="•"/>
            </a:pPr>
            <a:r>
              <a:rPr lang="en-US" sz="2000" b="0" i="0" dirty="0">
                <a:effectLst/>
                <a:latin typeface="Tahoma" panose="020B0604030504040204" pitchFamily="34" charset="0"/>
                <a:ea typeface="Tahoma" panose="020B0604030504040204" pitchFamily="34" charset="0"/>
                <a:cs typeface="Tahoma" panose="020B0604030504040204" pitchFamily="34" charset="0"/>
              </a:rPr>
              <a:t>The NBRC is aided by a group of regional organizations called Local Development Districts </a:t>
            </a:r>
          </a:p>
          <a:p>
            <a:pPr marL="285750" indent="-285750">
              <a:lnSpc>
                <a:spcPct val="107000"/>
              </a:lnSpc>
              <a:spcAft>
                <a:spcPts val="800"/>
              </a:spcAft>
              <a:buFont typeface="Arial" panose="020B0604020202020204" pitchFamily="34" charset="0"/>
              <a:buChar char="•"/>
            </a:pPr>
            <a:endParaRPr lang="en-US" sz="2000" b="0" i="0" dirty="0">
              <a:effectLst/>
              <a:latin typeface="Tahoma" panose="020B0604030504040204" pitchFamily="34" charset="0"/>
              <a:ea typeface="Tahoma" panose="020B0604030504040204" pitchFamily="34" charset="0"/>
              <a:cs typeface="Tahoma" panose="020B0604030504040204" pitchFamily="34" charset="0"/>
            </a:endParaRPr>
          </a:p>
          <a:p>
            <a:pPr marL="285750" indent="-285750">
              <a:lnSpc>
                <a:spcPct val="107000"/>
              </a:lnSpc>
              <a:spcAft>
                <a:spcPts val="800"/>
              </a:spcAft>
              <a:buFont typeface="Arial" panose="020B0604020202020204" pitchFamily="34" charset="0"/>
              <a:buChar char="•"/>
            </a:pPr>
            <a:r>
              <a:rPr lang="en-US" sz="2000" b="0" i="0" dirty="0">
                <a:effectLst/>
                <a:latin typeface="Tahoma" panose="020B0604030504040204" pitchFamily="34" charset="0"/>
                <a:ea typeface="Tahoma" panose="020B0604030504040204" pitchFamily="34" charset="0"/>
                <a:cs typeface="Tahoma" panose="020B0604030504040204" pitchFamily="34" charset="0"/>
              </a:rPr>
              <a:t>Each CATALYST PROGRAM award is required to utilize an LDD for grant administration unless they are an agency of State government or have requested and received LDD waiver approval prior to submission of the CATALYST PROGRAM application. </a:t>
            </a:r>
          </a:p>
          <a:p>
            <a:pPr marL="285750" indent="-285750">
              <a:lnSpc>
                <a:spcPct val="107000"/>
              </a:lnSpc>
              <a:spcAft>
                <a:spcPts val="800"/>
              </a:spcAft>
              <a:buFont typeface="Arial" panose="020B0604020202020204" pitchFamily="34" charset="0"/>
              <a:buChar char="•"/>
            </a:pPr>
            <a:endParaRPr lang="en-US" sz="2000" b="0" i="0" dirty="0">
              <a:effectLst/>
              <a:latin typeface="Tahoma" panose="020B0604030504040204" pitchFamily="34" charset="0"/>
              <a:ea typeface="Tahoma" panose="020B0604030504040204" pitchFamily="34" charset="0"/>
              <a:cs typeface="Tahoma" panose="020B0604030504040204" pitchFamily="34" charset="0"/>
            </a:endParaRPr>
          </a:p>
          <a:p>
            <a:pPr marL="285750" indent="-285750">
              <a:lnSpc>
                <a:spcPct val="107000"/>
              </a:lnSpc>
              <a:spcAft>
                <a:spcPts val="800"/>
              </a:spcAft>
              <a:buFont typeface="Arial" panose="020B0604020202020204" pitchFamily="34" charset="0"/>
              <a:buChar char="•"/>
            </a:pPr>
            <a:r>
              <a:rPr lang="en-US" sz="2000" b="0" i="0" dirty="0">
                <a:effectLst/>
                <a:latin typeface="Tahoma" panose="020B0604030504040204" pitchFamily="34" charset="0"/>
                <a:ea typeface="Tahoma" panose="020B0604030504040204" pitchFamily="34" charset="0"/>
                <a:cs typeface="Tahoma" panose="020B0604030504040204" pitchFamily="34" charset="0"/>
              </a:rPr>
              <a:t>A complete list of LDDs who have opted in to NBRC’s Local Development District Partnership Program can be found at </a:t>
            </a:r>
            <a:r>
              <a:rPr lang="en-US" sz="2000" b="0" i="0" dirty="0">
                <a:effectLst/>
                <a:latin typeface="Tahoma" panose="020B0604030504040204" pitchFamily="34" charset="0"/>
                <a:ea typeface="Tahoma" panose="020B0604030504040204" pitchFamily="34" charset="0"/>
                <a:cs typeface="Tahoma" panose="020B0604030504040204" pitchFamily="34" charset="0"/>
                <a:hlinkClick r:id="rId4"/>
              </a:rPr>
              <a:t>https://www.nbrc.gov/content/local-development-districts</a:t>
            </a:r>
            <a:r>
              <a:rPr lang="en-US" sz="2000" b="0" i="0" dirty="0">
                <a:effectLst/>
                <a:latin typeface="Tahoma" panose="020B0604030504040204" pitchFamily="34" charset="0"/>
                <a:ea typeface="Tahoma" panose="020B0604030504040204" pitchFamily="34" charset="0"/>
                <a:cs typeface="Tahoma" panose="020B0604030504040204" pitchFamily="34" charset="0"/>
              </a:rPr>
              <a:t> </a:t>
            </a:r>
            <a:endParaRPr lang="en-US" sz="2000" dirty="0">
              <a:effectLst/>
              <a:latin typeface="Tahoma" panose="020B0604030504040204" pitchFamily="34" charset="0"/>
              <a:ea typeface="Tahoma" panose="020B0604030504040204" pitchFamily="34" charset="0"/>
              <a:cs typeface="Tahoma" panose="020B0604030504040204" pitchFamily="34" charset="0"/>
            </a:endParaRPr>
          </a:p>
        </p:txBody>
      </p:sp>
      <p:sp>
        <p:nvSpPr>
          <p:cNvPr id="16" name="Rectangle 5">
            <a:extLst>
              <a:ext uri="{FF2B5EF4-FFF2-40B4-BE49-F238E27FC236}">
                <a16:creationId xmlns:a16="http://schemas.microsoft.com/office/drawing/2014/main" id="{D81F7B21-9002-A045-A3F8-E7312FF18938}"/>
              </a:ext>
            </a:extLst>
          </p:cNvPr>
          <p:cNvSpPr>
            <a:spLocks noChangeArrowheads="1"/>
          </p:cNvSpPr>
          <p:nvPr/>
        </p:nvSpPr>
        <p:spPr bwMode="auto">
          <a:xfrm>
            <a:off x="-1" y="-664219"/>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84227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B3AF801-4A3C-4877-945E-FF86030D2349}"/>
              </a:ext>
            </a:extLst>
          </p:cNvPr>
          <p:cNvGrpSpPr>
            <a:grpSpLocks/>
          </p:cNvGrpSpPr>
          <p:nvPr/>
        </p:nvGrpSpPr>
        <p:grpSpPr bwMode="auto">
          <a:xfrm>
            <a:off x="-1" y="0"/>
            <a:ext cx="12192000" cy="1340919"/>
            <a:chOff x="0" y="-39"/>
            <a:chExt cx="12240" cy="1880"/>
          </a:xfrm>
        </p:grpSpPr>
        <p:sp>
          <p:nvSpPr>
            <p:cNvPr id="5" name="AutoShape 10">
              <a:extLst>
                <a:ext uri="{FF2B5EF4-FFF2-40B4-BE49-F238E27FC236}">
                  <a16:creationId xmlns:a16="http://schemas.microsoft.com/office/drawing/2014/main" id="{F59D35A9-79E0-4FBE-A222-D63D5897D380}"/>
                </a:ext>
              </a:extLst>
            </p:cNvPr>
            <p:cNvSpPr>
              <a:spLocks/>
            </p:cNvSpPr>
            <p:nvPr/>
          </p:nvSpPr>
          <p:spPr bwMode="auto">
            <a:xfrm>
              <a:off x="0" y="5"/>
              <a:ext cx="12240" cy="1836"/>
            </a:xfrm>
            <a:custGeom>
              <a:avLst/>
              <a:gdLst>
                <a:gd name="T0" fmla="*/ 12240 w 12240"/>
                <a:gd name="T1" fmla="+- 0 5 5"/>
                <a:gd name="T2" fmla="*/ 5 h 1836"/>
                <a:gd name="T3" fmla="*/ 0 w 12240"/>
                <a:gd name="T4" fmla="+- 0 5 5"/>
                <a:gd name="T5" fmla="*/ 5 h 1836"/>
                <a:gd name="T6" fmla="*/ 0 w 12240"/>
                <a:gd name="T7" fmla="+- 0 1603 5"/>
                <a:gd name="T8" fmla="*/ 1603 h 1836"/>
                <a:gd name="T9" fmla="*/ 18 w 12240"/>
                <a:gd name="T10" fmla="+- 0 1607 5"/>
                <a:gd name="T11" fmla="*/ 1607 h 1836"/>
                <a:gd name="T12" fmla="*/ 152 w 12240"/>
                <a:gd name="T13" fmla="+- 0 1636 5"/>
                <a:gd name="T14" fmla="*/ 1636 h 1836"/>
                <a:gd name="T15" fmla="*/ 288 w 12240"/>
                <a:gd name="T16" fmla="+- 0 1663 5"/>
                <a:gd name="T17" fmla="*/ 1663 h 1836"/>
                <a:gd name="T18" fmla="*/ 427 w 12240"/>
                <a:gd name="T19" fmla="+- 0 1687 5"/>
                <a:gd name="T20" fmla="*/ 1687 h 1836"/>
                <a:gd name="T21" fmla="*/ 567 w 12240"/>
                <a:gd name="T22" fmla="+- 0 1710 5"/>
                <a:gd name="T23" fmla="*/ 1710 h 1836"/>
                <a:gd name="T24" fmla="*/ 709 w 12240"/>
                <a:gd name="T25" fmla="+- 0 1730 5"/>
                <a:gd name="T26" fmla="*/ 1730 h 1836"/>
                <a:gd name="T27" fmla="*/ 853 w 12240"/>
                <a:gd name="T28" fmla="+- 0 1749 5"/>
                <a:gd name="T29" fmla="*/ 1749 h 1836"/>
                <a:gd name="T30" fmla="*/ 998 w 12240"/>
                <a:gd name="T31" fmla="+- 0 1766 5"/>
                <a:gd name="T32" fmla="*/ 1766 h 1836"/>
                <a:gd name="T33" fmla="*/ 1220 w 12240"/>
                <a:gd name="T34" fmla="+- 0 1787 5"/>
                <a:gd name="T35" fmla="*/ 1787 h 1836"/>
                <a:gd name="T36" fmla="*/ 1445 w 12240"/>
                <a:gd name="T37" fmla="+- 0 1805 5"/>
                <a:gd name="T38" fmla="*/ 1805 h 1836"/>
                <a:gd name="T39" fmla="*/ 1674 w 12240"/>
                <a:gd name="T40" fmla="+- 0 1819 5"/>
                <a:gd name="T41" fmla="*/ 1819 h 1836"/>
                <a:gd name="T42" fmla="*/ 1906 w 12240"/>
                <a:gd name="T43" fmla="+- 0 1830 5"/>
                <a:gd name="T44" fmla="*/ 1830 h 1836"/>
                <a:gd name="T45" fmla="*/ 2220 w 12240"/>
                <a:gd name="T46" fmla="+- 0 1838 5"/>
                <a:gd name="T47" fmla="*/ 1838 h 1836"/>
                <a:gd name="T48" fmla="*/ 2538 w 12240"/>
                <a:gd name="T49" fmla="+- 0 1841 5"/>
                <a:gd name="T50" fmla="*/ 1841 h 1836"/>
                <a:gd name="T51" fmla="*/ 2943 w 12240"/>
                <a:gd name="T52" fmla="+- 0 1836 5"/>
                <a:gd name="T53" fmla="*/ 1836 h 1836"/>
                <a:gd name="T54" fmla="*/ 3354 w 12240"/>
                <a:gd name="T55" fmla="+- 0 1824 5"/>
                <a:gd name="T56" fmla="*/ 1824 h 1836"/>
                <a:gd name="T57" fmla="*/ 3854 w 12240"/>
                <a:gd name="T58" fmla="+- 0 1801 5"/>
                <a:gd name="T59" fmla="*/ 1801 h 1836"/>
                <a:gd name="T60" fmla="*/ 4530 w 12240"/>
                <a:gd name="T61" fmla="+- 0 1756 5"/>
                <a:gd name="T62" fmla="*/ 1756 h 1836"/>
                <a:gd name="T63" fmla="*/ 5470 w 12240"/>
                <a:gd name="T64" fmla="+- 0 1675 5"/>
                <a:gd name="T65" fmla="*/ 1675 h 1836"/>
                <a:gd name="T66" fmla="*/ 9340 w 12240"/>
                <a:gd name="T67" fmla="+- 0 1260 5"/>
                <a:gd name="T68" fmla="*/ 1260 h 1836"/>
                <a:gd name="T69" fmla="*/ 10048 w 12240"/>
                <a:gd name="T70" fmla="+- 0 1197 5"/>
                <a:gd name="T71" fmla="*/ 1197 h 1836"/>
                <a:gd name="T72" fmla="*/ 10579 w 12240"/>
                <a:gd name="T73" fmla="+- 0 1159 5"/>
                <a:gd name="T74" fmla="*/ 1159 h 1836"/>
                <a:gd name="T75" fmla="*/ 10946 w 12240"/>
                <a:gd name="T76" fmla="+- 0 1139 5"/>
                <a:gd name="T77" fmla="*/ 1139 h 1836"/>
                <a:gd name="T78" fmla="*/ 11302 w 12240"/>
                <a:gd name="T79" fmla="+- 0 1125 5"/>
                <a:gd name="T80" fmla="*/ 1125 h 1836"/>
                <a:gd name="T81" fmla="*/ 11579 w 12240"/>
                <a:gd name="T82" fmla="+- 0 1120 5"/>
                <a:gd name="T83" fmla="*/ 1120 h 1836"/>
                <a:gd name="T84" fmla="*/ 12240 w 12240"/>
                <a:gd name="T85" fmla="+- 0 1120 5"/>
                <a:gd name="T86" fmla="*/ 1120 h 1836"/>
                <a:gd name="T87" fmla="*/ 12240 w 12240"/>
                <a:gd name="T88" fmla="+- 0 5 5"/>
                <a:gd name="T89" fmla="*/ 5 h 1836"/>
                <a:gd name="T90" fmla="*/ 12240 w 12240"/>
                <a:gd name="T91" fmla="+- 0 1120 5"/>
                <a:gd name="T92" fmla="*/ 1120 h 1836"/>
                <a:gd name="T93" fmla="*/ 11714 w 12240"/>
                <a:gd name="T94" fmla="+- 0 1120 5"/>
                <a:gd name="T95" fmla="*/ 1120 h 1836"/>
                <a:gd name="T96" fmla="*/ 11847 w 12240"/>
                <a:gd name="T97" fmla="+- 0 1120 5"/>
                <a:gd name="T98" fmla="*/ 1120 h 1836"/>
                <a:gd name="T99" fmla="*/ 12043 w 12240"/>
                <a:gd name="T100" fmla="+- 0 1124 5"/>
                <a:gd name="T101" fmla="*/ 1124 h 1836"/>
                <a:gd name="T102" fmla="*/ 12240 w 12240"/>
                <a:gd name="T103" fmla="+- 0 1131 5"/>
                <a:gd name="T104" fmla="*/ 1131 h 1836"/>
                <a:gd name="T105" fmla="*/ 12240 w 12240"/>
                <a:gd name="T106" fmla="+- 0 1120 5"/>
                <a:gd name="T107" fmla="*/ 1120 h 183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Lst>
              <a:rect l="0" t="0" r="r" b="b"/>
              <a:pathLst>
                <a:path w="12240" h="1836">
                  <a:moveTo>
                    <a:pt x="12240" y="0"/>
                  </a:moveTo>
                  <a:lnTo>
                    <a:pt x="0" y="0"/>
                  </a:lnTo>
                  <a:lnTo>
                    <a:pt x="0" y="1598"/>
                  </a:lnTo>
                  <a:lnTo>
                    <a:pt x="18" y="1602"/>
                  </a:lnTo>
                  <a:lnTo>
                    <a:pt x="152" y="1631"/>
                  </a:lnTo>
                  <a:lnTo>
                    <a:pt x="288" y="1658"/>
                  </a:lnTo>
                  <a:lnTo>
                    <a:pt x="427" y="1682"/>
                  </a:lnTo>
                  <a:lnTo>
                    <a:pt x="567" y="1705"/>
                  </a:lnTo>
                  <a:lnTo>
                    <a:pt x="709" y="1725"/>
                  </a:lnTo>
                  <a:lnTo>
                    <a:pt x="853" y="1744"/>
                  </a:lnTo>
                  <a:lnTo>
                    <a:pt x="998" y="1761"/>
                  </a:lnTo>
                  <a:lnTo>
                    <a:pt x="1220" y="1782"/>
                  </a:lnTo>
                  <a:lnTo>
                    <a:pt x="1445" y="1800"/>
                  </a:lnTo>
                  <a:lnTo>
                    <a:pt x="1674" y="1814"/>
                  </a:lnTo>
                  <a:lnTo>
                    <a:pt x="1906" y="1825"/>
                  </a:lnTo>
                  <a:lnTo>
                    <a:pt x="2220" y="1833"/>
                  </a:lnTo>
                  <a:lnTo>
                    <a:pt x="2538" y="1836"/>
                  </a:lnTo>
                  <a:lnTo>
                    <a:pt x="2943" y="1831"/>
                  </a:lnTo>
                  <a:lnTo>
                    <a:pt x="3354" y="1819"/>
                  </a:lnTo>
                  <a:lnTo>
                    <a:pt x="3854" y="1796"/>
                  </a:lnTo>
                  <a:lnTo>
                    <a:pt x="4530" y="1751"/>
                  </a:lnTo>
                  <a:lnTo>
                    <a:pt x="5470" y="1670"/>
                  </a:lnTo>
                  <a:lnTo>
                    <a:pt x="9340" y="1255"/>
                  </a:lnTo>
                  <a:lnTo>
                    <a:pt x="10048" y="1192"/>
                  </a:lnTo>
                  <a:lnTo>
                    <a:pt x="10579" y="1154"/>
                  </a:lnTo>
                  <a:lnTo>
                    <a:pt x="10946" y="1134"/>
                  </a:lnTo>
                  <a:lnTo>
                    <a:pt x="11302" y="1120"/>
                  </a:lnTo>
                  <a:lnTo>
                    <a:pt x="11579" y="1115"/>
                  </a:lnTo>
                  <a:lnTo>
                    <a:pt x="12240" y="1115"/>
                  </a:lnTo>
                  <a:lnTo>
                    <a:pt x="12240" y="0"/>
                  </a:lnTo>
                  <a:close/>
                  <a:moveTo>
                    <a:pt x="12240" y="1115"/>
                  </a:moveTo>
                  <a:lnTo>
                    <a:pt x="11714" y="1115"/>
                  </a:lnTo>
                  <a:lnTo>
                    <a:pt x="11847" y="1115"/>
                  </a:lnTo>
                  <a:lnTo>
                    <a:pt x="12043" y="1119"/>
                  </a:lnTo>
                  <a:lnTo>
                    <a:pt x="12240" y="1126"/>
                  </a:lnTo>
                  <a:lnTo>
                    <a:pt x="12240" y="1115"/>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 name="AutoShape 9">
              <a:extLst>
                <a:ext uri="{FF2B5EF4-FFF2-40B4-BE49-F238E27FC236}">
                  <a16:creationId xmlns:a16="http://schemas.microsoft.com/office/drawing/2014/main" id="{BD70B397-4ED2-4EA6-8E47-BDB427F06E6F}"/>
                </a:ext>
              </a:extLst>
            </p:cNvPr>
            <p:cNvSpPr>
              <a:spLocks/>
            </p:cNvSpPr>
            <p:nvPr/>
          </p:nvSpPr>
          <p:spPr bwMode="auto">
            <a:xfrm>
              <a:off x="0" y="-39"/>
              <a:ext cx="12240" cy="1722"/>
            </a:xfrm>
            <a:custGeom>
              <a:avLst/>
              <a:gdLst>
                <a:gd name="T0" fmla="*/ 12240 w 12240"/>
                <a:gd name="T1" fmla="*/ 0 h 1683"/>
                <a:gd name="T2" fmla="*/ 0 w 12240"/>
                <a:gd name="T3" fmla="*/ 0 h 1683"/>
                <a:gd name="T4" fmla="*/ 0 w 12240"/>
                <a:gd name="T5" fmla="*/ 1445 h 1683"/>
                <a:gd name="T6" fmla="*/ 18 w 12240"/>
                <a:gd name="T7" fmla="*/ 1449 h 1683"/>
                <a:gd name="T8" fmla="*/ 152 w 12240"/>
                <a:gd name="T9" fmla="*/ 1478 h 1683"/>
                <a:gd name="T10" fmla="*/ 288 w 12240"/>
                <a:gd name="T11" fmla="*/ 1505 h 1683"/>
                <a:gd name="T12" fmla="*/ 427 w 12240"/>
                <a:gd name="T13" fmla="*/ 1529 h 1683"/>
                <a:gd name="T14" fmla="*/ 567 w 12240"/>
                <a:gd name="T15" fmla="*/ 1552 h 1683"/>
                <a:gd name="T16" fmla="*/ 709 w 12240"/>
                <a:gd name="T17" fmla="*/ 1572 h 1683"/>
                <a:gd name="T18" fmla="*/ 853 w 12240"/>
                <a:gd name="T19" fmla="*/ 1591 h 1683"/>
                <a:gd name="T20" fmla="*/ 998 w 12240"/>
                <a:gd name="T21" fmla="*/ 1608 h 1683"/>
                <a:gd name="T22" fmla="*/ 1220 w 12240"/>
                <a:gd name="T23" fmla="*/ 1630 h 1683"/>
                <a:gd name="T24" fmla="*/ 1445 w 12240"/>
                <a:gd name="T25" fmla="*/ 1647 h 1683"/>
                <a:gd name="T26" fmla="*/ 1674 w 12240"/>
                <a:gd name="T27" fmla="*/ 1661 h 1683"/>
                <a:gd name="T28" fmla="*/ 1906 w 12240"/>
                <a:gd name="T29" fmla="*/ 1672 h 1683"/>
                <a:gd name="T30" fmla="*/ 2220 w 12240"/>
                <a:gd name="T31" fmla="*/ 1680 h 1683"/>
                <a:gd name="T32" fmla="*/ 2538 w 12240"/>
                <a:gd name="T33" fmla="*/ 1683 h 1683"/>
                <a:gd name="T34" fmla="*/ 2943 w 12240"/>
                <a:gd name="T35" fmla="*/ 1678 h 1683"/>
                <a:gd name="T36" fmla="*/ 3354 w 12240"/>
                <a:gd name="T37" fmla="*/ 1667 h 1683"/>
                <a:gd name="T38" fmla="*/ 3854 w 12240"/>
                <a:gd name="T39" fmla="*/ 1643 h 1683"/>
                <a:gd name="T40" fmla="*/ 4530 w 12240"/>
                <a:gd name="T41" fmla="*/ 1598 h 1683"/>
                <a:gd name="T42" fmla="*/ 5470 w 12240"/>
                <a:gd name="T43" fmla="*/ 1517 h 1683"/>
                <a:gd name="T44" fmla="*/ 9340 w 12240"/>
                <a:gd name="T45" fmla="*/ 1102 h 1683"/>
                <a:gd name="T46" fmla="*/ 10048 w 12240"/>
                <a:gd name="T47" fmla="*/ 1039 h 1683"/>
                <a:gd name="T48" fmla="*/ 10579 w 12240"/>
                <a:gd name="T49" fmla="*/ 1001 h 1683"/>
                <a:gd name="T50" fmla="*/ 10946 w 12240"/>
                <a:gd name="T51" fmla="*/ 981 h 1683"/>
                <a:gd name="T52" fmla="*/ 11302 w 12240"/>
                <a:gd name="T53" fmla="*/ 968 h 1683"/>
                <a:gd name="T54" fmla="*/ 11579 w 12240"/>
                <a:gd name="T55" fmla="*/ 962 h 1683"/>
                <a:gd name="T56" fmla="*/ 12240 w 12240"/>
                <a:gd name="T57" fmla="*/ 962 h 1683"/>
                <a:gd name="T58" fmla="*/ 12240 w 12240"/>
                <a:gd name="T59" fmla="*/ 0 h 1683"/>
                <a:gd name="T60" fmla="*/ 12240 w 12240"/>
                <a:gd name="T61" fmla="*/ 962 h 1683"/>
                <a:gd name="T62" fmla="*/ 11714 w 12240"/>
                <a:gd name="T63" fmla="*/ 962 h 1683"/>
                <a:gd name="T64" fmla="*/ 11847 w 12240"/>
                <a:gd name="T65" fmla="*/ 962 h 1683"/>
                <a:gd name="T66" fmla="*/ 12043 w 12240"/>
                <a:gd name="T67" fmla="*/ 966 h 1683"/>
                <a:gd name="T68" fmla="*/ 12240 w 12240"/>
                <a:gd name="T69" fmla="*/ 973 h 1683"/>
                <a:gd name="T70" fmla="*/ 12240 w 12240"/>
                <a:gd name="T71" fmla="*/ 962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40" h="1683">
                  <a:moveTo>
                    <a:pt x="12240" y="0"/>
                  </a:moveTo>
                  <a:lnTo>
                    <a:pt x="0" y="0"/>
                  </a:lnTo>
                  <a:lnTo>
                    <a:pt x="0" y="1445"/>
                  </a:lnTo>
                  <a:lnTo>
                    <a:pt x="18" y="1449"/>
                  </a:lnTo>
                  <a:lnTo>
                    <a:pt x="152" y="1478"/>
                  </a:lnTo>
                  <a:lnTo>
                    <a:pt x="288" y="1505"/>
                  </a:lnTo>
                  <a:lnTo>
                    <a:pt x="427" y="1529"/>
                  </a:lnTo>
                  <a:lnTo>
                    <a:pt x="567" y="1552"/>
                  </a:lnTo>
                  <a:lnTo>
                    <a:pt x="709" y="1572"/>
                  </a:lnTo>
                  <a:lnTo>
                    <a:pt x="853" y="1591"/>
                  </a:lnTo>
                  <a:lnTo>
                    <a:pt x="998" y="1608"/>
                  </a:lnTo>
                  <a:lnTo>
                    <a:pt x="1220" y="1630"/>
                  </a:lnTo>
                  <a:lnTo>
                    <a:pt x="1445" y="1647"/>
                  </a:lnTo>
                  <a:lnTo>
                    <a:pt x="1674" y="1661"/>
                  </a:lnTo>
                  <a:lnTo>
                    <a:pt x="1906" y="1672"/>
                  </a:lnTo>
                  <a:lnTo>
                    <a:pt x="2220" y="1680"/>
                  </a:lnTo>
                  <a:lnTo>
                    <a:pt x="2538" y="1683"/>
                  </a:lnTo>
                  <a:lnTo>
                    <a:pt x="2943" y="1678"/>
                  </a:lnTo>
                  <a:lnTo>
                    <a:pt x="3354" y="1667"/>
                  </a:lnTo>
                  <a:lnTo>
                    <a:pt x="3854" y="1643"/>
                  </a:lnTo>
                  <a:lnTo>
                    <a:pt x="4530" y="1598"/>
                  </a:lnTo>
                  <a:lnTo>
                    <a:pt x="5470" y="1517"/>
                  </a:lnTo>
                  <a:lnTo>
                    <a:pt x="9340" y="1102"/>
                  </a:lnTo>
                  <a:lnTo>
                    <a:pt x="10048" y="1039"/>
                  </a:lnTo>
                  <a:lnTo>
                    <a:pt x="10579" y="1001"/>
                  </a:lnTo>
                  <a:lnTo>
                    <a:pt x="10946" y="981"/>
                  </a:lnTo>
                  <a:lnTo>
                    <a:pt x="11302" y="968"/>
                  </a:lnTo>
                  <a:lnTo>
                    <a:pt x="11579" y="962"/>
                  </a:lnTo>
                  <a:lnTo>
                    <a:pt x="12240" y="962"/>
                  </a:lnTo>
                  <a:lnTo>
                    <a:pt x="12240" y="0"/>
                  </a:lnTo>
                  <a:close/>
                  <a:moveTo>
                    <a:pt x="12240" y="962"/>
                  </a:moveTo>
                  <a:lnTo>
                    <a:pt x="11714" y="962"/>
                  </a:lnTo>
                  <a:lnTo>
                    <a:pt x="11847" y="962"/>
                  </a:lnTo>
                  <a:lnTo>
                    <a:pt x="12043" y="966"/>
                  </a:lnTo>
                  <a:lnTo>
                    <a:pt x="12240" y="973"/>
                  </a:lnTo>
                  <a:lnTo>
                    <a:pt x="12240" y="962"/>
                  </a:lnTo>
                  <a:close/>
                </a:path>
              </a:pathLst>
            </a:custGeom>
            <a:solidFill>
              <a:srgbClr val="0C683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AutoShape 8">
              <a:extLst>
                <a:ext uri="{FF2B5EF4-FFF2-40B4-BE49-F238E27FC236}">
                  <a16:creationId xmlns:a16="http://schemas.microsoft.com/office/drawing/2014/main" id="{D500F6EB-0200-4B04-9D4E-BBE06C837661}"/>
                </a:ext>
              </a:extLst>
            </p:cNvPr>
            <p:cNvSpPr>
              <a:spLocks/>
            </p:cNvSpPr>
            <p:nvPr/>
          </p:nvSpPr>
          <p:spPr bwMode="auto">
            <a:xfrm>
              <a:off x="360" y="343"/>
              <a:ext cx="939" cy="939"/>
            </a:xfrm>
            <a:custGeom>
              <a:avLst/>
              <a:gdLst>
                <a:gd name="T0" fmla="+- 0 547 360"/>
                <a:gd name="T1" fmla="*/ T0 w 939"/>
                <a:gd name="T2" fmla="+- 0 1068 343"/>
                <a:gd name="T3" fmla="*/ 1068 h 939"/>
                <a:gd name="T4" fmla="+- 0 360 360"/>
                <a:gd name="T5" fmla="*/ T4 w 939"/>
                <a:gd name="T6" fmla="+- 0 800 343"/>
                <a:gd name="T7" fmla="*/ 800 h 939"/>
                <a:gd name="T8" fmla="+- 0 586 360"/>
                <a:gd name="T9" fmla="*/ T8 w 939"/>
                <a:gd name="T10" fmla="+- 0 1137 343"/>
                <a:gd name="T11" fmla="*/ 1137 h 939"/>
                <a:gd name="T12" fmla="+- 0 828 360"/>
                <a:gd name="T13" fmla="*/ T12 w 939"/>
                <a:gd name="T14" fmla="+- 0 520 343"/>
                <a:gd name="T15" fmla="*/ 520 h 939"/>
                <a:gd name="T16" fmla="+- 0 712 360"/>
                <a:gd name="T17" fmla="*/ T16 w 939"/>
                <a:gd name="T18" fmla="+- 0 400 343"/>
                <a:gd name="T19" fmla="*/ 400 h 939"/>
                <a:gd name="T20" fmla="+- 0 461 360"/>
                <a:gd name="T21" fmla="*/ T20 w 939"/>
                <a:gd name="T22" fmla="+- 0 634 343"/>
                <a:gd name="T23" fmla="*/ 634 h 939"/>
                <a:gd name="T24" fmla="+- 0 483 360"/>
                <a:gd name="T25" fmla="*/ T24 w 939"/>
                <a:gd name="T26" fmla="+- 0 645 343"/>
                <a:gd name="T27" fmla="*/ 645 h 939"/>
                <a:gd name="T28" fmla="+- 0 766 360"/>
                <a:gd name="T29" fmla="*/ T28 w 939"/>
                <a:gd name="T30" fmla="+- 0 434 343"/>
                <a:gd name="T31" fmla="*/ 434 h 939"/>
                <a:gd name="T32" fmla="+- 0 967 360"/>
                <a:gd name="T33" fmla="*/ T32 w 939"/>
                <a:gd name="T34" fmla="+- 0 695 343"/>
                <a:gd name="T35" fmla="*/ 695 h 939"/>
                <a:gd name="T36" fmla="+- 0 900 360"/>
                <a:gd name="T37" fmla="*/ T36 w 939"/>
                <a:gd name="T38" fmla="+- 0 720 343"/>
                <a:gd name="T39" fmla="*/ 720 h 939"/>
                <a:gd name="T40" fmla="+- 0 903 360"/>
                <a:gd name="T41" fmla="*/ T40 w 939"/>
                <a:gd name="T42" fmla="+- 0 618 343"/>
                <a:gd name="T43" fmla="*/ 618 h 939"/>
                <a:gd name="T44" fmla="+- 0 872 360"/>
                <a:gd name="T45" fmla="*/ T44 w 939"/>
                <a:gd name="T46" fmla="+- 0 613 343"/>
                <a:gd name="T47" fmla="*/ 613 h 939"/>
                <a:gd name="T48" fmla="+- 0 865 360"/>
                <a:gd name="T49" fmla="*/ T48 w 939"/>
                <a:gd name="T50" fmla="+- 0 577 343"/>
                <a:gd name="T51" fmla="*/ 577 h 939"/>
                <a:gd name="T52" fmla="+- 0 839 360"/>
                <a:gd name="T53" fmla="*/ T52 w 939"/>
                <a:gd name="T54" fmla="+- 0 559 343"/>
                <a:gd name="T55" fmla="*/ 559 h 939"/>
                <a:gd name="T56" fmla="+- 0 822 360"/>
                <a:gd name="T57" fmla="*/ T56 w 939"/>
                <a:gd name="T58" fmla="+- 0 545 343"/>
                <a:gd name="T59" fmla="*/ 545 h 939"/>
                <a:gd name="T60" fmla="+- 0 795 360"/>
                <a:gd name="T61" fmla="*/ T60 w 939"/>
                <a:gd name="T62" fmla="+- 0 579 343"/>
                <a:gd name="T63" fmla="*/ 579 h 939"/>
                <a:gd name="T64" fmla="+- 0 751 360"/>
                <a:gd name="T65" fmla="*/ T64 w 939"/>
                <a:gd name="T66" fmla="+- 0 611 343"/>
                <a:gd name="T67" fmla="*/ 611 h 939"/>
                <a:gd name="T68" fmla="+- 0 756 360"/>
                <a:gd name="T69" fmla="*/ T68 w 939"/>
                <a:gd name="T70" fmla="+- 0 722 343"/>
                <a:gd name="T71" fmla="*/ 722 h 939"/>
                <a:gd name="T72" fmla="+- 0 706 360"/>
                <a:gd name="T73" fmla="*/ T72 w 939"/>
                <a:gd name="T74" fmla="+- 0 695 343"/>
                <a:gd name="T75" fmla="*/ 695 h 939"/>
                <a:gd name="T76" fmla="+- 0 645 360"/>
                <a:gd name="T77" fmla="*/ T76 w 939"/>
                <a:gd name="T78" fmla="+- 0 707 343"/>
                <a:gd name="T79" fmla="*/ 707 h 939"/>
                <a:gd name="T80" fmla="+- 0 672 360"/>
                <a:gd name="T81" fmla="*/ T80 w 939"/>
                <a:gd name="T82" fmla="+- 0 787 343"/>
                <a:gd name="T83" fmla="*/ 787 h 939"/>
                <a:gd name="T84" fmla="+- 0 666 360"/>
                <a:gd name="T85" fmla="*/ T84 w 939"/>
                <a:gd name="T86" fmla="+- 0 826 343"/>
                <a:gd name="T87" fmla="*/ 826 h 939"/>
                <a:gd name="T88" fmla="+- 0 732 360"/>
                <a:gd name="T89" fmla="*/ T88 w 939"/>
                <a:gd name="T90" fmla="+- 0 874 343"/>
                <a:gd name="T91" fmla="*/ 874 h 939"/>
                <a:gd name="T92" fmla="+- 0 733 360"/>
                <a:gd name="T93" fmla="*/ T92 w 939"/>
                <a:gd name="T94" fmla="+- 0 909 343"/>
                <a:gd name="T95" fmla="*/ 909 h 939"/>
                <a:gd name="T96" fmla="+- 0 804 360"/>
                <a:gd name="T97" fmla="*/ T96 w 939"/>
                <a:gd name="T98" fmla="+- 0 897 343"/>
                <a:gd name="T99" fmla="*/ 897 h 939"/>
                <a:gd name="T100" fmla="+- 0 821 360"/>
                <a:gd name="T101" fmla="*/ T100 w 939"/>
                <a:gd name="T102" fmla="+- 0 895 343"/>
                <a:gd name="T103" fmla="*/ 895 h 939"/>
                <a:gd name="T104" fmla="+- 0 838 360"/>
                <a:gd name="T105" fmla="*/ T104 w 939"/>
                <a:gd name="T106" fmla="+- 0 977 343"/>
                <a:gd name="T107" fmla="*/ 977 h 939"/>
                <a:gd name="T108" fmla="+- 0 837 360"/>
                <a:gd name="T109" fmla="*/ T108 w 939"/>
                <a:gd name="T110" fmla="+- 0 877 343"/>
                <a:gd name="T111" fmla="*/ 877 h 939"/>
                <a:gd name="T112" fmla="+- 0 867 360"/>
                <a:gd name="T113" fmla="*/ T112 w 939"/>
                <a:gd name="T114" fmla="+- 0 895 343"/>
                <a:gd name="T115" fmla="*/ 895 h 939"/>
                <a:gd name="T116" fmla="+- 0 949 360"/>
                <a:gd name="T117" fmla="*/ T116 w 939"/>
                <a:gd name="T118" fmla="+- 0 908 343"/>
                <a:gd name="T119" fmla="*/ 908 h 939"/>
                <a:gd name="T120" fmla="+- 0 923 360"/>
                <a:gd name="T121" fmla="*/ T120 w 939"/>
                <a:gd name="T122" fmla="+- 0 872 343"/>
                <a:gd name="T123" fmla="*/ 872 h 939"/>
                <a:gd name="T124" fmla="+- 0 990 360"/>
                <a:gd name="T125" fmla="*/ T124 w 939"/>
                <a:gd name="T126" fmla="+- 0 824 343"/>
                <a:gd name="T127" fmla="*/ 824 h 939"/>
                <a:gd name="T128" fmla="+- 0 983 360"/>
                <a:gd name="T129" fmla="*/ T128 w 939"/>
                <a:gd name="T130" fmla="+- 0 784 343"/>
                <a:gd name="T131" fmla="*/ 784 h 939"/>
                <a:gd name="T132" fmla="+- 0 1005 360"/>
                <a:gd name="T133" fmla="*/ T132 w 939"/>
                <a:gd name="T134" fmla="+- 0 730 343"/>
                <a:gd name="T135" fmla="*/ 730 h 939"/>
                <a:gd name="T136" fmla="+- 0 1030 360"/>
                <a:gd name="T137" fmla="*/ T136 w 939"/>
                <a:gd name="T138" fmla="+- 0 668 343"/>
                <a:gd name="T139" fmla="*/ 668 h 939"/>
                <a:gd name="T140" fmla="+- 0 1152 360"/>
                <a:gd name="T141" fmla="*/ T140 w 939"/>
                <a:gd name="T142" fmla="+- 0 888 343"/>
                <a:gd name="T143" fmla="*/ 888 h 939"/>
                <a:gd name="T144" fmla="+- 0 906 360"/>
                <a:gd name="T145" fmla="*/ T144 w 939"/>
                <a:gd name="T146" fmla="+- 0 1135 343"/>
                <a:gd name="T147" fmla="*/ 1135 h 939"/>
                <a:gd name="T148" fmla="+- 0 572 360"/>
                <a:gd name="T149" fmla="*/ T148 w 939"/>
                <a:gd name="T150" fmla="+- 0 1019 343"/>
                <a:gd name="T151" fmla="*/ 1019 h 939"/>
                <a:gd name="T152" fmla="+- 0 533 360"/>
                <a:gd name="T153" fmla="*/ T152 w 939"/>
                <a:gd name="T154" fmla="+- 0 667 343"/>
                <a:gd name="T155" fmla="*/ 667 h 939"/>
                <a:gd name="T156" fmla="+- 0 830 360"/>
                <a:gd name="T157" fmla="*/ T156 w 939"/>
                <a:gd name="T158" fmla="+- 0 482 343"/>
                <a:gd name="T159" fmla="*/ 482 h 939"/>
                <a:gd name="T160" fmla="+- 0 1127 360"/>
                <a:gd name="T161" fmla="*/ T160 w 939"/>
                <a:gd name="T162" fmla="+- 0 667 343"/>
                <a:gd name="T163" fmla="*/ 667 h 939"/>
                <a:gd name="T164" fmla="+- 0 1127 360"/>
                <a:gd name="T165" fmla="*/ T164 w 939"/>
                <a:gd name="T166" fmla="+- 0 612 343"/>
                <a:gd name="T167" fmla="*/ 612 h 939"/>
                <a:gd name="T168" fmla="+- 0 902 360"/>
                <a:gd name="T169" fmla="*/ T168 w 939"/>
                <a:gd name="T170" fmla="+- 0 462 343"/>
                <a:gd name="T171" fmla="*/ 462 h 939"/>
                <a:gd name="T172" fmla="+- 0 576 360"/>
                <a:gd name="T173" fmla="*/ T172 w 939"/>
                <a:gd name="T174" fmla="+- 0 559 343"/>
                <a:gd name="T175" fmla="*/ 559 h 939"/>
                <a:gd name="T176" fmla="+- 0 479 360"/>
                <a:gd name="T177" fmla="*/ T176 w 939"/>
                <a:gd name="T178" fmla="+- 0 885 343"/>
                <a:gd name="T179" fmla="*/ 885 h 939"/>
                <a:gd name="T180" fmla="+- 0 690 360"/>
                <a:gd name="T181" fmla="*/ T180 w 939"/>
                <a:gd name="T182" fmla="+- 0 1143 343"/>
                <a:gd name="T183" fmla="*/ 1143 h 939"/>
                <a:gd name="T184" fmla="+- 0 969 360"/>
                <a:gd name="T185" fmla="*/ T184 w 939"/>
                <a:gd name="T186" fmla="+- 0 1143 343"/>
                <a:gd name="T187" fmla="*/ 1143 h 939"/>
                <a:gd name="T188" fmla="+- 0 1181 360"/>
                <a:gd name="T189" fmla="*/ T188 w 939"/>
                <a:gd name="T190" fmla="+- 0 885 343"/>
                <a:gd name="T191" fmla="*/ 885 h 939"/>
                <a:gd name="T192" fmla="+- 0 1176 360"/>
                <a:gd name="T193" fmla="*/ T192 w 939"/>
                <a:gd name="T194" fmla="+- 0 981 343"/>
                <a:gd name="T195" fmla="*/ 981 h 939"/>
                <a:gd name="T196" fmla="+- 0 893 360"/>
                <a:gd name="T197" fmla="*/ T196 w 939"/>
                <a:gd name="T198" fmla="+- 0 1192 343"/>
                <a:gd name="T199" fmla="*/ 1192 h 939"/>
                <a:gd name="T200" fmla="+- 0 1064 360"/>
                <a:gd name="T201" fmla="*/ T200 w 939"/>
                <a:gd name="T202" fmla="+- 0 1157 343"/>
                <a:gd name="T203" fmla="*/ 1157 h 939"/>
                <a:gd name="T204" fmla="+- 0 1245 360"/>
                <a:gd name="T205" fmla="*/ T204 w 939"/>
                <a:gd name="T206" fmla="+- 0 845 343"/>
                <a:gd name="T207" fmla="*/ 845 h 939"/>
                <a:gd name="T208" fmla="+- 0 1133 360"/>
                <a:gd name="T209" fmla="*/ T208 w 939"/>
                <a:gd name="T210" fmla="+- 0 539 343"/>
                <a:gd name="T211" fmla="*/ 539 h 939"/>
                <a:gd name="T212" fmla="+- 0 859 360"/>
                <a:gd name="T213" fmla="*/ T212 w 939"/>
                <a:gd name="T214" fmla="+- 0 428 343"/>
                <a:gd name="T215" fmla="*/ 428 h 939"/>
                <a:gd name="T216" fmla="+- 0 1157 360"/>
                <a:gd name="T217" fmla="*/ T216 w 939"/>
                <a:gd name="T218" fmla="+- 0 616 343"/>
                <a:gd name="T219" fmla="*/ 616 h 9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939" h="939">
                  <a:moveTo>
                    <a:pt x="440" y="855"/>
                  </a:moveTo>
                  <a:lnTo>
                    <a:pt x="369" y="840"/>
                  </a:lnTo>
                  <a:lnTo>
                    <a:pt x="302" y="813"/>
                  </a:lnTo>
                  <a:lnTo>
                    <a:pt x="241" y="775"/>
                  </a:lnTo>
                  <a:lnTo>
                    <a:pt x="187" y="725"/>
                  </a:lnTo>
                  <a:lnTo>
                    <a:pt x="143" y="666"/>
                  </a:lnTo>
                  <a:lnTo>
                    <a:pt x="111" y="601"/>
                  </a:lnTo>
                  <a:lnTo>
                    <a:pt x="91" y="531"/>
                  </a:lnTo>
                  <a:lnTo>
                    <a:pt x="84" y="457"/>
                  </a:lnTo>
                  <a:lnTo>
                    <a:pt x="0" y="457"/>
                  </a:lnTo>
                  <a:lnTo>
                    <a:pt x="57" y="585"/>
                  </a:lnTo>
                  <a:lnTo>
                    <a:pt x="94" y="657"/>
                  </a:lnTo>
                  <a:lnTo>
                    <a:pt x="125" y="701"/>
                  </a:lnTo>
                  <a:lnTo>
                    <a:pt x="167" y="743"/>
                  </a:lnTo>
                  <a:lnTo>
                    <a:pt x="226" y="794"/>
                  </a:lnTo>
                  <a:lnTo>
                    <a:pt x="291" y="836"/>
                  </a:lnTo>
                  <a:lnTo>
                    <a:pt x="362" y="866"/>
                  </a:lnTo>
                  <a:lnTo>
                    <a:pt x="437" y="882"/>
                  </a:lnTo>
                  <a:lnTo>
                    <a:pt x="440" y="855"/>
                  </a:lnTo>
                  <a:moveTo>
                    <a:pt x="468" y="177"/>
                  </a:moveTo>
                  <a:lnTo>
                    <a:pt x="468" y="178"/>
                  </a:lnTo>
                  <a:lnTo>
                    <a:pt x="468" y="177"/>
                  </a:lnTo>
                  <a:moveTo>
                    <a:pt x="480" y="0"/>
                  </a:moveTo>
                  <a:lnTo>
                    <a:pt x="352" y="57"/>
                  </a:lnTo>
                  <a:lnTo>
                    <a:pt x="280" y="94"/>
                  </a:lnTo>
                  <a:lnTo>
                    <a:pt x="236" y="125"/>
                  </a:lnTo>
                  <a:lnTo>
                    <a:pt x="193" y="167"/>
                  </a:lnTo>
                  <a:lnTo>
                    <a:pt x="142" y="226"/>
                  </a:lnTo>
                  <a:lnTo>
                    <a:pt x="101" y="291"/>
                  </a:lnTo>
                  <a:lnTo>
                    <a:pt x="71" y="362"/>
                  </a:lnTo>
                  <a:lnTo>
                    <a:pt x="55" y="437"/>
                  </a:lnTo>
                  <a:lnTo>
                    <a:pt x="82" y="440"/>
                  </a:lnTo>
                  <a:lnTo>
                    <a:pt x="97" y="369"/>
                  </a:lnTo>
                  <a:lnTo>
                    <a:pt x="123" y="302"/>
                  </a:lnTo>
                  <a:lnTo>
                    <a:pt x="162" y="241"/>
                  </a:lnTo>
                  <a:lnTo>
                    <a:pt x="212" y="187"/>
                  </a:lnTo>
                  <a:lnTo>
                    <a:pt x="271" y="143"/>
                  </a:lnTo>
                  <a:lnTo>
                    <a:pt x="336" y="111"/>
                  </a:lnTo>
                  <a:lnTo>
                    <a:pt x="406" y="91"/>
                  </a:lnTo>
                  <a:lnTo>
                    <a:pt x="479" y="84"/>
                  </a:lnTo>
                  <a:lnTo>
                    <a:pt x="480" y="0"/>
                  </a:lnTo>
                  <a:moveTo>
                    <a:pt x="670" y="325"/>
                  </a:moveTo>
                  <a:lnTo>
                    <a:pt x="633" y="342"/>
                  </a:lnTo>
                  <a:lnTo>
                    <a:pt x="607" y="352"/>
                  </a:lnTo>
                  <a:lnTo>
                    <a:pt x="590" y="350"/>
                  </a:lnTo>
                  <a:lnTo>
                    <a:pt x="581" y="330"/>
                  </a:lnTo>
                  <a:lnTo>
                    <a:pt x="573" y="336"/>
                  </a:lnTo>
                  <a:lnTo>
                    <a:pt x="557" y="356"/>
                  </a:lnTo>
                  <a:lnTo>
                    <a:pt x="540" y="377"/>
                  </a:lnTo>
                  <a:lnTo>
                    <a:pt x="527" y="385"/>
                  </a:lnTo>
                  <a:lnTo>
                    <a:pt x="523" y="363"/>
                  </a:lnTo>
                  <a:lnTo>
                    <a:pt x="532" y="322"/>
                  </a:lnTo>
                  <a:lnTo>
                    <a:pt x="542" y="282"/>
                  </a:lnTo>
                  <a:lnTo>
                    <a:pt x="543" y="275"/>
                  </a:lnTo>
                  <a:lnTo>
                    <a:pt x="544" y="271"/>
                  </a:lnTo>
                  <a:lnTo>
                    <a:pt x="545" y="265"/>
                  </a:lnTo>
                  <a:lnTo>
                    <a:pt x="532" y="269"/>
                  </a:lnTo>
                  <a:lnTo>
                    <a:pt x="521" y="271"/>
                  </a:lnTo>
                  <a:lnTo>
                    <a:pt x="512" y="270"/>
                  </a:lnTo>
                  <a:lnTo>
                    <a:pt x="507" y="268"/>
                  </a:lnTo>
                  <a:lnTo>
                    <a:pt x="500" y="257"/>
                  </a:lnTo>
                  <a:lnTo>
                    <a:pt x="504" y="240"/>
                  </a:lnTo>
                  <a:lnTo>
                    <a:pt x="504" y="238"/>
                  </a:lnTo>
                  <a:lnTo>
                    <a:pt x="505" y="234"/>
                  </a:lnTo>
                  <a:lnTo>
                    <a:pt x="500" y="234"/>
                  </a:lnTo>
                  <a:lnTo>
                    <a:pt x="494" y="238"/>
                  </a:lnTo>
                  <a:lnTo>
                    <a:pt x="490" y="235"/>
                  </a:lnTo>
                  <a:lnTo>
                    <a:pt x="484" y="229"/>
                  </a:lnTo>
                  <a:lnTo>
                    <a:pt x="479" y="216"/>
                  </a:lnTo>
                  <a:lnTo>
                    <a:pt x="474" y="200"/>
                  </a:lnTo>
                  <a:lnTo>
                    <a:pt x="468" y="179"/>
                  </a:lnTo>
                  <a:lnTo>
                    <a:pt x="467" y="175"/>
                  </a:lnTo>
                  <a:lnTo>
                    <a:pt x="467" y="181"/>
                  </a:lnTo>
                  <a:lnTo>
                    <a:pt x="462" y="202"/>
                  </a:lnTo>
                  <a:lnTo>
                    <a:pt x="457" y="219"/>
                  </a:lnTo>
                  <a:lnTo>
                    <a:pt x="451" y="231"/>
                  </a:lnTo>
                  <a:lnTo>
                    <a:pt x="446" y="238"/>
                  </a:lnTo>
                  <a:lnTo>
                    <a:pt x="442" y="240"/>
                  </a:lnTo>
                  <a:lnTo>
                    <a:pt x="435" y="236"/>
                  </a:lnTo>
                  <a:lnTo>
                    <a:pt x="430" y="236"/>
                  </a:lnTo>
                  <a:lnTo>
                    <a:pt x="436" y="259"/>
                  </a:lnTo>
                  <a:lnTo>
                    <a:pt x="426" y="275"/>
                  </a:lnTo>
                  <a:lnTo>
                    <a:pt x="408" y="274"/>
                  </a:lnTo>
                  <a:lnTo>
                    <a:pt x="391" y="268"/>
                  </a:lnTo>
                  <a:lnTo>
                    <a:pt x="394" y="284"/>
                  </a:lnTo>
                  <a:lnTo>
                    <a:pt x="404" y="324"/>
                  </a:lnTo>
                  <a:lnTo>
                    <a:pt x="412" y="365"/>
                  </a:lnTo>
                  <a:lnTo>
                    <a:pt x="408" y="387"/>
                  </a:lnTo>
                  <a:lnTo>
                    <a:pt x="396" y="379"/>
                  </a:lnTo>
                  <a:lnTo>
                    <a:pt x="378" y="358"/>
                  </a:lnTo>
                  <a:lnTo>
                    <a:pt x="375" y="354"/>
                  </a:lnTo>
                  <a:lnTo>
                    <a:pt x="362" y="338"/>
                  </a:lnTo>
                  <a:lnTo>
                    <a:pt x="355" y="333"/>
                  </a:lnTo>
                  <a:lnTo>
                    <a:pt x="346" y="352"/>
                  </a:lnTo>
                  <a:lnTo>
                    <a:pt x="329" y="354"/>
                  </a:lnTo>
                  <a:lnTo>
                    <a:pt x="303" y="344"/>
                  </a:lnTo>
                  <a:lnTo>
                    <a:pt x="266" y="327"/>
                  </a:lnTo>
                  <a:lnTo>
                    <a:pt x="271" y="337"/>
                  </a:lnTo>
                  <a:lnTo>
                    <a:pt x="285" y="364"/>
                  </a:lnTo>
                  <a:lnTo>
                    <a:pt x="292" y="395"/>
                  </a:lnTo>
                  <a:lnTo>
                    <a:pt x="279" y="419"/>
                  </a:lnTo>
                  <a:lnTo>
                    <a:pt x="282" y="424"/>
                  </a:lnTo>
                  <a:lnTo>
                    <a:pt x="294" y="432"/>
                  </a:lnTo>
                  <a:lnTo>
                    <a:pt x="312" y="444"/>
                  </a:lnTo>
                  <a:lnTo>
                    <a:pt x="330" y="460"/>
                  </a:lnTo>
                  <a:lnTo>
                    <a:pt x="329" y="466"/>
                  </a:lnTo>
                  <a:lnTo>
                    <a:pt x="321" y="474"/>
                  </a:lnTo>
                  <a:lnTo>
                    <a:pt x="311" y="480"/>
                  </a:lnTo>
                  <a:lnTo>
                    <a:pt x="306" y="483"/>
                  </a:lnTo>
                  <a:lnTo>
                    <a:pt x="324" y="492"/>
                  </a:lnTo>
                  <a:lnTo>
                    <a:pt x="347" y="502"/>
                  </a:lnTo>
                  <a:lnTo>
                    <a:pt x="367" y="510"/>
                  </a:lnTo>
                  <a:lnTo>
                    <a:pt x="375" y="517"/>
                  </a:lnTo>
                  <a:lnTo>
                    <a:pt x="372" y="531"/>
                  </a:lnTo>
                  <a:lnTo>
                    <a:pt x="366" y="546"/>
                  </a:lnTo>
                  <a:lnTo>
                    <a:pt x="357" y="559"/>
                  </a:lnTo>
                  <a:lnTo>
                    <a:pt x="347" y="567"/>
                  </a:lnTo>
                  <a:lnTo>
                    <a:pt x="353" y="567"/>
                  </a:lnTo>
                  <a:lnTo>
                    <a:pt x="373" y="566"/>
                  </a:lnTo>
                  <a:lnTo>
                    <a:pt x="399" y="562"/>
                  </a:lnTo>
                  <a:lnTo>
                    <a:pt x="425" y="555"/>
                  </a:lnTo>
                  <a:lnTo>
                    <a:pt x="429" y="554"/>
                  </a:lnTo>
                  <a:lnTo>
                    <a:pt x="429" y="563"/>
                  </a:lnTo>
                  <a:lnTo>
                    <a:pt x="444" y="554"/>
                  </a:lnTo>
                  <a:lnTo>
                    <a:pt x="453" y="546"/>
                  </a:lnTo>
                  <a:lnTo>
                    <a:pt x="459" y="534"/>
                  </a:lnTo>
                  <a:lnTo>
                    <a:pt x="460" y="534"/>
                  </a:lnTo>
                  <a:lnTo>
                    <a:pt x="461" y="552"/>
                  </a:lnTo>
                  <a:lnTo>
                    <a:pt x="461" y="566"/>
                  </a:lnTo>
                  <a:lnTo>
                    <a:pt x="461" y="597"/>
                  </a:lnTo>
                  <a:lnTo>
                    <a:pt x="459" y="635"/>
                  </a:lnTo>
                  <a:lnTo>
                    <a:pt x="455" y="656"/>
                  </a:lnTo>
                  <a:lnTo>
                    <a:pt x="478" y="634"/>
                  </a:lnTo>
                  <a:lnTo>
                    <a:pt x="477" y="629"/>
                  </a:lnTo>
                  <a:lnTo>
                    <a:pt x="474" y="607"/>
                  </a:lnTo>
                  <a:lnTo>
                    <a:pt x="474" y="577"/>
                  </a:lnTo>
                  <a:lnTo>
                    <a:pt x="475" y="550"/>
                  </a:lnTo>
                  <a:lnTo>
                    <a:pt x="477" y="534"/>
                  </a:lnTo>
                  <a:lnTo>
                    <a:pt x="477" y="533"/>
                  </a:lnTo>
                  <a:lnTo>
                    <a:pt x="483" y="544"/>
                  </a:lnTo>
                  <a:lnTo>
                    <a:pt x="493" y="552"/>
                  </a:lnTo>
                  <a:lnTo>
                    <a:pt x="506" y="561"/>
                  </a:lnTo>
                  <a:lnTo>
                    <a:pt x="507" y="552"/>
                  </a:lnTo>
                  <a:lnTo>
                    <a:pt x="511" y="553"/>
                  </a:lnTo>
                  <a:lnTo>
                    <a:pt x="537" y="560"/>
                  </a:lnTo>
                  <a:lnTo>
                    <a:pt x="563" y="564"/>
                  </a:lnTo>
                  <a:lnTo>
                    <a:pt x="583" y="565"/>
                  </a:lnTo>
                  <a:lnTo>
                    <a:pt x="589" y="565"/>
                  </a:lnTo>
                  <a:lnTo>
                    <a:pt x="578" y="557"/>
                  </a:lnTo>
                  <a:lnTo>
                    <a:pt x="575" y="552"/>
                  </a:lnTo>
                  <a:lnTo>
                    <a:pt x="570" y="544"/>
                  </a:lnTo>
                  <a:lnTo>
                    <a:pt x="565" y="533"/>
                  </a:lnTo>
                  <a:lnTo>
                    <a:pt x="563" y="529"/>
                  </a:lnTo>
                  <a:lnTo>
                    <a:pt x="561" y="515"/>
                  </a:lnTo>
                  <a:lnTo>
                    <a:pt x="569" y="508"/>
                  </a:lnTo>
                  <a:lnTo>
                    <a:pt x="589" y="499"/>
                  </a:lnTo>
                  <a:lnTo>
                    <a:pt x="612" y="490"/>
                  </a:lnTo>
                  <a:lnTo>
                    <a:pt x="630" y="481"/>
                  </a:lnTo>
                  <a:lnTo>
                    <a:pt x="625" y="478"/>
                  </a:lnTo>
                  <a:lnTo>
                    <a:pt x="615" y="472"/>
                  </a:lnTo>
                  <a:lnTo>
                    <a:pt x="607" y="464"/>
                  </a:lnTo>
                  <a:lnTo>
                    <a:pt x="606" y="458"/>
                  </a:lnTo>
                  <a:lnTo>
                    <a:pt x="623" y="441"/>
                  </a:lnTo>
                  <a:lnTo>
                    <a:pt x="641" y="430"/>
                  </a:lnTo>
                  <a:lnTo>
                    <a:pt x="654" y="422"/>
                  </a:lnTo>
                  <a:lnTo>
                    <a:pt x="656" y="417"/>
                  </a:lnTo>
                  <a:lnTo>
                    <a:pt x="643" y="392"/>
                  </a:lnTo>
                  <a:lnTo>
                    <a:pt x="645" y="387"/>
                  </a:lnTo>
                  <a:lnTo>
                    <a:pt x="645" y="385"/>
                  </a:lnTo>
                  <a:lnTo>
                    <a:pt x="651" y="361"/>
                  </a:lnTo>
                  <a:lnTo>
                    <a:pt x="656" y="352"/>
                  </a:lnTo>
                  <a:lnTo>
                    <a:pt x="664" y="335"/>
                  </a:lnTo>
                  <a:lnTo>
                    <a:pt x="670" y="325"/>
                  </a:lnTo>
                  <a:moveTo>
                    <a:pt x="828" y="470"/>
                  </a:moveTo>
                  <a:lnTo>
                    <a:pt x="821" y="398"/>
                  </a:lnTo>
                  <a:lnTo>
                    <a:pt x="801" y="332"/>
                  </a:lnTo>
                  <a:lnTo>
                    <a:pt x="801" y="470"/>
                  </a:lnTo>
                  <a:lnTo>
                    <a:pt x="792" y="545"/>
                  </a:lnTo>
                  <a:lnTo>
                    <a:pt x="767" y="615"/>
                  </a:lnTo>
                  <a:lnTo>
                    <a:pt x="728" y="676"/>
                  </a:lnTo>
                  <a:lnTo>
                    <a:pt x="677" y="728"/>
                  </a:lnTo>
                  <a:lnTo>
                    <a:pt x="615" y="767"/>
                  </a:lnTo>
                  <a:lnTo>
                    <a:pt x="546" y="792"/>
                  </a:lnTo>
                  <a:lnTo>
                    <a:pt x="470" y="800"/>
                  </a:lnTo>
                  <a:lnTo>
                    <a:pt x="394" y="792"/>
                  </a:lnTo>
                  <a:lnTo>
                    <a:pt x="324" y="767"/>
                  </a:lnTo>
                  <a:lnTo>
                    <a:pt x="263" y="728"/>
                  </a:lnTo>
                  <a:lnTo>
                    <a:pt x="212" y="676"/>
                  </a:lnTo>
                  <a:lnTo>
                    <a:pt x="173" y="615"/>
                  </a:lnTo>
                  <a:lnTo>
                    <a:pt x="148" y="545"/>
                  </a:lnTo>
                  <a:lnTo>
                    <a:pt x="139" y="470"/>
                  </a:lnTo>
                  <a:lnTo>
                    <a:pt x="148" y="394"/>
                  </a:lnTo>
                  <a:lnTo>
                    <a:pt x="173" y="324"/>
                  </a:lnTo>
                  <a:lnTo>
                    <a:pt x="212" y="263"/>
                  </a:lnTo>
                  <a:lnTo>
                    <a:pt x="263" y="212"/>
                  </a:lnTo>
                  <a:lnTo>
                    <a:pt x="324" y="173"/>
                  </a:lnTo>
                  <a:lnTo>
                    <a:pt x="394" y="148"/>
                  </a:lnTo>
                  <a:lnTo>
                    <a:pt x="470" y="139"/>
                  </a:lnTo>
                  <a:lnTo>
                    <a:pt x="546" y="148"/>
                  </a:lnTo>
                  <a:lnTo>
                    <a:pt x="615" y="173"/>
                  </a:lnTo>
                  <a:lnTo>
                    <a:pt x="677" y="212"/>
                  </a:lnTo>
                  <a:lnTo>
                    <a:pt x="728" y="263"/>
                  </a:lnTo>
                  <a:lnTo>
                    <a:pt x="767" y="324"/>
                  </a:lnTo>
                  <a:lnTo>
                    <a:pt x="792" y="394"/>
                  </a:lnTo>
                  <a:lnTo>
                    <a:pt x="801" y="470"/>
                  </a:lnTo>
                  <a:lnTo>
                    <a:pt x="801" y="332"/>
                  </a:lnTo>
                  <a:lnTo>
                    <a:pt x="800" y="330"/>
                  </a:lnTo>
                  <a:lnTo>
                    <a:pt x="767" y="269"/>
                  </a:lnTo>
                  <a:lnTo>
                    <a:pt x="723" y="216"/>
                  </a:lnTo>
                  <a:lnTo>
                    <a:pt x="670" y="173"/>
                  </a:lnTo>
                  <a:lnTo>
                    <a:pt x="609" y="140"/>
                  </a:lnTo>
                  <a:lnTo>
                    <a:pt x="607" y="139"/>
                  </a:lnTo>
                  <a:lnTo>
                    <a:pt x="542" y="119"/>
                  </a:lnTo>
                  <a:lnTo>
                    <a:pt x="470" y="111"/>
                  </a:lnTo>
                  <a:lnTo>
                    <a:pt x="398" y="119"/>
                  </a:lnTo>
                  <a:lnTo>
                    <a:pt x="330" y="140"/>
                  </a:lnTo>
                  <a:lnTo>
                    <a:pt x="270" y="173"/>
                  </a:lnTo>
                  <a:lnTo>
                    <a:pt x="216" y="216"/>
                  </a:lnTo>
                  <a:lnTo>
                    <a:pt x="173" y="269"/>
                  </a:lnTo>
                  <a:lnTo>
                    <a:pt x="140" y="330"/>
                  </a:lnTo>
                  <a:lnTo>
                    <a:pt x="119" y="398"/>
                  </a:lnTo>
                  <a:lnTo>
                    <a:pt x="111" y="470"/>
                  </a:lnTo>
                  <a:lnTo>
                    <a:pt x="119" y="542"/>
                  </a:lnTo>
                  <a:lnTo>
                    <a:pt x="140" y="609"/>
                  </a:lnTo>
                  <a:lnTo>
                    <a:pt x="173" y="670"/>
                  </a:lnTo>
                  <a:lnTo>
                    <a:pt x="216" y="723"/>
                  </a:lnTo>
                  <a:lnTo>
                    <a:pt x="270" y="767"/>
                  </a:lnTo>
                  <a:lnTo>
                    <a:pt x="330" y="800"/>
                  </a:lnTo>
                  <a:lnTo>
                    <a:pt x="398" y="821"/>
                  </a:lnTo>
                  <a:lnTo>
                    <a:pt x="470" y="828"/>
                  </a:lnTo>
                  <a:lnTo>
                    <a:pt x="542" y="821"/>
                  </a:lnTo>
                  <a:lnTo>
                    <a:pt x="607" y="800"/>
                  </a:lnTo>
                  <a:lnTo>
                    <a:pt x="609" y="800"/>
                  </a:lnTo>
                  <a:lnTo>
                    <a:pt x="670" y="767"/>
                  </a:lnTo>
                  <a:lnTo>
                    <a:pt x="723" y="723"/>
                  </a:lnTo>
                  <a:lnTo>
                    <a:pt x="767" y="670"/>
                  </a:lnTo>
                  <a:lnTo>
                    <a:pt x="800" y="609"/>
                  </a:lnTo>
                  <a:lnTo>
                    <a:pt x="821" y="542"/>
                  </a:lnTo>
                  <a:lnTo>
                    <a:pt x="828" y="470"/>
                  </a:lnTo>
                  <a:moveTo>
                    <a:pt x="885" y="502"/>
                  </a:moveTo>
                  <a:lnTo>
                    <a:pt x="857" y="499"/>
                  </a:lnTo>
                  <a:lnTo>
                    <a:pt x="843" y="571"/>
                  </a:lnTo>
                  <a:lnTo>
                    <a:pt x="816" y="638"/>
                  </a:lnTo>
                  <a:lnTo>
                    <a:pt x="777" y="699"/>
                  </a:lnTo>
                  <a:lnTo>
                    <a:pt x="728" y="752"/>
                  </a:lnTo>
                  <a:lnTo>
                    <a:pt x="669" y="796"/>
                  </a:lnTo>
                  <a:lnTo>
                    <a:pt x="604" y="829"/>
                  </a:lnTo>
                  <a:lnTo>
                    <a:pt x="533" y="849"/>
                  </a:lnTo>
                  <a:lnTo>
                    <a:pt x="460" y="855"/>
                  </a:lnTo>
                  <a:lnTo>
                    <a:pt x="460" y="939"/>
                  </a:lnTo>
                  <a:lnTo>
                    <a:pt x="588" y="882"/>
                  </a:lnTo>
                  <a:lnTo>
                    <a:pt x="660" y="846"/>
                  </a:lnTo>
                  <a:lnTo>
                    <a:pt x="704" y="814"/>
                  </a:lnTo>
                  <a:lnTo>
                    <a:pt x="746" y="773"/>
                  </a:lnTo>
                  <a:lnTo>
                    <a:pt x="797" y="713"/>
                  </a:lnTo>
                  <a:lnTo>
                    <a:pt x="839" y="648"/>
                  </a:lnTo>
                  <a:lnTo>
                    <a:pt x="869" y="578"/>
                  </a:lnTo>
                  <a:lnTo>
                    <a:pt x="885" y="502"/>
                  </a:lnTo>
                  <a:moveTo>
                    <a:pt x="939" y="482"/>
                  </a:moveTo>
                  <a:lnTo>
                    <a:pt x="882" y="355"/>
                  </a:lnTo>
                  <a:lnTo>
                    <a:pt x="846" y="282"/>
                  </a:lnTo>
                  <a:lnTo>
                    <a:pt x="814" y="238"/>
                  </a:lnTo>
                  <a:lnTo>
                    <a:pt x="773" y="196"/>
                  </a:lnTo>
                  <a:lnTo>
                    <a:pt x="713" y="145"/>
                  </a:lnTo>
                  <a:lnTo>
                    <a:pt x="648" y="103"/>
                  </a:lnTo>
                  <a:lnTo>
                    <a:pt x="578" y="74"/>
                  </a:lnTo>
                  <a:lnTo>
                    <a:pt x="502" y="57"/>
                  </a:lnTo>
                  <a:lnTo>
                    <a:pt x="499" y="85"/>
                  </a:lnTo>
                  <a:lnTo>
                    <a:pt x="571" y="99"/>
                  </a:lnTo>
                  <a:lnTo>
                    <a:pt x="638" y="126"/>
                  </a:lnTo>
                  <a:lnTo>
                    <a:pt x="699" y="165"/>
                  </a:lnTo>
                  <a:lnTo>
                    <a:pt x="752" y="214"/>
                  </a:lnTo>
                  <a:lnTo>
                    <a:pt x="797" y="273"/>
                  </a:lnTo>
                  <a:lnTo>
                    <a:pt x="829" y="339"/>
                  </a:lnTo>
                  <a:lnTo>
                    <a:pt x="849" y="409"/>
                  </a:lnTo>
                  <a:lnTo>
                    <a:pt x="855" y="482"/>
                  </a:lnTo>
                  <a:lnTo>
                    <a:pt x="939" y="48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7">
              <a:extLst>
                <a:ext uri="{FF2B5EF4-FFF2-40B4-BE49-F238E27FC236}">
                  <a16:creationId xmlns:a16="http://schemas.microsoft.com/office/drawing/2014/main" id="{3BCAAB90-9E23-45F3-AC1B-E96254BA2B30}"/>
                </a:ext>
              </a:extLst>
            </p:cNvPr>
            <p:cNvSpPr>
              <a:spLocks/>
            </p:cNvSpPr>
            <p:nvPr/>
          </p:nvSpPr>
          <p:spPr bwMode="auto">
            <a:xfrm>
              <a:off x="779" y="1040"/>
              <a:ext cx="84" cy="80"/>
            </a:xfrm>
            <a:custGeom>
              <a:avLst/>
              <a:gdLst>
                <a:gd name="T0" fmla="+- 0 862 779"/>
                <a:gd name="T1" fmla="*/ T0 w 84"/>
                <a:gd name="T2" fmla="+- 0 1071 1041"/>
                <a:gd name="T3" fmla="*/ 1071 h 80"/>
                <a:gd name="T4" fmla="+- 0 836 779"/>
                <a:gd name="T5" fmla="*/ T4 w 84"/>
                <a:gd name="T6" fmla="+- 0 1089 1041"/>
                <a:gd name="T7" fmla="*/ 1089 h 80"/>
                <a:gd name="T8" fmla="+- 0 846 779"/>
                <a:gd name="T9" fmla="*/ T8 w 84"/>
                <a:gd name="T10" fmla="+- 0 1120 1041"/>
                <a:gd name="T11" fmla="*/ 1120 h 80"/>
                <a:gd name="T12" fmla="+- 0 821 779"/>
                <a:gd name="T13" fmla="*/ T12 w 84"/>
                <a:gd name="T14" fmla="+- 0 1101 1041"/>
                <a:gd name="T15" fmla="*/ 1101 h 80"/>
                <a:gd name="T16" fmla="+- 0 795 779"/>
                <a:gd name="T17" fmla="*/ T16 w 84"/>
                <a:gd name="T18" fmla="+- 0 1120 1041"/>
                <a:gd name="T19" fmla="*/ 1120 h 80"/>
                <a:gd name="T20" fmla="+- 0 805 779"/>
                <a:gd name="T21" fmla="*/ T20 w 84"/>
                <a:gd name="T22" fmla="+- 0 1089 1041"/>
                <a:gd name="T23" fmla="*/ 1089 h 80"/>
                <a:gd name="T24" fmla="+- 0 779 779"/>
                <a:gd name="T25" fmla="*/ T24 w 84"/>
                <a:gd name="T26" fmla="+- 0 1071 1041"/>
                <a:gd name="T27" fmla="*/ 1071 h 80"/>
                <a:gd name="T28" fmla="+- 0 811 779"/>
                <a:gd name="T29" fmla="*/ T28 w 84"/>
                <a:gd name="T30" fmla="+- 0 1071 1041"/>
                <a:gd name="T31" fmla="*/ 1071 h 80"/>
                <a:gd name="T32" fmla="+- 0 821 779"/>
                <a:gd name="T33" fmla="*/ T32 w 84"/>
                <a:gd name="T34" fmla="+- 0 1041 1041"/>
                <a:gd name="T35" fmla="*/ 1041 h 80"/>
                <a:gd name="T36" fmla="+- 0 830 779"/>
                <a:gd name="T37" fmla="*/ T36 w 84"/>
                <a:gd name="T38" fmla="+- 0 1071 1041"/>
                <a:gd name="T39" fmla="*/ 1071 h 80"/>
                <a:gd name="T40" fmla="+- 0 862 779"/>
                <a:gd name="T41" fmla="*/ T40 w 84"/>
                <a:gd name="T42" fmla="+- 0 1071 1041"/>
                <a:gd name="T43" fmla="*/ 1071 h 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0">
                  <a:moveTo>
                    <a:pt x="83" y="30"/>
                  </a:moveTo>
                  <a:lnTo>
                    <a:pt x="57" y="48"/>
                  </a:lnTo>
                  <a:lnTo>
                    <a:pt x="67" y="79"/>
                  </a:lnTo>
                  <a:lnTo>
                    <a:pt x="42" y="60"/>
                  </a:lnTo>
                  <a:lnTo>
                    <a:pt x="16" y="79"/>
                  </a:lnTo>
                  <a:lnTo>
                    <a:pt x="26" y="48"/>
                  </a:lnTo>
                  <a:lnTo>
                    <a:pt x="0" y="30"/>
                  </a:lnTo>
                  <a:lnTo>
                    <a:pt x="32" y="30"/>
                  </a:lnTo>
                  <a:lnTo>
                    <a:pt x="42" y="0"/>
                  </a:lnTo>
                  <a:lnTo>
                    <a:pt x="51" y="30"/>
                  </a:lnTo>
                  <a:lnTo>
                    <a:pt x="83" y="30"/>
                  </a:lnTo>
                  <a:close/>
                </a:path>
              </a:pathLst>
            </a:custGeom>
            <a:noFill/>
            <a:ln w="508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9" name="Picture 8">
              <a:extLst>
                <a:ext uri="{FF2B5EF4-FFF2-40B4-BE49-F238E27FC236}">
                  <a16:creationId xmlns:a16="http://schemas.microsoft.com/office/drawing/2014/main" id="{37CDFC88-7A26-467D-B1ED-83225D9DD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 y="922"/>
              <a:ext cx="18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5">
              <a:extLst>
                <a:ext uri="{FF2B5EF4-FFF2-40B4-BE49-F238E27FC236}">
                  <a16:creationId xmlns:a16="http://schemas.microsoft.com/office/drawing/2014/main" id="{A82B8C0D-5039-4AB2-928C-A31784F2F7B0}"/>
                </a:ext>
              </a:extLst>
            </p:cNvPr>
            <p:cNvSpPr>
              <a:spLocks/>
            </p:cNvSpPr>
            <p:nvPr/>
          </p:nvSpPr>
          <p:spPr bwMode="auto">
            <a:xfrm>
              <a:off x="562" y="920"/>
              <a:ext cx="184" cy="171"/>
            </a:xfrm>
            <a:custGeom>
              <a:avLst/>
              <a:gdLst>
                <a:gd name="T0" fmla="+- 0 659 563"/>
                <a:gd name="T1" fmla="*/ T0 w 184"/>
                <a:gd name="T2" fmla="+- 0 955 920"/>
                <a:gd name="T3" fmla="*/ 955 h 171"/>
                <a:gd name="T4" fmla="+- 0 622 563"/>
                <a:gd name="T5" fmla="*/ T4 w 184"/>
                <a:gd name="T6" fmla="+- 0 955 920"/>
                <a:gd name="T7" fmla="*/ 955 h 171"/>
                <a:gd name="T8" fmla="+- 0 611 563"/>
                <a:gd name="T9" fmla="*/ T8 w 184"/>
                <a:gd name="T10" fmla="+- 0 920 920"/>
                <a:gd name="T11" fmla="*/ 920 h 171"/>
                <a:gd name="T12" fmla="+- 0 599 563"/>
                <a:gd name="T13" fmla="*/ T12 w 184"/>
                <a:gd name="T14" fmla="+- 0 955 920"/>
                <a:gd name="T15" fmla="*/ 955 h 171"/>
                <a:gd name="T16" fmla="+- 0 563 563"/>
                <a:gd name="T17" fmla="*/ T16 w 184"/>
                <a:gd name="T18" fmla="+- 0 955 920"/>
                <a:gd name="T19" fmla="*/ 955 h 171"/>
                <a:gd name="T20" fmla="+- 0 592 563"/>
                <a:gd name="T21" fmla="*/ T20 w 184"/>
                <a:gd name="T22" fmla="+- 0 977 920"/>
                <a:gd name="T23" fmla="*/ 977 h 171"/>
                <a:gd name="T24" fmla="+- 0 581 563"/>
                <a:gd name="T25" fmla="*/ T24 w 184"/>
                <a:gd name="T26" fmla="+- 0 1012 920"/>
                <a:gd name="T27" fmla="*/ 1012 h 171"/>
                <a:gd name="T28" fmla="+- 0 611 563"/>
                <a:gd name="T29" fmla="*/ T28 w 184"/>
                <a:gd name="T30" fmla="+- 0 990 920"/>
                <a:gd name="T31" fmla="*/ 990 h 171"/>
                <a:gd name="T32" fmla="+- 0 641 563"/>
                <a:gd name="T33" fmla="*/ T32 w 184"/>
                <a:gd name="T34" fmla="+- 0 1012 920"/>
                <a:gd name="T35" fmla="*/ 1012 h 171"/>
                <a:gd name="T36" fmla="+- 0 634 563"/>
                <a:gd name="T37" fmla="*/ T36 w 184"/>
                <a:gd name="T38" fmla="+- 0 990 920"/>
                <a:gd name="T39" fmla="*/ 990 h 171"/>
                <a:gd name="T40" fmla="+- 0 629 563"/>
                <a:gd name="T41" fmla="*/ T40 w 184"/>
                <a:gd name="T42" fmla="+- 0 977 920"/>
                <a:gd name="T43" fmla="*/ 977 h 171"/>
                <a:gd name="T44" fmla="+- 0 659 563"/>
                <a:gd name="T45" fmla="*/ T44 w 184"/>
                <a:gd name="T46" fmla="+- 0 955 920"/>
                <a:gd name="T47" fmla="*/ 955 h 171"/>
                <a:gd name="T48" fmla="+- 0 746 563"/>
                <a:gd name="T49" fmla="*/ T48 w 184"/>
                <a:gd name="T50" fmla="+- 0 1034 920"/>
                <a:gd name="T51" fmla="*/ 1034 h 171"/>
                <a:gd name="T52" fmla="+- 0 709 563"/>
                <a:gd name="T53" fmla="*/ T52 w 184"/>
                <a:gd name="T54" fmla="+- 0 1034 920"/>
                <a:gd name="T55" fmla="*/ 1034 h 171"/>
                <a:gd name="T56" fmla="+- 0 698 563"/>
                <a:gd name="T57" fmla="*/ T56 w 184"/>
                <a:gd name="T58" fmla="+- 0 999 920"/>
                <a:gd name="T59" fmla="*/ 999 h 171"/>
                <a:gd name="T60" fmla="+- 0 686 563"/>
                <a:gd name="T61" fmla="*/ T60 w 184"/>
                <a:gd name="T62" fmla="+- 0 1034 920"/>
                <a:gd name="T63" fmla="*/ 1034 h 171"/>
                <a:gd name="T64" fmla="+- 0 650 563"/>
                <a:gd name="T65" fmla="*/ T64 w 184"/>
                <a:gd name="T66" fmla="+- 0 1034 920"/>
                <a:gd name="T67" fmla="*/ 1034 h 171"/>
                <a:gd name="T68" fmla="+- 0 679 563"/>
                <a:gd name="T69" fmla="*/ T68 w 184"/>
                <a:gd name="T70" fmla="+- 0 1055 920"/>
                <a:gd name="T71" fmla="*/ 1055 h 171"/>
                <a:gd name="T72" fmla="+- 0 668 563"/>
                <a:gd name="T73" fmla="*/ T72 w 184"/>
                <a:gd name="T74" fmla="+- 0 1090 920"/>
                <a:gd name="T75" fmla="*/ 1090 h 171"/>
                <a:gd name="T76" fmla="+- 0 698 563"/>
                <a:gd name="T77" fmla="*/ T76 w 184"/>
                <a:gd name="T78" fmla="+- 0 1069 920"/>
                <a:gd name="T79" fmla="*/ 1069 h 171"/>
                <a:gd name="T80" fmla="+- 0 728 563"/>
                <a:gd name="T81" fmla="*/ T80 w 184"/>
                <a:gd name="T82" fmla="+- 0 1090 920"/>
                <a:gd name="T83" fmla="*/ 1090 h 171"/>
                <a:gd name="T84" fmla="+- 0 721 563"/>
                <a:gd name="T85" fmla="*/ T84 w 184"/>
                <a:gd name="T86" fmla="+- 0 1069 920"/>
                <a:gd name="T87" fmla="*/ 1069 h 171"/>
                <a:gd name="T88" fmla="+- 0 716 563"/>
                <a:gd name="T89" fmla="*/ T88 w 184"/>
                <a:gd name="T90" fmla="+- 0 1055 920"/>
                <a:gd name="T91" fmla="*/ 1055 h 171"/>
                <a:gd name="T92" fmla="+- 0 746 563"/>
                <a:gd name="T93" fmla="*/ T92 w 184"/>
                <a:gd name="T94" fmla="+- 0 1034 920"/>
                <a:gd name="T95" fmla="*/ 1034 h 1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84" h="171">
                  <a:moveTo>
                    <a:pt x="96" y="35"/>
                  </a:moveTo>
                  <a:lnTo>
                    <a:pt x="59" y="35"/>
                  </a:lnTo>
                  <a:lnTo>
                    <a:pt x="48" y="0"/>
                  </a:lnTo>
                  <a:lnTo>
                    <a:pt x="36" y="35"/>
                  </a:lnTo>
                  <a:lnTo>
                    <a:pt x="0" y="35"/>
                  </a:lnTo>
                  <a:lnTo>
                    <a:pt x="29" y="57"/>
                  </a:lnTo>
                  <a:lnTo>
                    <a:pt x="18" y="92"/>
                  </a:lnTo>
                  <a:lnTo>
                    <a:pt x="48" y="70"/>
                  </a:lnTo>
                  <a:lnTo>
                    <a:pt x="78" y="92"/>
                  </a:lnTo>
                  <a:lnTo>
                    <a:pt x="71" y="70"/>
                  </a:lnTo>
                  <a:lnTo>
                    <a:pt x="66" y="57"/>
                  </a:lnTo>
                  <a:lnTo>
                    <a:pt x="96" y="35"/>
                  </a:lnTo>
                  <a:moveTo>
                    <a:pt x="183" y="114"/>
                  </a:moveTo>
                  <a:lnTo>
                    <a:pt x="146" y="114"/>
                  </a:lnTo>
                  <a:lnTo>
                    <a:pt x="135" y="79"/>
                  </a:lnTo>
                  <a:lnTo>
                    <a:pt x="123" y="114"/>
                  </a:lnTo>
                  <a:lnTo>
                    <a:pt x="87" y="114"/>
                  </a:lnTo>
                  <a:lnTo>
                    <a:pt x="116" y="135"/>
                  </a:lnTo>
                  <a:lnTo>
                    <a:pt x="105" y="170"/>
                  </a:lnTo>
                  <a:lnTo>
                    <a:pt x="135" y="149"/>
                  </a:lnTo>
                  <a:lnTo>
                    <a:pt x="165" y="170"/>
                  </a:lnTo>
                  <a:lnTo>
                    <a:pt x="158" y="149"/>
                  </a:lnTo>
                  <a:lnTo>
                    <a:pt x="153" y="135"/>
                  </a:lnTo>
                  <a:lnTo>
                    <a:pt x="183" y="1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 name="Text Box 4">
              <a:extLst>
                <a:ext uri="{FF2B5EF4-FFF2-40B4-BE49-F238E27FC236}">
                  <a16:creationId xmlns:a16="http://schemas.microsoft.com/office/drawing/2014/main" id="{4B6B09BA-453C-4C22-9845-1163B096A398}"/>
                </a:ext>
              </a:extLst>
            </p:cNvPr>
            <p:cNvSpPr txBox="1">
              <a:spLocks noChangeArrowheads="1"/>
            </p:cNvSpPr>
            <p:nvPr/>
          </p:nvSpPr>
          <p:spPr bwMode="auto">
            <a:xfrm>
              <a:off x="1598" y="322"/>
              <a:ext cx="3007"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dirty="0">
                  <a:solidFill>
                    <a:srgbClr val="FFFFFF"/>
                  </a:solidFill>
                  <a:effectLst/>
                  <a:latin typeface="Calibri" panose="020F0502020204030204" pitchFamily="34" charset="0"/>
                  <a:ea typeface="Calibri" panose="020F0502020204030204" pitchFamily="34" charset="0"/>
                </a:rPr>
                <a:t>Northern Border</a:t>
              </a:r>
              <a:endParaRPr lang="en-US" sz="1100" dirty="0">
                <a:solidFill>
                  <a:srgbClr val="000000"/>
                </a:solidFill>
                <a:effectLst/>
                <a:latin typeface="Calibri" panose="020F0502020204030204" pitchFamily="34" charset="0"/>
                <a:ea typeface="Calibri" panose="020F0502020204030204" pitchFamily="34" charset="0"/>
              </a:endParaRPr>
            </a:p>
          </p:txBody>
        </p:sp>
        <p:sp>
          <p:nvSpPr>
            <p:cNvPr id="12" name="Text Box 3">
              <a:extLst>
                <a:ext uri="{FF2B5EF4-FFF2-40B4-BE49-F238E27FC236}">
                  <a16:creationId xmlns:a16="http://schemas.microsoft.com/office/drawing/2014/main" id="{7C496376-8938-4F72-9D17-65FF7330B734}"/>
                </a:ext>
              </a:extLst>
            </p:cNvPr>
            <p:cNvSpPr txBox="1">
              <a:spLocks noChangeArrowheads="1"/>
            </p:cNvSpPr>
            <p:nvPr/>
          </p:nvSpPr>
          <p:spPr bwMode="auto">
            <a:xfrm>
              <a:off x="1598" y="701"/>
              <a:ext cx="4001"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dirty="0">
                  <a:solidFill>
                    <a:srgbClr val="FFFFFF"/>
                  </a:solidFill>
                  <a:effectLst/>
                  <a:latin typeface="Calibri" panose="020F0502020204030204" pitchFamily="34" charset="0"/>
                  <a:ea typeface="Calibri" panose="020F0502020204030204" pitchFamily="34" charset="0"/>
                </a:rPr>
                <a:t>Regional Commission</a:t>
              </a:r>
              <a:endParaRPr lang="en-US" sz="1100" dirty="0">
                <a:solidFill>
                  <a:srgbClr val="000000"/>
                </a:solidFill>
                <a:effectLst/>
                <a:latin typeface="Calibri" panose="020F0502020204030204" pitchFamily="34" charset="0"/>
                <a:ea typeface="Calibri" panose="020F0502020204030204" pitchFamily="34" charset="0"/>
              </a:endParaRPr>
            </a:p>
          </p:txBody>
        </p:sp>
      </p:grpSp>
      <p:sp>
        <p:nvSpPr>
          <p:cNvPr id="2" name="Title 1">
            <a:extLst>
              <a:ext uri="{FF2B5EF4-FFF2-40B4-BE49-F238E27FC236}">
                <a16:creationId xmlns:a16="http://schemas.microsoft.com/office/drawing/2014/main" id="{B2A95C40-4BEC-4FF4-9F5A-A6A786967D8B}"/>
              </a:ext>
            </a:extLst>
          </p:cNvPr>
          <p:cNvSpPr>
            <a:spLocks noGrp="1"/>
          </p:cNvSpPr>
          <p:nvPr>
            <p:ph type="ctrTitle"/>
          </p:nvPr>
        </p:nvSpPr>
        <p:spPr>
          <a:xfrm>
            <a:off x="-239714" y="775190"/>
            <a:ext cx="12191999" cy="1287625"/>
          </a:xfrm>
        </p:spPr>
        <p:txBody>
          <a:bodyPr>
            <a:norm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POINTS OF CONTACT – NBRC &amp; STATES</a:t>
            </a:r>
          </a:p>
        </p:txBody>
      </p:sp>
      <p:sp>
        <p:nvSpPr>
          <p:cNvPr id="13" name="Rectangle 12">
            <a:extLst>
              <a:ext uri="{FF2B5EF4-FFF2-40B4-BE49-F238E27FC236}">
                <a16:creationId xmlns:a16="http://schemas.microsoft.com/office/drawing/2014/main" id="{29498EB6-B91C-7747-95DA-98570D523E61}"/>
              </a:ext>
            </a:extLst>
          </p:cNvPr>
          <p:cNvSpPr/>
          <p:nvPr/>
        </p:nvSpPr>
        <p:spPr>
          <a:xfrm>
            <a:off x="-1" y="0"/>
            <a:ext cx="12191999" cy="1457325"/>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052DEE0-FD94-2F49-AEDE-7DEEE0073475}"/>
              </a:ext>
            </a:extLst>
          </p:cNvPr>
          <p:cNvSpPr txBox="1"/>
          <p:nvPr/>
        </p:nvSpPr>
        <p:spPr>
          <a:xfrm>
            <a:off x="452217" y="1896739"/>
            <a:ext cx="11287561" cy="4577087"/>
          </a:xfrm>
          <a:prstGeom prst="rect">
            <a:avLst/>
          </a:prstGeom>
          <a:noFill/>
        </p:spPr>
        <p:txBody>
          <a:bodyPr wrap="square">
            <a:spAutoFit/>
          </a:bodyPr>
          <a:lstStyle/>
          <a:p>
            <a:pPr marL="285750" indent="-285750">
              <a:lnSpc>
                <a:spcPct val="107000"/>
              </a:lnSpc>
              <a:buFont typeface="Arial" panose="020B0604020202020204" pitchFamily="34" charset="0"/>
              <a:buChar char="•"/>
            </a:pPr>
            <a:endParaRPr lang="en-US" b="1" dirty="0">
              <a:effectLst/>
              <a:latin typeface="Tahoma" panose="020B0604030504040204" pitchFamily="34" charset="0"/>
              <a:ea typeface="Tahoma" panose="020B0604030504040204" pitchFamily="34" charset="0"/>
              <a:cs typeface="Tahoma" panose="020B0604030504040204" pitchFamily="34" charset="0"/>
            </a:endParaRPr>
          </a:p>
          <a:p>
            <a:pPr marL="285750" indent="-285750">
              <a:lnSpc>
                <a:spcPct val="107000"/>
              </a:lnSpc>
              <a:buFont typeface="Arial" panose="020B0604020202020204" pitchFamily="34" charset="0"/>
              <a:buChar char="•"/>
            </a:pPr>
            <a:r>
              <a:rPr lang="en-US" sz="2000" b="1" dirty="0">
                <a:effectLst/>
                <a:latin typeface="Tahoma" panose="020B0604030504040204" pitchFamily="34" charset="0"/>
                <a:ea typeface="Tahoma" panose="020B0604030504040204" pitchFamily="34" charset="0"/>
                <a:cs typeface="Tahoma" panose="020B0604030504040204" pitchFamily="34" charset="0"/>
              </a:rPr>
              <a:t>NBRC staff</a:t>
            </a:r>
          </a:p>
          <a:p>
            <a:pPr marL="285750" indent="-285750">
              <a:lnSpc>
                <a:spcPct val="107000"/>
              </a:lnSpc>
              <a:buFont typeface="Arial" panose="020B0604020202020204" pitchFamily="34" charset="0"/>
              <a:buChar char="•"/>
            </a:pPr>
            <a:endParaRPr lang="en-US" b="1" dirty="0">
              <a:effectLst/>
              <a:latin typeface="Tahoma" panose="020B0604030504040204" pitchFamily="34" charset="0"/>
              <a:ea typeface="Tahoma" panose="020B0604030504040204" pitchFamily="34" charset="0"/>
              <a:cs typeface="Tahoma" panose="020B0604030504040204" pitchFamily="34" charset="0"/>
            </a:endParaRPr>
          </a:p>
          <a:p>
            <a:pPr marL="742950" lvl="1" indent="-285750">
              <a:lnSpc>
                <a:spcPct val="107000"/>
              </a:lnSpc>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Andrea Smith, NBRC Program Director, </a:t>
            </a:r>
            <a:r>
              <a:rPr lang="en-US" dirty="0">
                <a:latin typeface="Tahoma" panose="020B0604030504040204" pitchFamily="34" charset="0"/>
                <a:ea typeface="Tahoma" panose="020B0604030504040204" pitchFamily="34" charset="0"/>
                <a:cs typeface="Tahoma" panose="020B0604030504040204" pitchFamily="34" charset="0"/>
                <a:hlinkClick r:id="rId4"/>
              </a:rPr>
              <a:t>asmith@nbrc.gov</a:t>
            </a:r>
            <a:endParaRPr lang="en-US" dirty="0">
              <a:latin typeface="Tahoma" panose="020B0604030504040204" pitchFamily="34" charset="0"/>
              <a:ea typeface="Tahoma" panose="020B0604030504040204" pitchFamily="34" charset="0"/>
              <a:cs typeface="Tahoma" panose="020B0604030504040204" pitchFamily="34" charset="0"/>
            </a:endParaRPr>
          </a:p>
          <a:p>
            <a:pPr marL="742950" lvl="1" indent="-285750">
              <a:lnSpc>
                <a:spcPct val="107000"/>
              </a:lnSpc>
              <a:buFont typeface="Arial" panose="020B0604020202020204" pitchFamily="34" charset="0"/>
              <a:buChar char="•"/>
            </a:pPr>
            <a:r>
              <a:rPr lang="en-US" dirty="0">
                <a:effectLst/>
                <a:latin typeface="Tahoma" panose="020B0604030504040204" pitchFamily="34" charset="0"/>
                <a:ea typeface="Tahoma" panose="020B0604030504040204" pitchFamily="34" charset="0"/>
                <a:cs typeface="Tahoma" panose="020B0604030504040204" pitchFamily="34" charset="0"/>
              </a:rPr>
              <a:t>Adrianne Harrison</a:t>
            </a:r>
            <a:r>
              <a:rPr lang="en-US" dirty="0">
                <a:latin typeface="Tahoma" panose="020B0604030504040204" pitchFamily="34" charset="0"/>
                <a:ea typeface="Tahoma" panose="020B0604030504040204" pitchFamily="34" charset="0"/>
                <a:cs typeface="Tahoma" panose="020B0604030504040204" pitchFamily="34" charset="0"/>
              </a:rPr>
              <a:t>, Catalyst Program Manager, </a:t>
            </a:r>
            <a:r>
              <a:rPr lang="en-US" dirty="0">
                <a:latin typeface="Tahoma" panose="020B0604030504040204" pitchFamily="34" charset="0"/>
                <a:ea typeface="Tahoma" panose="020B0604030504040204" pitchFamily="34" charset="0"/>
                <a:cs typeface="Tahoma" panose="020B0604030504040204" pitchFamily="34" charset="0"/>
                <a:hlinkClick r:id="rId5"/>
              </a:rPr>
              <a:t>aharrison@nbrc.gov</a:t>
            </a:r>
            <a:endParaRPr lang="en-US" dirty="0">
              <a:latin typeface="Tahoma" panose="020B0604030504040204" pitchFamily="34" charset="0"/>
              <a:ea typeface="Tahoma" panose="020B0604030504040204" pitchFamily="34" charset="0"/>
              <a:cs typeface="Tahoma" panose="020B0604030504040204" pitchFamily="34" charset="0"/>
            </a:endParaRPr>
          </a:p>
          <a:p>
            <a:pPr marL="742950" lvl="1" indent="-285750">
              <a:lnSpc>
                <a:spcPct val="107000"/>
              </a:lnSpc>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Marina Bowie, Forest Economy Program Manager, </a:t>
            </a:r>
            <a:r>
              <a:rPr lang="en-US" dirty="0">
                <a:latin typeface="Tahoma" panose="020B0604030504040204" pitchFamily="34" charset="0"/>
                <a:ea typeface="Tahoma" panose="020B0604030504040204" pitchFamily="34" charset="0"/>
                <a:cs typeface="Tahoma" panose="020B0604030504040204" pitchFamily="34" charset="0"/>
                <a:hlinkClick r:id="rId6"/>
              </a:rPr>
              <a:t>mbowie@nbrc.gov</a:t>
            </a:r>
            <a:r>
              <a:rPr lang="en-US" dirty="0">
                <a:latin typeface="Tahoma" panose="020B0604030504040204" pitchFamily="34" charset="0"/>
                <a:ea typeface="Tahoma" panose="020B0604030504040204" pitchFamily="34" charset="0"/>
                <a:cs typeface="Tahoma" panose="020B0604030504040204" pitchFamily="34" charset="0"/>
              </a:rPr>
              <a:t> </a:t>
            </a:r>
          </a:p>
          <a:p>
            <a:pPr marL="742950" lvl="1" indent="-285750">
              <a:lnSpc>
                <a:spcPct val="107000"/>
              </a:lnSpc>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General Information, </a:t>
            </a:r>
            <a:r>
              <a:rPr lang="en-US" dirty="0">
                <a:latin typeface="Tahoma" panose="020B0604030504040204" pitchFamily="34" charset="0"/>
                <a:ea typeface="Tahoma" panose="020B0604030504040204" pitchFamily="34" charset="0"/>
                <a:cs typeface="Tahoma" panose="020B0604030504040204" pitchFamily="34" charset="0"/>
                <a:hlinkClick r:id="rId7"/>
              </a:rPr>
              <a:t>admin@nbrc.gov</a:t>
            </a:r>
            <a:r>
              <a:rPr lang="en-US" dirty="0">
                <a:latin typeface="Tahoma" panose="020B0604030504040204" pitchFamily="34" charset="0"/>
                <a:ea typeface="Tahoma" panose="020B0604030504040204" pitchFamily="34" charset="0"/>
                <a:cs typeface="Tahoma" panose="020B0604030504040204" pitchFamily="34" charset="0"/>
              </a:rPr>
              <a:t> </a:t>
            </a:r>
          </a:p>
          <a:p>
            <a:pPr marL="742950" lvl="1" indent="-285750">
              <a:lnSpc>
                <a:spcPct val="107000"/>
              </a:lnSpc>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Full staff list available on </a:t>
            </a:r>
            <a:r>
              <a:rPr lang="en-US" dirty="0">
                <a:latin typeface="Tahoma" panose="020B0604030504040204" pitchFamily="34" charset="0"/>
                <a:ea typeface="Tahoma" panose="020B0604030504040204" pitchFamily="34" charset="0"/>
                <a:cs typeface="Tahoma" panose="020B0604030504040204" pitchFamily="34" charset="0"/>
                <a:hlinkClick r:id="rId8"/>
              </a:rPr>
              <a:t>www.nbrc.gov</a:t>
            </a:r>
            <a:r>
              <a:rPr lang="en-US" dirty="0">
                <a:latin typeface="Tahoma" panose="020B0604030504040204" pitchFamily="34" charset="0"/>
                <a:ea typeface="Tahoma" panose="020B0604030504040204" pitchFamily="34" charset="0"/>
                <a:cs typeface="Tahoma" panose="020B0604030504040204" pitchFamily="34" charset="0"/>
              </a:rPr>
              <a:t> </a:t>
            </a:r>
          </a:p>
          <a:p>
            <a:pPr lvl="2">
              <a:lnSpc>
                <a:spcPct val="107000"/>
              </a:lnSpc>
            </a:pPr>
            <a:endParaRPr lang="en-US" dirty="0">
              <a:effectLst/>
              <a:latin typeface="Tahoma" panose="020B0604030504040204" pitchFamily="34" charset="0"/>
              <a:ea typeface="Tahoma" panose="020B0604030504040204" pitchFamily="34" charset="0"/>
              <a:cs typeface="Tahoma" panose="020B0604030504040204" pitchFamily="34" charset="0"/>
            </a:endParaRPr>
          </a:p>
          <a:p>
            <a:pPr marL="285750" indent="-285750">
              <a:lnSpc>
                <a:spcPct val="107000"/>
              </a:lnSpc>
              <a:buFont typeface="Arial" panose="020B0604020202020204" pitchFamily="34" charset="0"/>
              <a:buChar char="•"/>
            </a:pPr>
            <a:r>
              <a:rPr lang="en-US" sz="2000" b="1" dirty="0">
                <a:effectLst/>
                <a:latin typeface="Tahoma" panose="020B0604030504040204" pitchFamily="34" charset="0"/>
                <a:ea typeface="Tahoma" panose="020B0604030504040204" pitchFamily="34" charset="0"/>
                <a:cs typeface="Tahoma" panose="020B0604030504040204" pitchFamily="34" charset="0"/>
              </a:rPr>
              <a:t>State Program Managers</a:t>
            </a:r>
          </a:p>
          <a:p>
            <a:pPr marL="285750" indent="-285750">
              <a:lnSpc>
                <a:spcPct val="107000"/>
              </a:lnSpc>
              <a:buFont typeface="Arial" panose="020B0604020202020204" pitchFamily="34" charset="0"/>
              <a:buChar char="•"/>
            </a:pPr>
            <a:endParaRPr lang="en-US" b="1" dirty="0">
              <a:effectLst/>
              <a:latin typeface="Tahoma" panose="020B0604030504040204" pitchFamily="34" charset="0"/>
              <a:ea typeface="Tahoma" panose="020B0604030504040204" pitchFamily="34" charset="0"/>
              <a:cs typeface="Tahoma" panose="020B0604030504040204" pitchFamily="34" charset="0"/>
            </a:endParaRPr>
          </a:p>
          <a:p>
            <a:pPr marL="742950" lvl="1" indent="-285750">
              <a:lnSpc>
                <a:spcPct val="107000"/>
              </a:lnSpc>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Each State has a Program Manager, who are employees of State government appointed to the role by the Governor’s Alternate and serve as NBRC’s point of contact </a:t>
            </a:r>
          </a:p>
          <a:p>
            <a:pPr marL="742950" lvl="1" indent="-285750">
              <a:lnSpc>
                <a:spcPct val="107000"/>
              </a:lnSpc>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Their contact information is on NBRC’s website and in all programmatic materials</a:t>
            </a:r>
          </a:p>
          <a:p>
            <a:pPr lvl="2">
              <a:lnSpc>
                <a:spcPct val="107000"/>
              </a:lnSpc>
            </a:pPr>
            <a:endParaRPr lang="en-US" dirty="0">
              <a:effectLst/>
              <a:latin typeface="Tahoma" panose="020B0604030504040204" pitchFamily="34" charset="0"/>
              <a:ea typeface="Tahoma" panose="020B0604030504040204" pitchFamily="34" charset="0"/>
              <a:cs typeface="Tahoma" panose="020B0604030504040204" pitchFamily="34" charset="0"/>
            </a:endParaRPr>
          </a:p>
        </p:txBody>
      </p:sp>
      <p:sp>
        <p:nvSpPr>
          <p:cNvPr id="16" name="Rectangle 5">
            <a:extLst>
              <a:ext uri="{FF2B5EF4-FFF2-40B4-BE49-F238E27FC236}">
                <a16:creationId xmlns:a16="http://schemas.microsoft.com/office/drawing/2014/main" id="{D81F7B21-9002-A045-A3F8-E7312FF18938}"/>
              </a:ext>
            </a:extLst>
          </p:cNvPr>
          <p:cNvSpPr>
            <a:spLocks noChangeArrowheads="1"/>
          </p:cNvSpPr>
          <p:nvPr/>
        </p:nvSpPr>
        <p:spPr bwMode="auto">
          <a:xfrm>
            <a:off x="-1" y="-664219"/>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20870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B3AF801-4A3C-4877-945E-FF86030D2349}"/>
              </a:ext>
            </a:extLst>
          </p:cNvPr>
          <p:cNvGrpSpPr>
            <a:grpSpLocks/>
          </p:cNvGrpSpPr>
          <p:nvPr/>
        </p:nvGrpSpPr>
        <p:grpSpPr bwMode="auto">
          <a:xfrm>
            <a:off x="-1" y="0"/>
            <a:ext cx="12192000" cy="1340919"/>
            <a:chOff x="0" y="-39"/>
            <a:chExt cx="12240" cy="1880"/>
          </a:xfrm>
        </p:grpSpPr>
        <p:sp>
          <p:nvSpPr>
            <p:cNvPr id="5" name="AutoShape 10">
              <a:extLst>
                <a:ext uri="{FF2B5EF4-FFF2-40B4-BE49-F238E27FC236}">
                  <a16:creationId xmlns:a16="http://schemas.microsoft.com/office/drawing/2014/main" id="{F59D35A9-79E0-4FBE-A222-D63D5897D380}"/>
                </a:ext>
              </a:extLst>
            </p:cNvPr>
            <p:cNvSpPr>
              <a:spLocks/>
            </p:cNvSpPr>
            <p:nvPr/>
          </p:nvSpPr>
          <p:spPr bwMode="auto">
            <a:xfrm>
              <a:off x="0" y="5"/>
              <a:ext cx="12240" cy="1836"/>
            </a:xfrm>
            <a:custGeom>
              <a:avLst/>
              <a:gdLst>
                <a:gd name="T0" fmla="*/ 12240 w 12240"/>
                <a:gd name="T1" fmla="+- 0 5 5"/>
                <a:gd name="T2" fmla="*/ 5 h 1836"/>
                <a:gd name="T3" fmla="*/ 0 w 12240"/>
                <a:gd name="T4" fmla="+- 0 5 5"/>
                <a:gd name="T5" fmla="*/ 5 h 1836"/>
                <a:gd name="T6" fmla="*/ 0 w 12240"/>
                <a:gd name="T7" fmla="+- 0 1603 5"/>
                <a:gd name="T8" fmla="*/ 1603 h 1836"/>
                <a:gd name="T9" fmla="*/ 18 w 12240"/>
                <a:gd name="T10" fmla="+- 0 1607 5"/>
                <a:gd name="T11" fmla="*/ 1607 h 1836"/>
                <a:gd name="T12" fmla="*/ 152 w 12240"/>
                <a:gd name="T13" fmla="+- 0 1636 5"/>
                <a:gd name="T14" fmla="*/ 1636 h 1836"/>
                <a:gd name="T15" fmla="*/ 288 w 12240"/>
                <a:gd name="T16" fmla="+- 0 1663 5"/>
                <a:gd name="T17" fmla="*/ 1663 h 1836"/>
                <a:gd name="T18" fmla="*/ 427 w 12240"/>
                <a:gd name="T19" fmla="+- 0 1687 5"/>
                <a:gd name="T20" fmla="*/ 1687 h 1836"/>
                <a:gd name="T21" fmla="*/ 567 w 12240"/>
                <a:gd name="T22" fmla="+- 0 1710 5"/>
                <a:gd name="T23" fmla="*/ 1710 h 1836"/>
                <a:gd name="T24" fmla="*/ 709 w 12240"/>
                <a:gd name="T25" fmla="+- 0 1730 5"/>
                <a:gd name="T26" fmla="*/ 1730 h 1836"/>
                <a:gd name="T27" fmla="*/ 853 w 12240"/>
                <a:gd name="T28" fmla="+- 0 1749 5"/>
                <a:gd name="T29" fmla="*/ 1749 h 1836"/>
                <a:gd name="T30" fmla="*/ 998 w 12240"/>
                <a:gd name="T31" fmla="+- 0 1766 5"/>
                <a:gd name="T32" fmla="*/ 1766 h 1836"/>
                <a:gd name="T33" fmla="*/ 1220 w 12240"/>
                <a:gd name="T34" fmla="+- 0 1787 5"/>
                <a:gd name="T35" fmla="*/ 1787 h 1836"/>
                <a:gd name="T36" fmla="*/ 1445 w 12240"/>
                <a:gd name="T37" fmla="+- 0 1805 5"/>
                <a:gd name="T38" fmla="*/ 1805 h 1836"/>
                <a:gd name="T39" fmla="*/ 1674 w 12240"/>
                <a:gd name="T40" fmla="+- 0 1819 5"/>
                <a:gd name="T41" fmla="*/ 1819 h 1836"/>
                <a:gd name="T42" fmla="*/ 1906 w 12240"/>
                <a:gd name="T43" fmla="+- 0 1830 5"/>
                <a:gd name="T44" fmla="*/ 1830 h 1836"/>
                <a:gd name="T45" fmla="*/ 2220 w 12240"/>
                <a:gd name="T46" fmla="+- 0 1838 5"/>
                <a:gd name="T47" fmla="*/ 1838 h 1836"/>
                <a:gd name="T48" fmla="*/ 2538 w 12240"/>
                <a:gd name="T49" fmla="+- 0 1841 5"/>
                <a:gd name="T50" fmla="*/ 1841 h 1836"/>
                <a:gd name="T51" fmla="*/ 2943 w 12240"/>
                <a:gd name="T52" fmla="+- 0 1836 5"/>
                <a:gd name="T53" fmla="*/ 1836 h 1836"/>
                <a:gd name="T54" fmla="*/ 3354 w 12240"/>
                <a:gd name="T55" fmla="+- 0 1824 5"/>
                <a:gd name="T56" fmla="*/ 1824 h 1836"/>
                <a:gd name="T57" fmla="*/ 3854 w 12240"/>
                <a:gd name="T58" fmla="+- 0 1801 5"/>
                <a:gd name="T59" fmla="*/ 1801 h 1836"/>
                <a:gd name="T60" fmla="*/ 4530 w 12240"/>
                <a:gd name="T61" fmla="+- 0 1756 5"/>
                <a:gd name="T62" fmla="*/ 1756 h 1836"/>
                <a:gd name="T63" fmla="*/ 5470 w 12240"/>
                <a:gd name="T64" fmla="+- 0 1675 5"/>
                <a:gd name="T65" fmla="*/ 1675 h 1836"/>
                <a:gd name="T66" fmla="*/ 9340 w 12240"/>
                <a:gd name="T67" fmla="+- 0 1260 5"/>
                <a:gd name="T68" fmla="*/ 1260 h 1836"/>
                <a:gd name="T69" fmla="*/ 10048 w 12240"/>
                <a:gd name="T70" fmla="+- 0 1197 5"/>
                <a:gd name="T71" fmla="*/ 1197 h 1836"/>
                <a:gd name="T72" fmla="*/ 10579 w 12240"/>
                <a:gd name="T73" fmla="+- 0 1159 5"/>
                <a:gd name="T74" fmla="*/ 1159 h 1836"/>
                <a:gd name="T75" fmla="*/ 10946 w 12240"/>
                <a:gd name="T76" fmla="+- 0 1139 5"/>
                <a:gd name="T77" fmla="*/ 1139 h 1836"/>
                <a:gd name="T78" fmla="*/ 11302 w 12240"/>
                <a:gd name="T79" fmla="+- 0 1125 5"/>
                <a:gd name="T80" fmla="*/ 1125 h 1836"/>
                <a:gd name="T81" fmla="*/ 11579 w 12240"/>
                <a:gd name="T82" fmla="+- 0 1120 5"/>
                <a:gd name="T83" fmla="*/ 1120 h 1836"/>
                <a:gd name="T84" fmla="*/ 12240 w 12240"/>
                <a:gd name="T85" fmla="+- 0 1120 5"/>
                <a:gd name="T86" fmla="*/ 1120 h 1836"/>
                <a:gd name="T87" fmla="*/ 12240 w 12240"/>
                <a:gd name="T88" fmla="+- 0 5 5"/>
                <a:gd name="T89" fmla="*/ 5 h 1836"/>
                <a:gd name="T90" fmla="*/ 12240 w 12240"/>
                <a:gd name="T91" fmla="+- 0 1120 5"/>
                <a:gd name="T92" fmla="*/ 1120 h 1836"/>
                <a:gd name="T93" fmla="*/ 11714 w 12240"/>
                <a:gd name="T94" fmla="+- 0 1120 5"/>
                <a:gd name="T95" fmla="*/ 1120 h 1836"/>
                <a:gd name="T96" fmla="*/ 11847 w 12240"/>
                <a:gd name="T97" fmla="+- 0 1120 5"/>
                <a:gd name="T98" fmla="*/ 1120 h 1836"/>
                <a:gd name="T99" fmla="*/ 12043 w 12240"/>
                <a:gd name="T100" fmla="+- 0 1124 5"/>
                <a:gd name="T101" fmla="*/ 1124 h 1836"/>
                <a:gd name="T102" fmla="*/ 12240 w 12240"/>
                <a:gd name="T103" fmla="+- 0 1131 5"/>
                <a:gd name="T104" fmla="*/ 1131 h 1836"/>
                <a:gd name="T105" fmla="*/ 12240 w 12240"/>
                <a:gd name="T106" fmla="+- 0 1120 5"/>
                <a:gd name="T107" fmla="*/ 1120 h 183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Lst>
              <a:rect l="0" t="0" r="r" b="b"/>
              <a:pathLst>
                <a:path w="12240" h="1836">
                  <a:moveTo>
                    <a:pt x="12240" y="0"/>
                  </a:moveTo>
                  <a:lnTo>
                    <a:pt x="0" y="0"/>
                  </a:lnTo>
                  <a:lnTo>
                    <a:pt x="0" y="1598"/>
                  </a:lnTo>
                  <a:lnTo>
                    <a:pt x="18" y="1602"/>
                  </a:lnTo>
                  <a:lnTo>
                    <a:pt x="152" y="1631"/>
                  </a:lnTo>
                  <a:lnTo>
                    <a:pt x="288" y="1658"/>
                  </a:lnTo>
                  <a:lnTo>
                    <a:pt x="427" y="1682"/>
                  </a:lnTo>
                  <a:lnTo>
                    <a:pt x="567" y="1705"/>
                  </a:lnTo>
                  <a:lnTo>
                    <a:pt x="709" y="1725"/>
                  </a:lnTo>
                  <a:lnTo>
                    <a:pt x="853" y="1744"/>
                  </a:lnTo>
                  <a:lnTo>
                    <a:pt x="998" y="1761"/>
                  </a:lnTo>
                  <a:lnTo>
                    <a:pt x="1220" y="1782"/>
                  </a:lnTo>
                  <a:lnTo>
                    <a:pt x="1445" y="1800"/>
                  </a:lnTo>
                  <a:lnTo>
                    <a:pt x="1674" y="1814"/>
                  </a:lnTo>
                  <a:lnTo>
                    <a:pt x="1906" y="1825"/>
                  </a:lnTo>
                  <a:lnTo>
                    <a:pt x="2220" y="1833"/>
                  </a:lnTo>
                  <a:lnTo>
                    <a:pt x="2538" y="1836"/>
                  </a:lnTo>
                  <a:lnTo>
                    <a:pt x="2943" y="1831"/>
                  </a:lnTo>
                  <a:lnTo>
                    <a:pt x="3354" y="1819"/>
                  </a:lnTo>
                  <a:lnTo>
                    <a:pt x="3854" y="1796"/>
                  </a:lnTo>
                  <a:lnTo>
                    <a:pt x="4530" y="1751"/>
                  </a:lnTo>
                  <a:lnTo>
                    <a:pt x="5470" y="1670"/>
                  </a:lnTo>
                  <a:lnTo>
                    <a:pt x="9340" y="1255"/>
                  </a:lnTo>
                  <a:lnTo>
                    <a:pt x="10048" y="1192"/>
                  </a:lnTo>
                  <a:lnTo>
                    <a:pt x="10579" y="1154"/>
                  </a:lnTo>
                  <a:lnTo>
                    <a:pt x="10946" y="1134"/>
                  </a:lnTo>
                  <a:lnTo>
                    <a:pt x="11302" y="1120"/>
                  </a:lnTo>
                  <a:lnTo>
                    <a:pt x="11579" y="1115"/>
                  </a:lnTo>
                  <a:lnTo>
                    <a:pt x="12240" y="1115"/>
                  </a:lnTo>
                  <a:lnTo>
                    <a:pt x="12240" y="0"/>
                  </a:lnTo>
                  <a:close/>
                  <a:moveTo>
                    <a:pt x="12240" y="1115"/>
                  </a:moveTo>
                  <a:lnTo>
                    <a:pt x="11714" y="1115"/>
                  </a:lnTo>
                  <a:lnTo>
                    <a:pt x="11847" y="1115"/>
                  </a:lnTo>
                  <a:lnTo>
                    <a:pt x="12043" y="1119"/>
                  </a:lnTo>
                  <a:lnTo>
                    <a:pt x="12240" y="1126"/>
                  </a:lnTo>
                  <a:lnTo>
                    <a:pt x="12240" y="1115"/>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 name="AutoShape 9">
              <a:extLst>
                <a:ext uri="{FF2B5EF4-FFF2-40B4-BE49-F238E27FC236}">
                  <a16:creationId xmlns:a16="http://schemas.microsoft.com/office/drawing/2014/main" id="{BD70B397-4ED2-4EA6-8E47-BDB427F06E6F}"/>
                </a:ext>
              </a:extLst>
            </p:cNvPr>
            <p:cNvSpPr>
              <a:spLocks/>
            </p:cNvSpPr>
            <p:nvPr/>
          </p:nvSpPr>
          <p:spPr bwMode="auto">
            <a:xfrm>
              <a:off x="0" y="-39"/>
              <a:ext cx="12240" cy="1722"/>
            </a:xfrm>
            <a:custGeom>
              <a:avLst/>
              <a:gdLst>
                <a:gd name="T0" fmla="*/ 12240 w 12240"/>
                <a:gd name="T1" fmla="*/ 0 h 1683"/>
                <a:gd name="T2" fmla="*/ 0 w 12240"/>
                <a:gd name="T3" fmla="*/ 0 h 1683"/>
                <a:gd name="T4" fmla="*/ 0 w 12240"/>
                <a:gd name="T5" fmla="*/ 1445 h 1683"/>
                <a:gd name="T6" fmla="*/ 18 w 12240"/>
                <a:gd name="T7" fmla="*/ 1449 h 1683"/>
                <a:gd name="T8" fmla="*/ 152 w 12240"/>
                <a:gd name="T9" fmla="*/ 1478 h 1683"/>
                <a:gd name="T10" fmla="*/ 288 w 12240"/>
                <a:gd name="T11" fmla="*/ 1505 h 1683"/>
                <a:gd name="T12" fmla="*/ 427 w 12240"/>
                <a:gd name="T13" fmla="*/ 1529 h 1683"/>
                <a:gd name="T14" fmla="*/ 567 w 12240"/>
                <a:gd name="T15" fmla="*/ 1552 h 1683"/>
                <a:gd name="T16" fmla="*/ 709 w 12240"/>
                <a:gd name="T17" fmla="*/ 1572 h 1683"/>
                <a:gd name="T18" fmla="*/ 853 w 12240"/>
                <a:gd name="T19" fmla="*/ 1591 h 1683"/>
                <a:gd name="T20" fmla="*/ 998 w 12240"/>
                <a:gd name="T21" fmla="*/ 1608 h 1683"/>
                <a:gd name="T22" fmla="*/ 1220 w 12240"/>
                <a:gd name="T23" fmla="*/ 1630 h 1683"/>
                <a:gd name="T24" fmla="*/ 1445 w 12240"/>
                <a:gd name="T25" fmla="*/ 1647 h 1683"/>
                <a:gd name="T26" fmla="*/ 1674 w 12240"/>
                <a:gd name="T27" fmla="*/ 1661 h 1683"/>
                <a:gd name="T28" fmla="*/ 1906 w 12240"/>
                <a:gd name="T29" fmla="*/ 1672 h 1683"/>
                <a:gd name="T30" fmla="*/ 2220 w 12240"/>
                <a:gd name="T31" fmla="*/ 1680 h 1683"/>
                <a:gd name="T32" fmla="*/ 2538 w 12240"/>
                <a:gd name="T33" fmla="*/ 1683 h 1683"/>
                <a:gd name="T34" fmla="*/ 2943 w 12240"/>
                <a:gd name="T35" fmla="*/ 1678 h 1683"/>
                <a:gd name="T36" fmla="*/ 3354 w 12240"/>
                <a:gd name="T37" fmla="*/ 1667 h 1683"/>
                <a:gd name="T38" fmla="*/ 3854 w 12240"/>
                <a:gd name="T39" fmla="*/ 1643 h 1683"/>
                <a:gd name="T40" fmla="*/ 4530 w 12240"/>
                <a:gd name="T41" fmla="*/ 1598 h 1683"/>
                <a:gd name="T42" fmla="*/ 5470 w 12240"/>
                <a:gd name="T43" fmla="*/ 1517 h 1683"/>
                <a:gd name="T44" fmla="*/ 9340 w 12240"/>
                <a:gd name="T45" fmla="*/ 1102 h 1683"/>
                <a:gd name="T46" fmla="*/ 10048 w 12240"/>
                <a:gd name="T47" fmla="*/ 1039 h 1683"/>
                <a:gd name="T48" fmla="*/ 10579 w 12240"/>
                <a:gd name="T49" fmla="*/ 1001 h 1683"/>
                <a:gd name="T50" fmla="*/ 10946 w 12240"/>
                <a:gd name="T51" fmla="*/ 981 h 1683"/>
                <a:gd name="T52" fmla="*/ 11302 w 12240"/>
                <a:gd name="T53" fmla="*/ 968 h 1683"/>
                <a:gd name="T54" fmla="*/ 11579 w 12240"/>
                <a:gd name="T55" fmla="*/ 962 h 1683"/>
                <a:gd name="T56" fmla="*/ 12240 w 12240"/>
                <a:gd name="T57" fmla="*/ 962 h 1683"/>
                <a:gd name="T58" fmla="*/ 12240 w 12240"/>
                <a:gd name="T59" fmla="*/ 0 h 1683"/>
                <a:gd name="T60" fmla="*/ 12240 w 12240"/>
                <a:gd name="T61" fmla="*/ 962 h 1683"/>
                <a:gd name="T62" fmla="*/ 11714 w 12240"/>
                <a:gd name="T63" fmla="*/ 962 h 1683"/>
                <a:gd name="T64" fmla="*/ 11847 w 12240"/>
                <a:gd name="T65" fmla="*/ 962 h 1683"/>
                <a:gd name="T66" fmla="*/ 12043 w 12240"/>
                <a:gd name="T67" fmla="*/ 966 h 1683"/>
                <a:gd name="T68" fmla="*/ 12240 w 12240"/>
                <a:gd name="T69" fmla="*/ 973 h 1683"/>
                <a:gd name="T70" fmla="*/ 12240 w 12240"/>
                <a:gd name="T71" fmla="*/ 962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40" h="1683">
                  <a:moveTo>
                    <a:pt x="12240" y="0"/>
                  </a:moveTo>
                  <a:lnTo>
                    <a:pt x="0" y="0"/>
                  </a:lnTo>
                  <a:lnTo>
                    <a:pt x="0" y="1445"/>
                  </a:lnTo>
                  <a:lnTo>
                    <a:pt x="18" y="1449"/>
                  </a:lnTo>
                  <a:lnTo>
                    <a:pt x="152" y="1478"/>
                  </a:lnTo>
                  <a:lnTo>
                    <a:pt x="288" y="1505"/>
                  </a:lnTo>
                  <a:lnTo>
                    <a:pt x="427" y="1529"/>
                  </a:lnTo>
                  <a:lnTo>
                    <a:pt x="567" y="1552"/>
                  </a:lnTo>
                  <a:lnTo>
                    <a:pt x="709" y="1572"/>
                  </a:lnTo>
                  <a:lnTo>
                    <a:pt x="853" y="1591"/>
                  </a:lnTo>
                  <a:lnTo>
                    <a:pt x="998" y="1608"/>
                  </a:lnTo>
                  <a:lnTo>
                    <a:pt x="1220" y="1630"/>
                  </a:lnTo>
                  <a:lnTo>
                    <a:pt x="1445" y="1647"/>
                  </a:lnTo>
                  <a:lnTo>
                    <a:pt x="1674" y="1661"/>
                  </a:lnTo>
                  <a:lnTo>
                    <a:pt x="1906" y="1672"/>
                  </a:lnTo>
                  <a:lnTo>
                    <a:pt x="2220" y="1680"/>
                  </a:lnTo>
                  <a:lnTo>
                    <a:pt x="2538" y="1683"/>
                  </a:lnTo>
                  <a:lnTo>
                    <a:pt x="2943" y="1678"/>
                  </a:lnTo>
                  <a:lnTo>
                    <a:pt x="3354" y="1667"/>
                  </a:lnTo>
                  <a:lnTo>
                    <a:pt x="3854" y="1643"/>
                  </a:lnTo>
                  <a:lnTo>
                    <a:pt x="4530" y="1598"/>
                  </a:lnTo>
                  <a:lnTo>
                    <a:pt x="5470" y="1517"/>
                  </a:lnTo>
                  <a:lnTo>
                    <a:pt x="9340" y="1102"/>
                  </a:lnTo>
                  <a:lnTo>
                    <a:pt x="10048" y="1039"/>
                  </a:lnTo>
                  <a:lnTo>
                    <a:pt x="10579" y="1001"/>
                  </a:lnTo>
                  <a:lnTo>
                    <a:pt x="10946" y="981"/>
                  </a:lnTo>
                  <a:lnTo>
                    <a:pt x="11302" y="968"/>
                  </a:lnTo>
                  <a:lnTo>
                    <a:pt x="11579" y="962"/>
                  </a:lnTo>
                  <a:lnTo>
                    <a:pt x="12240" y="962"/>
                  </a:lnTo>
                  <a:lnTo>
                    <a:pt x="12240" y="0"/>
                  </a:lnTo>
                  <a:close/>
                  <a:moveTo>
                    <a:pt x="12240" y="962"/>
                  </a:moveTo>
                  <a:lnTo>
                    <a:pt x="11714" y="962"/>
                  </a:lnTo>
                  <a:lnTo>
                    <a:pt x="11847" y="962"/>
                  </a:lnTo>
                  <a:lnTo>
                    <a:pt x="12043" y="966"/>
                  </a:lnTo>
                  <a:lnTo>
                    <a:pt x="12240" y="973"/>
                  </a:lnTo>
                  <a:lnTo>
                    <a:pt x="12240" y="962"/>
                  </a:lnTo>
                  <a:close/>
                </a:path>
              </a:pathLst>
            </a:custGeom>
            <a:solidFill>
              <a:srgbClr val="0C683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AutoShape 8">
              <a:extLst>
                <a:ext uri="{FF2B5EF4-FFF2-40B4-BE49-F238E27FC236}">
                  <a16:creationId xmlns:a16="http://schemas.microsoft.com/office/drawing/2014/main" id="{D500F6EB-0200-4B04-9D4E-BBE06C837661}"/>
                </a:ext>
              </a:extLst>
            </p:cNvPr>
            <p:cNvSpPr>
              <a:spLocks/>
            </p:cNvSpPr>
            <p:nvPr/>
          </p:nvSpPr>
          <p:spPr bwMode="auto">
            <a:xfrm>
              <a:off x="360" y="343"/>
              <a:ext cx="939" cy="939"/>
            </a:xfrm>
            <a:custGeom>
              <a:avLst/>
              <a:gdLst>
                <a:gd name="T0" fmla="+- 0 547 360"/>
                <a:gd name="T1" fmla="*/ T0 w 939"/>
                <a:gd name="T2" fmla="+- 0 1068 343"/>
                <a:gd name="T3" fmla="*/ 1068 h 939"/>
                <a:gd name="T4" fmla="+- 0 360 360"/>
                <a:gd name="T5" fmla="*/ T4 w 939"/>
                <a:gd name="T6" fmla="+- 0 800 343"/>
                <a:gd name="T7" fmla="*/ 800 h 939"/>
                <a:gd name="T8" fmla="+- 0 586 360"/>
                <a:gd name="T9" fmla="*/ T8 w 939"/>
                <a:gd name="T10" fmla="+- 0 1137 343"/>
                <a:gd name="T11" fmla="*/ 1137 h 939"/>
                <a:gd name="T12" fmla="+- 0 828 360"/>
                <a:gd name="T13" fmla="*/ T12 w 939"/>
                <a:gd name="T14" fmla="+- 0 520 343"/>
                <a:gd name="T15" fmla="*/ 520 h 939"/>
                <a:gd name="T16" fmla="+- 0 712 360"/>
                <a:gd name="T17" fmla="*/ T16 w 939"/>
                <a:gd name="T18" fmla="+- 0 400 343"/>
                <a:gd name="T19" fmla="*/ 400 h 939"/>
                <a:gd name="T20" fmla="+- 0 461 360"/>
                <a:gd name="T21" fmla="*/ T20 w 939"/>
                <a:gd name="T22" fmla="+- 0 634 343"/>
                <a:gd name="T23" fmla="*/ 634 h 939"/>
                <a:gd name="T24" fmla="+- 0 483 360"/>
                <a:gd name="T25" fmla="*/ T24 w 939"/>
                <a:gd name="T26" fmla="+- 0 645 343"/>
                <a:gd name="T27" fmla="*/ 645 h 939"/>
                <a:gd name="T28" fmla="+- 0 766 360"/>
                <a:gd name="T29" fmla="*/ T28 w 939"/>
                <a:gd name="T30" fmla="+- 0 434 343"/>
                <a:gd name="T31" fmla="*/ 434 h 939"/>
                <a:gd name="T32" fmla="+- 0 967 360"/>
                <a:gd name="T33" fmla="*/ T32 w 939"/>
                <a:gd name="T34" fmla="+- 0 695 343"/>
                <a:gd name="T35" fmla="*/ 695 h 939"/>
                <a:gd name="T36" fmla="+- 0 900 360"/>
                <a:gd name="T37" fmla="*/ T36 w 939"/>
                <a:gd name="T38" fmla="+- 0 720 343"/>
                <a:gd name="T39" fmla="*/ 720 h 939"/>
                <a:gd name="T40" fmla="+- 0 903 360"/>
                <a:gd name="T41" fmla="*/ T40 w 939"/>
                <a:gd name="T42" fmla="+- 0 618 343"/>
                <a:gd name="T43" fmla="*/ 618 h 939"/>
                <a:gd name="T44" fmla="+- 0 872 360"/>
                <a:gd name="T45" fmla="*/ T44 w 939"/>
                <a:gd name="T46" fmla="+- 0 613 343"/>
                <a:gd name="T47" fmla="*/ 613 h 939"/>
                <a:gd name="T48" fmla="+- 0 865 360"/>
                <a:gd name="T49" fmla="*/ T48 w 939"/>
                <a:gd name="T50" fmla="+- 0 577 343"/>
                <a:gd name="T51" fmla="*/ 577 h 939"/>
                <a:gd name="T52" fmla="+- 0 839 360"/>
                <a:gd name="T53" fmla="*/ T52 w 939"/>
                <a:gd name="T54" fmla="+- 0 559 343"/>
                <a:gd name="T55" fmla="*/ 559 h 939"/>
                <a:gd name="T56" fmla="+- 0 822 360"/>
                <a:gd name="T57" fmla="*/ T56 w 939"/>
                <a:gd name="T58" fmla="+- 0 545 343"/>
                <a:gd name="T59" fmla="*/ 545 h 939"/>
                <a:gd name="T60" fmla="+- 0 795 360"/>
                <a:gd name="T61" fmla="*/ T60 w 939"/>
                <a:gd name="T62" fmla="+- 0 579 343"/>
                <a:gd name="T63" fmla="*/ 579 h 939"/>
                <a:gd name="T64" fmla="+- 0 751 360"/>
                <a:gd name="T65" fmla="*/ T64 w 939"/>
                <a:gd name="T66" fmla="+- 0 611 343"/>
                <a:gd name="T67" fmla="*/ 611 h 939"/>
                <a:gd name="T68" fmla="+- 0 756 360"/>
                <a:gd name="T69" fmla="*/ T68 w 939"/>
                <a:gd name="T70" fmla="+- 0 722 343"/>
                <a:gd name="T71" fmla="*/ 722 h 939"/>
                <a:gd name="T72" fmla="+- 0 706 360"/>
                <a:gd name="T73" fmla="*/ T72 w 939"/>
                <a:gd name="T74" fmla="+- 0 695 343"/>
                <a:gd name="T75" fmla="*/ 695 h 939"/>
                <a:gd name="T76" fmla="+- 0 645 360"/>
                <a:gd name="T77" fmla="*/ T76 w 939"/>
                <a:gd name="T78" fmla="+- 0 707 343"/>
                <a:gd name="T79" fmla="*/ 707 h 939"/>
                <a:gd name="T80" fmla="+- 0 672 360"/>
                <a:gd name="T81" fmla="*/ T80 w 939"/>
                <a:gd name="T82" fmla="+- 0 787 343"/>
                <a:gd name="T83" fmla="*/ 787 h 939"/>
                <a:gd name="T84" fmla="+- 0 666 360"/>
                <a:gd name="T85" fmla="*/ T84 w 939"/>
                <a:gd name="T86" fmla="+- 0 826 343"/>
                <a:gd name="T87" fmla="*/ 826 h 939"/>
                <a:gd name="T88" fmla="+- 0 732 360"/>
                <a:gd name="T89" fmla="*/ T88 w 939"/>
                <a:gd name="T90" fmla="+- 0 874 343"/>
                <a:gd name="T91" fmla="*/ 874 h 939"/>
                <a:gd name="T92" fmla="+- 0 733 360"/>
                <a:gd name="T93" fmla="*/ T92 w 939"/>
                <a:gd name="T94" fmla="+- 0 909 343"/>
                <a:gd name="T95" fmla="*/ 909 h 939"/>
                <a:gd name="T96" fmla="+- 0 804 360"/>
                <a:gd name="T97" fmla="*/ T96 w 939"/>
                <a:gd name="T98" fmla="+- 0 897 343"/>
                <a:gd name="T99" fmla="*/ 897 h 939"/>
                <a:gd name="T100" fmla="+- 0 821 360"/>
                <a:gd name="T101" fmla="*/ T100 w 939"/>
                <a:gd name="T102" fmla="+- 0 895 343"/>
                <a:gd name="T103" fmla="*/ 895 h 939"/>
                <a:gd name="T104" fmla="+- 0 838 360"/>
                <a:gd name="T105" fmla="*/ T104 w 939"/>
                <a:gd name="T106" fmla="+- 0 977 343"/>
                <a:gd name="T107" fmla="*/ 977 h 939"/>
                <a:gd name="T108" fmla="+- 0 837 360"/>
                <a:gd name="T109" fmla="*/ T108 w 939"/>
                <a:gd name="T110" fmla="+- 0 877 343"/>
                <a:gd name="T111" fmla="*/ 877 h 939"/>
                <a:gd name="T112" fmla="+- 0 867 360"/>
                <a:gd name="T113" fmla="*/ T112 w 939"/>
                <a:gd name="T114" fmla="+- 0 895 343"/>
                <a:gd name="T115" fmla="*/ 895 h 939"/>
                <a:gd name="T116" fmla="+- 0 949 360"/>
                <a:gd name="T117" fmla="*/ T116 w 939"/>
                <a:gd name="T118" fmla="+- 0 908 343"/>
                <a:gd name="T119" fmla="*/ 908 h 939"/>
                <a:gd name="T120" fmla="+- 0 923 360"/>
                <a:gd name="T121" fmla="*/ T120 w 939"/>
                <a:gd name="T122" fmla="+- 0 872 343"/>
                <a:gd name="T123" fmla="*/ 872 h 939"/>
                <a:gd name="T124" fmla="+- 0 990 360"/>
                <a:gd name="T125" fmla="*/ T124 w 939"/>
                <a:gd name="T126" fmla="+- 0 824 343"/>
                <a:gd name="T127" fmla="*/ 824 h 939"/>
                <a:gd name="T128" fmla="+- 0 983 360"/>
                <a:gd name="T129" fmla="*/ T128 w 939"/>
                <a:gd name="T130" fmla="+- 0 784 343"/>
                <a:gd name="T131" fmla="*/ 784 h 939"/>
                <a:gd name="T132" fmla="+- 0 1005 360"/>
                <a:gd name="T133" fmla="*/ T132 w 939"/>
                <a:gd name="T134" fmla="+- 0 730 343"/>
                <a:gd name="T135" fmla="*/ 730 h 939"/>
                <a:gd name="T136" fmla="+- 0 1030 360"/>
                <a:gd name="T137" fmla="*/ T136 w 939"/>
                <a:gd name="T138" fmla="+- 0 668 343"/>
                <a:gd name="T139" fmla="*/ 668 h 939"/>
                <a:gd name="T140" fmla="+- 0 1152 360"/>
                <a:gd name="T141" fmla="*/ T140 w 939"/>
                <a:gd name="T142" fmla="+- 0 888 343"/>
                <a:gd name="T143" fmla="*/ 888 h 939"/>
                <a:gd name="T144" fmla="+- 0 906 360"/>
                <a:gd name="T145" fmla="*/ T144 w 939"/>
                <a:gd name="T146" fmla="+- 0 1135 343"/>
                <a:gd name="T147" fmla="*/ 1135 h 939"/>
                <a:gd name="T148" fmla="+- 0 572 360"/>
                <a:gd name="T149" fmla="*/ T148 w 939"/>
                <a:gd name="T150" fmla="+- 0 1019 343"/>
                <a:gd name="T151" fmla="*/ 1019 h 939"/>
                <a:gd name="T152" fmla="+- 0 533 360"/>
                <a:gd name="T153" fmla="*/ T152 w 939"/>
                <a:gd name="T154" fmla="+- 0 667 343"/>
                <a:gd name="T155" fmla="*/ 667 h 939"/>
                <a:gd name="T156" fmla="+- 0 830 360"/>
                <a:gd name="T157" fmla="*/ T156 w 939"/>
                <a:gd name="T158" fmla="+- 0 482 343"/>
                <a:gd name="T159" fmla="*/ 482 h 939"/>
                <a:gd name="T160" fmla="+- 0 1127 360"/>
                <a:gd name="T161" fmla="*/ T160 w 939"/>
                <a:gd name="T162" fmla="+- 0 667 343"/>
                <a:gd name="T163" fmla="*/ 667 h 939"/>
                <a:gd name="T164" fmla="+- 0 1127 360"/>
                <a:gd name="T165" fmla="*/ T164 w 939"/>
                <a:gd name="T166" fmla="+- 0 612 343"/>
                <a:gd name="T167" fmla="*/ 612 h 939"/>
                <a:gd name="T168" fmla="+- 0 902 360"/>
                <a:gd name="T169" fmla="*/ T168 w 939"/>
                <a:gd name="T170" fmla="+- 0 462 343"/>
                <a:gd name="T171" fmla="*/ 462 h 939"/>
                <a:gd name="T172" fmla="+- 0 576 360"/>
                <a:gd name="T173" fmla="*/ T172 w 939"/>
                <a:gd name="T174" fmla="+- 0 559 343"/>
                <a:gd name="T175" fmla="*/ 559 h 939"/>
                <a:gd name="T176" fmla="+- 0 479 360"/>
                <a:gd name="T177" fmla="*/ T176 w 939"/>
                <a:gd name="T178" fmla="+- 0 885 343"/>
                <a:gd name="T179" fmla="*/ 885 h 939"/>
                <a:gd name="T180" fmla="+- 0 690 360"/>
                <a:gd name="T181" fmla="*/ T180 w 939"/>
                <a:gd name="T182" fmla="+- 0 1143 343"/>
                <a:gd name="T183" fmla="*/ 1143 h 939"/>
                <a:gd name="T184" fmla="+- 0 969 360"/>
                <a:gd name="T185" fmla="*/ T184 w 939"/>
                <a:gd name="T186" fmla="+- 0 1143 343"/>
                <a:gd name="T187" fmla="*/ 1143 h 939"/>
                <a:gd name="T188" fmla="+- 0 1181 360"/>
                <a:gd name="T189" fmla="*/ T188 w 939"/>
                <a:gd name="T190" fmla="+- 0 885 343"/>
                <a:gd name="T191" fmla="*/ 885 h 939"/>
                <a:gd name="T192" fmla="+- 0 1176 360"/>
                <a:gd name="T193" fmla="*/ T192 w 939"/>
                <a:gd name="T194" fmla="+- 0 981 343"/>
                <a:gd name="T195" fmla="*/ 981 h 939"/>
                <a:gd name="T196" fmla="+- 0 893 360"/>
                <a:gd name="T197" fmla="*/ T196 w 939"/>
                <a:gd name="T198" fmla="+- 0 1192 343"/>
                <a:gd name="T199" fmla="*/ 1192 h 939"/>
                <a:gd name="T200" fmla="+- 0 1064 360"/>
                <a:gd name="T201" fmla="*/ T200 w 939"/>
                <a:gd name="T202" fmla="+- 0 1157 343"/>
                <a:gd name="T203" fmla="*/ 1157 h 939"/>
                <a:gd name="T204" fmla="+- 0 1245 360"/>
                <a:gd name="T205" fmla="*/ T204 w 939"/>
                <a:gd name="T206" fmla="+- 0 845 343"/>
                <a:gd name="T207" fmla="*/ 845 h 939"/>
                <a:gd name="T208" fmla="+- 0 1133 360"/>
                <a:gd name="T209" fmla="*/ T208 w 939"/>
                <a:gd name="T210" fmla="+- 0 539 343"/>
                <a:gd name="T211" fmla="*/ 539 h 939"/>
                <a:gd name="T212" fmla="+- 0 859 360"/>
                <a:gd name="T213" fmla="*/ T212 w 939"/>
                <a:gd name="T214" fmla="+- 0 428 343"/>
                <a:gd name="T215" fmla="*/ 428 h 939"/>
                <a:gd name="T216" fmla="+- 0 1157 360"/>
                <a:gd name="T217" fmla="*/ T216 w 939"/>
                <a:gd name="T218" fmla="+- 0 616 343"/>
                <a:gd name="T219" fmla="*/ 616 h 9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939" h="939">
                  <a:moveTo>
                    <a:pt x="440" y="855"/>
                  </a:moveTo>
                  <a:lnTo>
                    <a:pt x="369" y="840"/>
                  </a:lnTo>
                  <a:lnTo>
                    <a:pt x="302" y="813"/>
                  </a:lnTo>
                  <a:lnTo>
                    <a:pt x="241" y="775"/>
                  </a:lnTo>
                  <a:lnTo>
                    <a:pt x="187" y="725"/>
                  </a:lnTo>
                  <a:lnTo>
                    <a:pt x="143" y="666"/>
                  </a:lnTo>
                  <a:lnTo>
                    <a:pt x="111" y="601"/>
                  </a:lnTo>
                  <a:lnTo>
                    <a:pt x="91" y="531"/>
                  </a:lnTo>
                  <a:lnTo>
                    <a:pt x="84" y="457"/>
                  </a:lnTo>
                  <a:lnTo>
                    <a:pt x="0" y="457"/>
                  </a:lnTo>
                  <a:lnTo>
                    <a:pt x="57" y="585"/>
                  </a:lnTo>
                  <a:lnTo>
                    <a:pt x="94" y="657"/>
                  </a:lnTo>
                  <a:lnTo>
                    <a:pt x="125" y="701"/>
                  </a:lnTo>
                  <a:lnTo>
                    <a:pt x="167" y="743"/>
                  </a:lnTo>
                  <a:lnTo>
                    <a:pt x="226" y="794"/>
                  </a:lnTo>
                  <a:lnTo>
                    <a:pt x="291" y="836"/>
                  </a:lnTo>
                  <a:lnTo>
                    <a:pt x="362" y="866"/>
                  </a:lnTo>
                  <a:lnTo>
                    <a:pt x="437" y="882"/>
                  </a:lnTo>
                  <a:lnTo>
                    <a:pt x="440" y="855"/>
                  </a:lnTo>
                  <a:moveTo>
                    <a:pt x="468" y="177"/>
                  </a:moveTo>
                  <a:lnTo>
                    <a:pt x="468" y="178"/>
                  </a:lnTo>
                  <a:lnTo>
                    <a:pt x="468" y="177"/>
                  </a:lnTo>
                  <a:moveTo>
                    <a:pt x="480" y="0"/>
                  </a:moveTo>
                  <a:lnTo>
                    <a:pt x="352" y="57"/>
                  </a:lnTo>
                  <a:lnTo>
                    <a:pt x="280" y="94"/>
                  </a:lnTo>
                  <a:lnTo>
                    <a:pt x="236" y="125"/>
                  </a:lnTo>
                  <a:lnTo>
                    <a:pt x="193" y="167"/>
                  </a:lnTo>
                  <a:lnTo>
                    <a:pt x="142" y="226"/>
                  </a:lnTo>
                  <a:lnTo>
                    <a:pt x="101" y="291"/>
                  </a:lnTo>
                  <a:lnTo>
                    <a:pt x="71" y="362"/>
                  </a:lnTo>
                  <a:lnTo>
                    <a:pt x="55" y="437"/>
                  </a:lnTo>
                  <a:lnTo>
                    <a:pt x="82" y="440"/>
                  </a:lnTo>
                  <a:lnTo>
                    <a:pt x="97" y="369"/>
                  </a:lnTo>
                  <a:lnTo>
                    <a:pt x="123" y="302"/>
                  </a:lnTo>
                  <a:lnTo>
                    <a:pt x="162" y="241"/>
                  </a:lnTo>
                  <a:lnTo>
                    <a:pt x="212" y="187"/>
                  </a:lnTo>
                  <a:lnTo>
                    <a:pt x="271" y="143"/>
                  </a:lnTo>
                  <a:lnTo>
                    <a:pt x="336" y="111"/>
                  </a:lnTo>
                  <a:lnTo>
                    <a:pt x="406" y="91"/>
                  </a:lnTo>
                  <a:lnTo>
                    <a:pt x="479" y="84"/>
                  </a:lnTo>
                  <a:lnTo>
                    <a:pt x="480" y="0"/>
                  </a:lnTo>
                  <a:moveTo>
                    <a:pt x="670" y="325"/>
                  </a:moveTo>
                  <a:lnTo>
                    <a:pt x="633" y="342"/>
                  </a:lnTo>
                  <a:lnTo>
                    <a:pt x="607" y="352"/>
                  </a:lnTo>
                  <a:lnTo>
                    <a:pt x="590" y="350"/>
                  </a:lnTo>
                  <a:lnTo>
                    <a:pt x="581" y="330"/>
                  </a:lnTo>
                  <a:lnTo>
                    <a:pt x="573" y="336"/>
                  </a:lnTo>
                  <a:lnTo>
                    <a:pt x="557" y="356"/>
                  </a:lnTo>
                  <a:lnTo>
                    <a:pt x="540" y="377"/>
                  </a:lnTo>
                  <a:lnTo>
                    <a:pt x="527" y="385"/>
                  </a:lnTo>
                  <a:lnTo>
                    <a:pt x="523" y="363"/>
                  </a:lnTo>
                  <a:lnTo>
                    <a:pt x="532" y="322"/>
                  </a:lnTo>
                  <a:lnTo>
                    <a:pt x="542" y="282"/>
                  </a:lnTo>
                  <a:lnTo>
                    <a:pt x="543" y="275"/>
                  </a:lnTo>
                  <a:lnTo>
                    <a:pt x="544" y="271"/>
                  </a:lnTo>
                  <a:lnTo>
                    <a:pt x="545" y="265"/>
                  </a:lnTo>
                  <a:lnTo>
                    <a:pt x="532" y="269"/>
                  </a:lnTo>
                  <a:lnTo>
                    <a:pt x="521" y="271"/>
                  </a:lnTo>
                  <a:lnTo>
                    <a:pt x="512" y="270"/>
                  </a:lnTo>
                  <a:lnTo>
                    <a:pt x="507" y="268"/>
                  </a:lnTo>
                  <a:lnTo>
                    <a:pt x="500" y="257"/>
                  </a:lnTo>
                  <a:lnTo>
                    <a:pt x="504" y="240"/>
                  </a:lnTo>
                  <a:lnTo>
                    <a:pt x="504" y="238"/>
                  </a:lnTo>
                  <a:lnTo>
                    <a:pt x="505" y="234"/>
                  </a:lnTo>
                  <a:lnTo>
                    <a:pt x="500" y="234"/>
                  </a:lnTo>
                  <a:lnTo>
                    <a:pt x="494" y="238"/>
                  </a:lnTo>
                  <a:lnTo>
                    <a:pt x="490" y="235"/>
                  </a:lnTo>
                  <a:lnTo>
                    <a:pt x="484" y="229"/>
                  </a:lnTo>
                  <a:lnTo>
                    <a:pt x="479" y="216"/>
                  </a:lnTo>
                  <a:lnTo>
                    <a:pt x="474" y="200"/>
                  </a:lnTo>
                  <a:lnTo>
                    <a:pt x="468" y="179"/>
                  </a:lnTo>
                  <a:lnTo>
                    <a:pt x="467" y="175"/>
                  </a:lnTo>
                  <a:lnTo>
                    <a:pt x="467" y="181"/>
                  </a:lnTo>
                  <a:lnTo>
                    <a:pt x="462" y="202"/>
                  </a:lnTo>
                  <a:lnTo>
                    <a:pt x="457" y="219"/>
                  </a:lnTo>
                  <a:lnTo>
                    <a:pt x="451" y="231"/>
                  </a:lnTo>
                  <a:lnTo>
                    <a:pt x="446" y="238"/>
                  </a:lnTo>
                  <a:lnTo>
                    <a:pt x="442" y="240"/>
                  </a:lnTo>
                  <a:lnTo>
                    <a:pt x="435" y="236"/>
                  </a:lnTo>
                  <a:lnTo>
                    <a:pt x="430" y="236"/>
                  </a:lnTo>
                  <a:lnTo>
                    <a:pt x="436" y="259"/>
                  </a:lnTo>
                  <a:lnTo>
                    <a:pt x="426" y="275"/>
                  </a:lnTo>
                  <a:lnTo>
                    <a:pt x="408" y="274"/>
                  </a:lnTo>
                  <a:lnTo>
                    <a:pt x="391" y="268"/>
                  </a:lnTo>
                  <a:lnTo>
                    <a:pt x="394" y="284"/>
                  </a:lnTo>
                  <a:lnTo>
                    <a:pt x="404" y="324"/>
                  </a:lnTo>
                  <a:lnTo>
                    <a:pt x="412" y="365"/>
                  </a:lnTo>
                  <a:lnTo>
                    <a:pt x="408" y="387"/>
                  </a:lnTo>
                  <a:lnTo>
                    <a:pt x="396" y="379"/>
                  </a:lnTo>
                  <a:lnTo>
                    <a:pt x="378" y="358"/>
                  </a:lnTo>
                  <a:lnTo>
                    <a:pt x="375" y="354"/>
                  </a:lnTo>
                  <a:lnTo>
                    <a:pt x="362" y="338"/>
                  </a:lnTo>
                  <a:lnTo>
                    <a:pt x="355" y="333"/>
                  </a:lnTo>
                  <a:lnTo>
                    <a:pt x="346" y="352"/>
                  </a:lnTo>
                  <a:lnTo>
                    <a:pt x="329" y="354"/>
                  </a:lnTo>
                  <a:lnTo>
                    <a:pt x="303" y="344"/>
                  </a:lnTo>
                  <a:lnTo>
                    <a:pt x="266" y="327"/>
                  </a:lnTo>
                  <a:lnTo>
                    <a:pt x="271" y="337"/>
                  </a:lnTo>
                  <a:lnTo>
                    <a:pt x="285" y="364"/>
                  </a:lnTo>
                  <a:lnTo>
                    <a:pt x="292" y="395"/>
                  </a:lnTo>
                  <a:lnTo>
                    <a:pt x="279" y="419"/>
                  </a:lnTo>
                  <a:lnTo>
                    <a:pt x="282" y="424"/>
                  </a:lnTo>
                  <a:lnTo>
                    <a:pt x="294" y="432"/>
                  </a:lnTo>
                  <a:lnTo>
                    <a:pt x="312" y="444"/>
                  </a:lnTo>
                  <a:lnTo>
                    <a:pt x="330" y="460"/>
                  </a:lnTo>
                  <a:lnTo>
                    <a:pt x="329" y="466"/>
                  </a:lnTo>
                  <a:lnTo>
                    <a:pt x="321" y="474"/>
                  </a:lnTo>
                  <a:lnTo>
                    <a:pt x="311" y="480"/>
                  </a:lnTo>
                  <a:lnTo>
                    <a:pt x="306" y="483"/>
                  </a:lnTo>
                  <a:lnTo>
                    <a:pt x="324" y="492"/>
                  </a:lnTo>
                  <a:lnTo>
                    <a:pt x="347" y="502"/>
                  </a:lnTo>
                  <a:lnTo>
                    <a:pt x="367" y="510"/>
                  </a:lnTo>
                  <a:lnTo>
                    <a:pt x="375" y="517"/>
                  </a:lnTo>
                  <a:lnTo>
                    <a:pt x="372" y="531"/>
                  </a:lnTo>
                  <a:lnTo>
                    <a:pt x="366" y="546"/>
                  </a:lnTo>
                  <a:lnTo>
                    <a:pt x="357" y="559"/>
                  </a:lnTo>
                  <a:lnTo>
                    <a:pt x="347" y="567"/>
                  </a:lnTo>
                  <a:lnTo>
                    <a:pt x="353" y="567"/>
                  </a:lnTo>
                  <a:lnTo>
                    <a:pt x="373" y="566"/>
                  </a:lnTo>
                  <a:lnTo>
                    <a:pt x="399" y="562"/>
                  </a:lnTo>
                  <a:lnTo>
                    <a:pt x="425" y="555"/>
                  </a:lnTo>
                  <a:lnTo>
                    <a:pt x="429" y="554"/>
                  </a:lnTo>
                  <a:lnTo>
                    <a:pt x="429" y="563"/>
                  </a:lnTo>
                  <a:lnTo>
                    <a:pt x="444" y="554"/>
                  </a:lnTo>
                  <a:lnTo>
                    <a:pt x="453" y="546"/>
                  </a:lnTo>
                  <a:lnTo>
                    <a:pt x="459" y="534"/>
                  </a:lnTo>
                  <a:lnTo>
                    <a:pt x="460" y="534"/>
                  </a:lnTo>
                  <a:lnTo>
                    <a:pt x="461" y="552"/>
                  </a:lnTo>
                  <a:lnTo>
                    <a:pt x="461" y="566"/>
                  </a:lnTo>
                  <a:lnTo>
                    <a:pt x="461" y="597"/>
                  </a:lnTo>
                  <a:lnTo>
                    <a:pt x="459" y="635"/>
                  </a:lnTo>
                  <a:lnTo>
                    <a:pt x="455" y="656"/>
                  </a:lnTo>
                  <a:lnTo>
                    <a:pt x="478" y="634"/>
                  </a:lnTo>
                  <a:lnTo>
                    <a:pt x="477" y="629"/>
                  </a:lnTo>
                  <a:lnTo>
                    <a:pt x="474" y="607"/>
                  </a:lnTo>
                  <a:lnTo>
                    <a:pt x="474" y="577"/>
                  </a:lnTo>
                  <a:lnTo>
                    <a:pt x="475" y="550"/>
                  </a:lnTo>
                  <a:lnTo>
                    <a:pt x="477" y="534"/>
                  </a:lnTo>
                  <a:lnTo>
                    <a:pt x="477" y="533"/>
                  </a:lnTo>
                  <a:lnTo>
                    <a:pt x="483" y="544"/>
                  </a:lnTo>
                  <a:lnTo>
                    <a:pt x="493" y="552"/>
                  </a:lnTo>
                  <a:lnTo>
                    <a:pt x="506" y="561"/>
                  </a:lnTo>
                  <a:lnTo>
                    <a:pt x="507" y="552"/>
                  </a:lnTo>
                  <a:lnTo>
                    <a:pt x="511" y="553"/>
                  </a:lnTo>
                  <a:lnTo>
                    <a:pt x="537" y="560"/>
                  </a:lnTo>
                  <a:lnTo>
                    <a:pt x="563" y="564"/>
                  </a:lnTo>
                  <a:lnTo>
                    <a:pt x="583" y="565"/>
                  </a:lnTo>
                  <a:lnTo>
                    <a:pt x="589" y="565"/>
                  </a:lnTo>
                  <a:lnTo>
                    <a:pt x="578" y="557"/>
                  </a:lnTo>
                  <a:lnTo>
                    <a:pt x="575" y="552"/>
                  </a:lnTo>
                  <a:lnTo>
                    <a:pt x="570" y="544"/>
                  </a:lnTo>
                  <a:lnTo>
                    <a:pt x="565" y="533"/>
                  </a:lnTo>
                  <a:lnTo>
                    <a:pt x="563" y="529"/>
                  </a:lnTo>
                  <a:lnTo>
                    <a:pt x="561" y="515"/>
                  </a:lnTo>
                  <a:lnTo>
                    <a:pt x="569" y="508"/>
                  </a:lnTo>
                  <a:lnTo>
                    <a:pt x="589" y="499"/>
                  </a:lnTo>
                  <a:lnTo>
                    <a:pt x="612" y="490"/>
                  </a:lnTo>
                  <a:lnTo>
                    <a:pt x="630" y="481"/>
                  </a:lnTo>
                  <a:lnTo>
                    <a:pt x="625" y="478"/>
                  </a:lnTo>
                  <a:lnTo>
                    <a:pt x="615" y="472"/>
                  </a:lnTo>
                  <a:lnTo>
                    <a:pt x="607" y="464"/>
                  </a:lnTo>
                  <a:lnTo>
                    <a:pt x="606" y="458"/>
                  </a:lnTo>
                  <a:lnTo>
                    <a:pt x="623" y="441"/>
                  </a:lnTo>
                  <a:lnTo>
                    <a:pt x="641" y="430"/>
                  </a:lnTo>
                  <a:lnTo>
                    <a:pt x="654" y="422"/>
                  </a:lnTo>
                  <a:lnTo>
                    <a:pt x="656" y="417"/>
                  </a:lnTo>
                  <a:lnTo>
                    <a:pt x="643" y="392"/>
                  </a:lnTo>
                  <a:lnTo>
                    <a:pt x="645" y="387"/>
                  </a:lnTo>
                  <a:lnTo>
                    <a:pt x="645" y="385"/>
                  </a:lnTo>
                  <a:lnTo>
                    <a:pt x="651" y="361"/>
                  </a:lnTo>
                  <a:lnTo>
                    <a:pt x="656" y="352"/>
                  </a:lnTo>
                  <a:lnTo>
                    <a:pt x="664" y="335"/>
                  </a:lnTo>
                  <a:lnTo>
                    <a:pt x="670" y="325"/>
                  </a:lnTo>
                  <a:moveTo>
                    <a:pt x="828" y="470"/>
                  </a:moveTo>
                  <a:lnTo>
                    <a:pt x="821" y="398"/>
                  </a:lnTo>
                  <a:lnTo>
                    <a:pt x="801" y="332"/>
                  </a:lnTo>
                  <a:lnTo>
                    <a:pt x="801" y="470"/>
                  </a:lnTo>
                  <a:lnTo>
                    <a:pt x="792" y="545"/>
                  </a:lnTo>
                  <a:lnTo>
                    <a:pt x="767" y="615"/>
                  </a:lnTo>
                  <a:lnTo>
                    <a:pt x="728" y="676"/>
                  </a:lnTo>
                  <a:lnTo>
                    <a:pt x="677" y="728"/>
                  </a:lnTo>
                  <a:lnTo>
                    <a:pt x="615" y="767"/>
                  </a:lnTo>
                  <a:lnTo>
                    <a:pt x="546" y="792"/>
                  </a:lnTo>
                  <a:lnTo>
                    <a:pt x="470" y="800"/>
                  </a:lnTo>
                  <a:lnTo>
                    <a:pt x="394" y="792"/>
                  </a:lnTo>
                  <a:lnTo>
                    <a:pt x="324" y="767"/>
                  </a:lnTo>
                  <a:lnTo>
                    <a:pt x="263" y="728"/>
                  </a:lnTo>
                  <a:lnTo>
                    <a:pt x="212" y="676"/>
                  </a:lnTo>
                  <a:lnTo>
                    <a:pt x="173" y="615"/>
                  </a:lnTo>
                  <a:lnTo>
                    <a:pt x="148" y="545"/>
                  </a:lnTo>
                  <a:lnTo>
                    <a:pt x="139" y="470"/>
                  </a:lnTo>
                  <a:lnTo>
                    <a:pt x="148" y="394"/>
                  </a:lnTo>
                  <a:lnTo>
                    <a:pt x="173" y="324"/>
                  </a:lnTo>
                  <a:lnTo>
                    <a:pt x="212" y="263"/>
                  </a:lnTo>
                  <a:lnTo>
                    <a:pt x="263" y="212"/>
                  </a:lnTo>
                  <a:lnTo>
                    <a:pt x="324" y="173"/>
                  </a:lnTo>
                  <a:lnTo>
                    <a:pt x="394" y="148"/>
                  </a:lnTo>
                  <a:lnTo>
                    <a:pt x="470" y="139"/>
                  </a:lnTo>
                  <a:lnTo>
                    <a:pt x="546" y="148"/>
                  </a:lnTo>
                  <a:lnTo>
                    <a:pt x="615" y="173"/>
                  </a:lnTo>
                  <a:lnTo>
                    <a:pt x="677" y="212"/>
                  </a:lnTo>
                  <a:lnTo>
                    <a:pt x="728" y="263"/>
                  </a:lnTo>
                  <a:lnTo>
                    <a:pt x="767" y="324"/>
                  </a:lnTo>
                  <a:lnTo>
                    <a:pt x="792" y="394"/>
                  </a:lnTo>
                  <a:lnTo>
                    <a:pt x="801" y="470"/>
                  </a:lnTo>
                  <a:lnTo>
                    <a:pt x="801" y="332"/>
                  </a:lnTo>
                  <a:lnTo>
                    <a:pt x="800" y="330"/>
                  </a:lnTo>
                  <a:lnTo>
                    <a:pt x="767" y="269"/>
                  </a:lnTo>
                  <a:lnTo>
                    <a:pt x="723" y="216"/>
                  </a:lnTo>
                  <a:lnTo>
                    <a:pt x="670" y="173"/>
                  </a:lnTo>
                  <a:lnTo>
                    <a:pt x="609" y="140"/>
                  </a:lnTo>
                  <a:lnTo>
                    <a:pt x="607" y="139"/>
                  </a:lnTo>
                  <a:lnTo>
                    <a:pt x="542" y="119"/>
                  </a:lnTo>
                  <a:lnTo>
                    <a:pt x="470" y="111"/>
                  </a:lnTo>
                  <a:lnTo>
                    <a:pt x="398" y="119"/>
                  </a:lnTo>
                  <a:lnTo>
                    <a:pt x="330" y="140"/>
                  </a:lnTo>
                  <a:lnTo>
                    <a:pt x="270" y="173"/>
                  </a:lnTo>
                  <a:lnTo>
                    <a:pt x="216" y="216"/>
                  </a:lnTo>
                  <a:lnTo>
                    <a:pt x="173" y="269"/>
                  </a:lnTo>
                  <a:lnTo>
                    <a:pt x="140" y="330"/>
                  </a:lnTo>
                  <a:lnTo>
                    <a:pt x="119" y="398"/>
                  </a:lnTo>
                  <a:lnTo>
                    <a:pt x="111" y="470"/>
                  </a:lnTo>
                  <a:lnTo>
                    <a:pt x="119" y="542"/>
                  </a:lnTo>
                  <a:lnTo>
                    <a:pt x="140" y="609"/>
                  </a:lnTo>
                  <a:lnTo>
                    <a:pt x="173" y="670"/>
                  </a:lnTo>
                  <a:lnTo>
                    <a:pt x="216" y="723"/>
                  </a:lnTo>
                  <a:lnTo>
                    <a:pt x="270" y="767"/>
                  </a:lnTo>
                  <a:lnTo>
                    <a:pt x="330" y="800"/>
                  </a:lnTo>
                  <a:lnTo>
                    <a:pt x="398" y="821"/>
                  </a:lnTo>
                  <a:lnTo>
                    <a:pt x="470" y="828"/>
                  </a:lnTo>
                  <a:lnTo>
                    <a:pt x="542" y="821"/>
                  </a:lnTo>
                  <a:lnTo>
                    <a:pt x="607" y="800"/>
                  </a:lnTo>
                  <a:lnTo>
                    <a:pt x="609" y="800"/>
                  </a:lnTo>
                  <a:lnTo>
                    <a:pt x="670" y="767"/>
                  </a:lnTo>
                  <a:lnTo>
                    <a:pt x="723" y="723"/>
                  </a:lnTo>
                  <a:lnTo>
                    <a:pt x="767" y="670"/>
                  </a:lnTo>
                  <a:lnTo>
                    <a:pt x="800" y="609"/>
                  </a:lnTo>
                  <a:lnTo>
                    <a:pt x="821" y="542"/>
                  </a:lnTo>
                  <a:lnTo>
                    <a:pt x="828" y="470"/>
                  </a:lnTo>
                  <a:moveTo>
                    <a:pt x="885" y="502"/>
                  </a:moveTo>
                  <a:lnTo>
                    <a:pt x="857" y="499"/>
                  </a:lnTo>
                  <a:lnTo>
                    <a:pt x="843" y="571"/>
                  </a:lnTo>
                  <a:lnTo>
                    <a:pt x="816" y="638"/>
                  </a:lnTo>
                  <a:lnTo>
                    <a:pt x="777" y="699"/>
                  </a:lnTo>
                  <a:lnTo>
                    <a:pt x="728" y="752"/>
                  </a:lnTo>
                  <a:lnTo>
                    <a:pt x="669" y="796"/>
                  </a:lnTo>
                  <a:lnTo>
                    <a:pt x="604" y="829"/>
                  </a:lnTo>
                  <a:lnTo>
                    <a:pt x="533" y="849"/>
                  </a:lnTo>
                  <a:lnTo>
                    <a:pt x="460" y="855"/>
                  </a:lnTo>
                  <a:lnTo>
                    <a:pt x="460" y="939"/>
                  </a:lnTo>
                  <a:lnTo>
                    <a:pt x="588" y="882"/>
                  </a:lnTo>
                  <a:lnTo>
                    <a:pt x="660" y="846"/>
                  </a:lnTo>
                  <a:lnTo>
                    <a:pt x="704" y="814"/>
                  </a:lnTo>
                  <a:lnTo>
                    <a:pt x="746" y="773"/>
                  </a:lnTo>
                  <a:lnTo>
                    <a:pt x="797" y="713"/>
                  </a:lnTo>
                  <a:lnTo>
                    <a:pt x="839" y="648"/>
                  </a:lnTo>
                  <a:lnTo>
                    <a:pt x="869" y="578"/>
                  </a:lnTo>
                  <a:lnTo>
                    <a:pt x="885" y="502"/>
                  </a:lnTo>
                  <a:moveTo>
                    <a:pt x="939" y="482"/>
                  </a:moveTo>
                  <a:lnTo>
                    <a:pt x="882" y="355"/>
                  </a:lnTo>
                  <a:lnTo>
                    <a:pt x="846" y="282"/>
                  </a:lnTo>
                  <a:lnTo>
                    <a:pt x="814" y="238"/>
                  </a:lnTo>
                  <a:lnTo>
                    <a:pt x="773" y="196"/>
                  </a:lnTo>
                  <a:lnTo>
                    <a:pt x="713" y="145"/>
                  </a:lnTo>
                  <a:lnTo>
                    <a:pt x="648" y="103"/>
                  </a:lnTo>
                  <a:lnTo>
                    <a:pt x="578" y="74"/>
                  </a:lnTo>
                  <a:lnTo>
                    <a:pt x="502" y="57"/>
                  </a:lnTo>
                  <a:lnTo>
                    <a:pt x="499" y="85"/>
                  </a:lnTo>
                  <a:lnTo>
                    <a:pt x="571" y="99"/>
                  </a:lnTo>
                  <a:lnTo>
                    <a:pt x="638" y="126"/>
                  </a:lnTo>
                  <a:lnTo>
                    <a:pt x="699" y="165"/>
                  </a:lnTo>
                  <a:lnTo>
                    <a:pt x="752" y="214"/>
                  </a:lnTo>
                  <a:lnTo>
                    <a:pt x="797" y="273"/>
                  </a:lnTo>
                  <a:lnTo>
                    <a:pt x="829" y="339"/>
                  </a:lnTo>
                  <a:lnTo>
                    <a:pt x="849" y="409"/>
                  </a:lnTo>
                  <a:lnTo>
                    <a:pt x="855" y="482"/>
                  </a:lnTo>
                  <a:lnTo>
                    <a:pt x="939" y="48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7">
              <a:extLst>
                <a:ext uri="{FF2B5EF4-FFF2-40B4-BE49-F238E27FC236}">
                  <a16:creationId xmlns:a16="http://schemas.microsoft.com/office/drawing/2014/main" id="{3BCAAB90-9E23-45F3-AC1B-E96254BA2B30}"/>
                </a:ext>
              </a:extLst>
            </p:cNvPr>
            <p:cNvSpPr>
              <a:spLocks/>
            </p:cNvSpPr>
            <p:nvPr/>
          </p:nvSpPr>
          <p:spPr bwMode="auto">
            <a:xfrm>
              <a:off x="779" y="1040"/>
              <a:ext cx="84" cy="80"/>
            </a:xfrm>
            <a:custGeom>
              <a:avLst/>
              <a:gdLst>
                <a:gd name="T0" fmla="+- 0 862 779"/>
                <a:gd name="T1" fmla="*/ T0 w 84"/>
                <a:gd name="T2" fmla="+- 0 1071 1041"/>
                <a:gd name="T3" fmla="*/ 1071 h 80"/>
                <a:gd name="T4" fmla="+- 0 836 779"/>
                <a:gd name="T5" fmla="*/ T4 w 84"/>
                <a:gd name="T6" fmla="+- 0 1089 1041"/>
                <a:gd name="T7" fmla="*/ 1089 h 80"/>
                <a:gd name="T8" fmla="+- 0 846 779"/>
                <a:gd name="T9" fmla="*/ T8 w 84"/>
                <a:gd name="T10" fmla="+- 0 1120 1041"/>
                <a:gd name="T11" fmla="*/ 1120 h 80"/>
                <a:gd name="T12" fmla="+- 0 821 779"/>
                <a:gd name="T13" fmla="*/ T12 w 84"/>
                <a:gd name="T14" fmla="+- 0 1101 1041"/>
                <a:gd name="T15" fmla="*/ 1101 h 80"/>
                <a:gd name="T16" fmla="+- 0 795 779"/>
                <a:gd name="T17" fmla="*/ T16 w 84"/>
                <a:gd name="T18" fmla="+- 0 1120 1041"/>
                <a:gd name="T19" fmla="*/ 1120 h 80"/>
                <a:gd name="T20" fmla="+- 0 805 779"/>
                <a:gd name="T21" fmla="*/ T20 w 84"/>
                <a:gd name="T22" fmla="+- 0 1089 1041"/>
                <a:gd name="T23" fmla="*/ 1089 h 80"/>
                <a:gd name="T24" fmla="+- 0 779 779"/>
                <a:gd name="T25" fmla="*/ T24 w 84"/>
                <a:gd name="T26" fmla="+- 0 1071 1041"/>
                <a:gd name="T27" fmla="*/ 1071 h 80"/>
                <a:gd name="T28" fmla="+- 0 811 779"/>
                <a:gd name="T29" fmla="*/ T28 w 84"/>
                <a:gd name="T30" fmla="+- 0 1071 1041"/>
                <a:gd name="T31" fmla="*/ 1071 h 80"/>
                <a:gd name="T32" fmla="+- 0 821 779"/>
                <a:gd name="T33" fmla="*/ T32 w 84"/>
                <a:gd name="T34" fmla="+- 0 1041 1041"/>
                <a:gd name="T35" fmla="*/ 1041 h 80"/>
                <a:gd name="T36" fmla="+- 0 830 779"/>
                <a:gd name="T37" fmla="*/ T36 w 84"/>
                <a:gd name="T38" fmla="+- 0 1071 1041"/>
                <a:gd name="T39" fmla="*/ 1071 h 80"/>
                <a:gd name="T40" fmla="+- 0 862 779"/>
                <a:gd name="T41" fmla="*/ T40 w 84"/>
                <a:gd name="T42" fmla="+- 0 1071 1041"/>
                <a:gd name="T43" fmla="*/ 1071 h 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0">
                  <a:moveTo>
                    <a:pt x="83" y="30"/>
                  </a:moveTo>
                  <a:lnTo>
                    <a:pt x="57" y="48"/>
                  </a:lnTo>
                  <a:lnTo>
                    <a:pt x="67" y="79"/>
                  </a:lnTo>
                  <a:lnTo>
                    <a:pt x="42" y="60"/>
                  </a:lnTo>
                  <a:lnTo>
                    <a:pt x="16" y="79"/>
                  </a:lnTo>
                  <a:lnTo>
                    <a:pt x="26" y="48"/>
                  </a:lnTo>
                  <a:lnTo>
                    <a:pt x="0" y="30"/>
                  </a:lnTo>
                  <a:lnTo>
                    <a:pt x="32" y="30"/>
                  </a:lnTo>
                  <a:lnTo>
                    <a:pt x="42" y="0"/>
                  </a:lnTo>
                  <a:lnTo>
                    <a:pt x="51" y="30"/>
                  </a:lnTo>
                  <a:lnTo>
                    <a:pt x="83" y="30"/>
                  </a:lnTo>
                  <a:close/>
                </a:path>
              </a:pathLst>
            </a:custGeom>
            <a:noFill/>
            <a:ln w="508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9" name="Picture 8">
              <a:extLst>
                <a:ext uri="{FF2B5EF4-FFF2-40B4-BE49-F238E27FC236}">
                  <a16:creationId xmlns:a16="http://schemas.microsoft.com/office/drawing/2014/main" id="{37CDFC88-7A26-467D-B1ED-83225D9DD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 y="922"/>
              <a:ext cx="18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5">
              <a:extLst>
                <a:ext uri="{FF2B5EF4-FFF2-40B4-BE49-F238E27FC236}">
                  <a16:creationId xmlns:a16="http://schemas.microsoft.com/office/drawing/2014/main" id="{A82B8C0D-5039-4AB2-928C-A31784F2F7B0}"/>
                </a:ext>
              </a:extLst>
            </p:cNvPr>
            <p:cNvSpPr>
              <a:spLocks/>
            </p:cNvSpPr>
            <p:nvPr/>
          </p:nvSpPr>
          <p:spPr bwMode="auto">
            <a:xfrm>
              <a:off x="562" y="920"/>
              <a:ext cx="184" cy="171"/>
            </a:xfrm>
            <a:custGeom>
              <a:avLst/>
              <a:gdLst>
                <a:gd name="T0" fmla="+- 0 659 563"/>
                <a:gd name="T1" fmla="*/ T0 w 184"/>
                <a:gd name="T2" fmla="+- 0 955 920"/>
                <a:gd name="T3" fmla="*/ 955 h 171"/>
                <a:gd name="T4" fmla="+- 0 622 563"/>
                <a:gd name="T5" fmla="*/ T4 w 184"/>
                <a:gd name="T6" fmla="+- 0 955 920"/>
                <a:gd name="T7" fmla="*/ 955 h 171"/>
                <a:gd name="T8" fmla="+- 0 611 563"/>
                <a:gd name="T9" fmla="*/ T8 w 184"/>
                <a:gd name="T10" fmla="+- 0 920 920"/>
                <a:gd name="T11" fmla="*/ 920 h 171"/>
                <a:gd name="T12" fmla="+- 0 599 563"/>
                <a:gd name="T13" fmla="*/ T12 w 184"/>
                <a:gd name="T14" fmla="+- 0 955 920"/>
                <a:gd name="T15" fmla="*/ 955 h 171"/>
                <a:gd name="T16" fmla="+- 0 563 563"/>
                <a:gd name="T17" fmla="*/ T16 w 184"/>
                <a:gd name="T18" fmla="+- 0 955 920"/>
                <a:gd name="T19" fmla="*/ 955 h 171"/>
                <a:gd name="T20" fmla="+- 0 592 563"/>
                <a:gd name="T21" fmla="*/ T20 w 184"/>
                <a:gd name="T22" fmla="+- 0 977 920"/>
                <a:gd name="T23" fmla="*/ 977 h 171"/>
                <a:gd name="T24" fmla="+- 0 581 563"/>
                <a:gd name="T25" fmla="*/ T24 w 184"/>
                <a:gd name="T26" fmla="+- 0 1012 920"/>
                <a:gd name="T27" fmla="*/ 1012 h 171"/>
                <a:gd name="T28" fmla="+- 0 611 563"/>
                <a:gd name="T29" fmla="*/ T28 w 184"/>
                <a:gd name="T30" fmla="+- 0 990 920"/>
                <a:gd name="T31" fmla="*/ 990 h 171"/>
                <a:gd name="T32" fmla="+- 0 641 563"/>
                <a:gd name="T33" fmla="*/ T32 w 184"/>
                <a:gd name="T34" fmla="+- 0 1012 920"/>
                <a:gd name="T35" fmla="*/ 1012 h 171"/>
                <a:gd name="T36" fmla="+- 0 634 563"/>
                <a:gd name="T37" fmla="*/ T36 w 184"/>
                <a:gd name="T38" fmla="+- 0 990 920"/>
                <a:gd name="T39" fmla="*/ 990 h 171"/>
                <a:gd name="T40" fmla="+- 0 629 563"/>
                <a:gd name="T41" fmla="*/ T40 w 184"/>
                <a:gd name="T42" fmla="+- 0 977 920"/>
                <a:gd name="T43" fmla="*/ 977 h 171"/>
                <a:gd name="T44" fmla="+- 0 659 563"/>
                <a:gd name="T45" fmla="*/ T44 w 184"/>
                <a:gd name="T46" fmla="+- 0 955 920"/>
                <a:gd name="T47" fmla="*/ 955 h 171"/>
                <a:gd name="T48" fmla="+- 0 746 563"/>
                <a:gd name="T49" fmla="*/ T48 w 184"/>
                <a:gd name="T50" fmla="+- 0 1034 920"/>
                <a:gd name="T51" fmla="*/ 1034 h 171"/>
                <a:gd name="T52" fmla="+- 0 709 563"/>
                <a:gd name="T53" fmla="*/ T52 w 184"/>
                <a:gd name="T54" fmla="+- 0 1034 920"/>
                <a:gd name="T55" fmla="*/ 1034 h 171"/>
                <a:gd name="T56" fmla="+- 0 698 563"/>
                <a:gd name="T57" fmla="*/ T56 w 184"/>
                <a:gd name="T58" fmla="+- 0 999 920"/>
                <a:gd name="T59" fmla="*/ 999 h 171"/>
                <a:gd name="T60" fmla="+- 0 686 563"/>
                <a:gd name="T61" fmla="*/ T60 w 184"/>
                <a:gd name="T62" fmla="+- 0 1034 920"/>
                <a:gd name="T63" fmla="*/ 1034 h 171"/>
                <a:gd name="T64" fmla="+- 0 650 563"/>
                <a:gd name="T65" fmla="*/ T64 w 184"/>
                <a:gd name="T66" fmla="+- 0 1034 920"/>
                <a:gd name="T67" fmla="*/ 1034 h 171"/>
                <a:gd name="T68" fmla="+- 0 679 563"/>
                <a:gd name="T69" fmla="*/ T68 w 184"/>
                <a:gd name="T70" fmla="+- 0 1055 920"/>
                <a:gd name="T71" fmla="*/ 1055 h 171"/>
                <a:gd name="T72" fmla="+- 0 668 563"/>
                <a:gd name="T73" fmla="*/ T72 w 184"/>
                <a:gd name="T74" fmla="+- 0 1090 920"/>
                <a:gd name="T75" fmla="*/ 1090 h 171"/>
                <a:gd name="T76" fmla="+- 0 698 563"/>
                <a:gd name="T77" fmla="*/ T76 w 184"/>
                <a:gd name="T78" fmla="+- 0 1069 920"/>
                <a:gd name="T79" fmla="*/ 1069 h 171"/>
                <a:gd name="T80" fmla="+- 0 728 563"/>
                <a:gd name="T81" fmla="*/ T80 w 184"/>
                <a:gd name="T82" fmla="+- 0 1090 920"/>
                <a:gd name="T83" fmla="*/ 1090 h 171"/>
                <a:gd name="T84" fmla="+- 0 721 563"/>
                <a:gd name="T85" fmla="*/ T84 w 184"/>
                <a:gd name="T86" fmla="+- 0 1069 920"/>
                <a:gd name="T87" fmla="*/ 1069 h 171"/>
                <a:gd name="T88" fmla="+- 0 716 563"/>
                <a:gd name="T89" fmla="*/ T88 w 184"/>
                <a:gd name="T90" fmla="+- 0 1055 920"/>
                <a:gd name="T91" fmla="*/ 1055 h 171"/>
                <a:gd name="T92" fmla="+- 0 746 563"/>
                <a:gd name="T93" fmla="*/ T92 w 184"/>
                <a:gd name="T94" fmla="+- 0 1034 920"/>
                <a:gd name="T95" fmla="*/ 1034 h 1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84" h="171">
                  <a:moveTo>
                    <a:pt x="96" y="35"/>
                  </a:moveTo>
                  <a:lnTo>
                    <a:pt x="59" y="35"/>
                  </a:lnTo>
                  <a:lnTo>
                    <a:pt x="48" y="0"/>
                  </a:lnTo>
                  <a:lnTo>
                    <a:pt x="36" y="35"/>
                  </a:lnTo>
                  <a:lnTo>
                    <a:pt x="0" y="35"/>
                  </a:lnTo>
                  <a:lnTo>
                    <a:pt x="29" y="57"/>
                  </a:lnTo>
                  <a:lnTo>
                    <a:pt x="18" y="92"/>
                  </a:lnTo>
                  <a:lnTo>
                    <a:pt x="48" y="70"/>
                  </a:lnTo>
                  <a:lnTo>
                    <a:pt x="78" y="92"/>
                  </a:lnTo>
                  <a:lnTo>
                    <a:pt x="71" y="70"/>
                  </a:lnTo>
                  <a:lnTo>
                    <a:pt x="66" y="57"/>
                  </a:lnTo>
                  <a:lnTo>
                    <a:pt x="96" y="35"/>
                  </a:lnTo>
                  <a:moveTo>
                    <a:pt x="183" y="114"/>
                  </a:moveTo>
                  <a:lnTo>
                    <a:pt x="146" y="114"/>
                  </a:lnTo>
                  <a:lnTo>
                    <a:pt x="135" y="79"/>
                  </a:lnTo>
                  <a:lnTo>
                    <a:pt x="123" y="114"/>
                  </a:lnTo>
                  <a:lnTo>
                    <a:pt x="87" y="114"/>
                  </a:lnTo>
                  <a:lnTo>
                    <a:pt x="116" y="135"/>
                  </a:lnTo>
                  <a:lnTo>
                    <a:pt x="105" y="170"/>
                  </a:lnTo>
                  <a:lnTo>
                    <a:pt x="135" y="149"/>
                  </a:lnTo>
                  <a:lnTo>
                    <a:pt x="165" y="170"/>
                  </a:lnTo>
                  <a:lnTo>
                    <a:pt x="158" y="149"/>
                  </a:lnTo>
                  <a:lnTo>
                    <a:pt x="153" y="135"/>
                  </a:lnTo>
                  <a:lnTo>
                    <a:pt x="183" y="1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 name="Text Box 4">
              <a:extLst>
                <a:ext uri="{FF2B5EF4-FFF2-40B4-BE49-F238E27FC236}">
                  <a16:creationId xmlns:a16="http://schemas.microsoft.com/office/drawing/2014/main" id="{4B6B09BA-453C-4C22-9845-1163B096A398}"/>
                </a:ext>
              </a:extLst>
            </p:cNvPr>
            <p:cNvSpPr txBox="1">
              <a:spLocks noChangeArrowheads="1"/>
            </p:cNvSpPr>
            <p:nvPr/>
          </p:nvSpPr>
          <p:spPr bwMode="auto">
            <a:xfrm>
              <a:off x="1598" y="322"/>
              <a:ext cx="3007"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dirty="0">
                  <a:solidFill>
                    <a:srgbClr val="FFFFFF"/>
                  </a:solidFill>
                  <a:effectLst/>
                  <a:latin typeface="Calibri" panose="020F0502020204030204" pitchFamily="34" charset="0"/>
                  <a:ea typeface="Calibri" panose="020F0502020204030204" pitchFamily="34" charset="0"/>
                </a:rPr>
                <a:t>Northern Border</a:t>
              </a:r>
              <a:endParaRPr lang="en-US" sz="1100" dirty="0">
                <a:solidFill>
                  <a:srgbClr val="000000"/>
                </a:solidFill>
                <a:effectLst/>
                <a:latin typeface="Calibri" panose="020F0502020204030204" pitchFamily="34" charset="0"/>
                <a:ea typeface="Calibri" panose="020F0502020204030204" pitchFamily="34" charset="0"/>
              </a:endParaRPr>
            </a:p>
          </p:txBody>
        </p:sp>
        <p:sp>
          <p:nvSpPr>
            <p:cNvPr id="12" name="Text Box 3">
              <a:extLst>
                <a:ext uri="{FF2B5EF4-FFF2-40B4-BE49-F238E27FC236}">
                  <a16:creationId xmlns:a16="http://schemas.microsoft.com/office/drawing/2014/main" id="{7C496376-8938-4F72-9D17-65FF7330B734}"/>
                </a:ext>
              </a:extLst>
            </p:cNvPr>
            <p:cNvSpPr txBox="1">
              <a:spLocks noChangeArrowheads="1"/>
            </p:cNvSpPr>
            <p:nvPr/>
          </p:nvSpPr>
          <p:spPr bwMode="auto">
            <a:xfrm>
              <a:off x="1598" y="701"/>
              <a:ext cx="4001"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dirty="0">
                  <a:solidFill>
                    <a:srgbClr val="FFFFFF"/>
                  </a:solidFill>
                  <a:effectLst/>
                  <a:latin typeface="Calibri" panose="020F0502020204030204" pitchFamily="34" charset="0"/>
                  <a:ea typeface="Calibri" panose="020F0502020204030204" pitchFamily="34" charset="0"/>
                </a:rPr>
                <a:t>Regional Commission</a:t>
              </a:r>
              <a:endParaRPr lang="en-US" sz="1100" dirty="0">
                <a:solidFill>
                  <a:srgbClr val="000000"/>
                </a:solidFill>
                <a:effectLst/>
                <a:latin typeface="Calibri" panose="020F0502020204030204" pitchFamily="34" charset="0"/>
                <a:ea typeface="Calibri" panose="020F0502020204030204" pitchFamily="34" charset="0"/>
              </a:endParaRPr>
            </a:p>
          </p:txBody>
        </p:sp>
      </p:grpSp>
      <p:sp>
        <p:nvSpPr>
          <p:cNvPr id="2" name="Title 1">
            <a:extLst>
              <a:ext uri="{FF2B5EF4-FFF2-40B4-BE49-F238E27FC236}">
                <a16:creationId xmlns:a16="http://schemas.microsoft.com/office/drawing/2014/main" id="{B2A95C40-4BEC-4FF4-9F5A-A6A786967D8B}"/>
              </a:ext>
            </a:extLst>
          </p:cNvPr>
          <p:cNvSpPr>
            <a:spLocks noGrp="1"/>
          </p:cNvSpPr>
          <p:nvPr>
            <p:ph type="ctrTitle"/>
          </p:nvPr>
        </p:nvSpPr>
        <p:spPr>
          <a:xfrm>
            <a:off x="-239714" y="775190"/>
            <a:ext cx="12191999" cy="1287625"/>
          </a:xfrm>
        </p:spPr>
        <p:txBody>
          <a:bodyPr>
            <a:normAutofit/>
          </a:bodyPr>
          <a:lstStyle/>
          <a:p>
            <a:r>
              <a:rPr lang="en-US" sz="4800" b="1" dirty="0"/>
              <a:t>FEDERAL-STATE PARTNERSHIP</a:t>
            </a:r>
          </a:p>
        </p:txBody>
      </p:sp>
      <p:sp>
        <p:nvSpPr>
          <p:cNvPr id="13" name="Rectangle 12">
            <a:extLst>
              <a:ext uri="{FF2B5EF4-FFF2-40B4-BE49-F238E27FC236}">
                <a16:creationId xmlns:a16="http://schemas.microsoft.com/office/drawing/2014/main" id="{29498EB6-B91C-7747-95DA-98570D523E61}"/>
              </a:ext>
            </a:extLst>
          </p:cNvPr>
          <p:cNvSpPr/>
          <p:nvPr/>
        </p:nvSpPr>
        <p:spPr>
          <a:xfrm>
            <a:off x="-1" y="0"/>
            <a:ext cx="12191999" cy="1457325"/>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052DEE0-FD94-2F49-AEDE-7DEEE0073475}"/>
              </a:ext>
            </a:extLst>
          </p:cNvPr>
          <p:cNvSpPr txBox="1"/>
          <p:nvPr/>
        </p:nvSpPr>
        <p:spPr>
          <a:xfrm>
            <a:off x="203451" y="2003415"/>
            <a:ext cx="11287561" cy="4045466"/>
          </a:xfrm>
          <a:prstGeom prst="rect">
            <a:avLst/>
          </a:prstGeom>
          <a:noFill/>
        </p:spPr>
        <p:txBody>
          <a:bodyPr wrap="square" lIns="91440" tIns="45720" rIns="91440" bIns="45720" anchor="t">
            <a:spAutoFit/>
          </a:bodyPr>
          <a:lstStyle/>
          <a:p>
            <a:pPr marL="0" indent="0">
              <a:lnSpc>
                <a:spcPct val="120000"/>
              </a:lnSpc>
              <a:buNone/>
            </a:pPr>
            <a:r>
              <a:rPr lang="en-US" dirty="0">
                <a:latin typeface="Tahoma" panose="020B0604030504040204" pitchFamily="34" charset="0"/>
                <a:ea typeface="Tahoma" panose="020B0604030504040204" pitchFamily="34" charset="0"/>
                <a:cs typeface="Tahoma" panose="020B0604030504040204" pitchFamily="34" charset="0"/>
              </a:rPr>
              <a:t>The States play a crucial role in the NBRC as they partner with the Federal Government to focus NBRC funding strategies and prioritize investments. </a:t>
            </a:r>
          </a:p>
          <a:p>
            <a:pPr marL="0" indent="0">
              <a:lnSpc>
                <a:spcPct val="120000"/>
              </a:lnSpc>
              <a:buNone/>
            </a:pPr>
            <a:endParaRPr lang="en-US" dirty="0">
              <a:latin typeface="Tahoma" panose="020B0604030504040204" pitchFamily="34" charset="0"/>
              <a:ea typeface="Tahoma" panose="020B0604030504040204" pitchFamily="34" charset="0"/>
              <a:cs typeface="Tahoma" panose="020B0604030504040204" pitchFamily="34" charset="0"/>
            </a:endParaRPr>
          </a:p>
          <a:p>
            <a:pPr marL="342900" indent="-342900">
              <a:lnSpc>
                <a:spcPct val="120000"/>
              </a:lnSpc>
              <a:buFont typeface="Arial" panose="020B0604020202020204" pitchFamily="34" charset="0"/>
              <a:buChar char="•"/>
            </a:pPr>
            <a:r>
              <a:rPr lang="en-US" b="1" dirty="0">
                <a:latin typeface="Tahoma" panose="020B0604030504040204" pitchFamily="34" charset="0"/>
                <a:ea typeface="Tahoma" panose="020B0604030504040204" pitchFamily="34" charset="0"/>
                <a:cs typeface="Tahoma" panose="020B0604030504040204" pitchFamily="34" charset="0"/>
              </a:rPr>
              <a:t>The Commission</a:t>
            </a:r>
            <a:r>
              <a:rPr lang="en-US" dirty="0">
                <a:latin typeface="Tahoma" panose="020B0604030504040204" pitchFamily="34" charset="0"/>
                <a:ea typeface="Tahoma" panose="020B0604030504040204" pitchFamily="34" charset="0"/>
                <a:cs typeface="Tahoma" panose="020B0604030504040204" pitchFamily="34" charset="0"/>
              </a:rPr>
              <a:t>: The decision-making process of the Commission is comprised of five voting members including a Federal Co-Chair, who is appointed by the President following confirmation by the Senate, and the Governors of Maine, New Hampshire, Vermont, and New York</a:t>
            </a:r>
          </a:p>
          <a:p>
            <a:pPr marL="342900" indent="-342900">
              <a:lnSpc>
                <a:spcPct val="120000"/>
              </a:lnSpc>
              <a:buFont typeface="Arial" panose="020B0604020202020204" pitchFamily="34" charset="0"/>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marL="342900" indent="-342900">
              <a:lnSpc>
                <a:spcPct val="120000"/>
              </a:lnSpc>
              <a:buFont typeface="Arial" panose="020B0604020202020204" pitchFamily="34" charset="0"/>
              <a:buChar char="•"/>
            </a:pPr>
            <a:r>
              <a:rPr lang="en-US" b="1" dirty="0">
                <a:latin typeface="Tahoma" panose="020B0604030504040204" pitchFamily="34" charset="0"/>
                <a:ea typeface="Tahoma" panose="020B0604030504040204" pitchFamily="34" charset="0"/>
                <a:cs typeface="Tahoma" panose="020B0604030504040204" pitchFamily="34" charset="0"/>
              </a:rPr>
              <a:t>Governor’s Alternates</a:t>
            </a:r>
            <a:r>
              <a:rPr lang="en-US" dirty="0">
                <a:latin typeface="Tahoma" panose="020B0604030504040204" pitchFamily="34" charset="0"/>
                <a:ea typeface="Tahoma" panose="020B0604030504040204" pitchFamily="34" charset="0"/>
                <a:cs typeface="Tahoma" panose="020B0604030504040204" pitchFamily="34" charset="0"/>
              </a:rPr>
              <a:t>: The Governors are represented on the NBRC by their chosen alternate</a:t>
            </a:r>
          </a:p>
          <a:p>
            <a:pPr marL="342900" indent="-342900">
              <a:lnSpc>
                <a:spcPct val="120000"/>
              </a:lnSpc>
              <a:buFont typeface="Arial" panose="020B0604020202020204" pitchFamily="34" charset="0"/>
              <a:buChar char="•"/>
            </a:pPr>
            <a:endParaRPr lang="en-US" b="1" dirty="0">
              <a:latin typeface="Tahoma" panose="020B0604030504040204" pitchFamily="34" charset="0"/>
              <a:ea typeface="Tahoma" panose="020B0604030504040204" pitchFamily="34" charset="0"/>
              <a:cs typeface="Tahoma" panose="020B0604030504040204" pitchFamily="34" charset="0"/>
            </a:endParaRPr>
          </a:p>
          <a:p>
            <a:pPr marL="342900" indent="-342900">
              <a:lnSpc>
                <a:spcPct val="120000"/>
              </a:lnSpc>
              <a:buFont typeface="Arial" panose="020B0604020202020204" pitchFamily="34" charset="0"/>
              <a:buChar char="•"/>
            </a:pPr>
            <a:r>
              <a:rPr lang="en-US" b="1" dirty="0">
                <a:latin typeface="Tahoma" panose="020B0604030504040204" pitchFamily="34" charset="0"/>
                <a:ea typeface="Tahoma" panose="020B0604030504040204" pitchFamily="34" charset="0"/>
                <a:cs typeface="Tahoma" panose="020B0604030504040204" pitchFamily="34" charset="0"/>
              </a:rPr>
              <a:t>State Program Managers</a:t>
            </a:r>
            <a:r>
              <a:rPr lang="en-US" dirty="0">
                <a:latin typeface="Tahoma" panose="020B0604030504040204" pitchFamily="34" charset="0"/>
                <a:ea typeface="Tahoma" panose="020B0604030504040204" pitchFamily="34" charset="0"/>
                <a:cs typeface="Tahoma" panose="020B0604030504040204" pitchFamily="34" charset="0"/>
              </a:rPr>
              <a:t>: The Governor’s Alternates assign NBRC partnership duties to a State Program Manager.  The SPMs serve as  the primary point of contact for entities interested in NBRC funding</a:t>
            </a:r>
          </a:p>
        </p:txBody>
      </p:sp>
    </p:spTree>
    <p:extLst>
      <p:ext uri="{BB962C8B-B14F-4D97-AF65-F5344CB8AC3E}">
        <p14:creationId xmlns:p14="http://schemas.microsoft.com/office/powerpoint/2010/main" val="3516467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B3AF801-4A3C-4877-945E-FF86030D2349}"/>
              </a:ext>
            </a:extLst>
          </p:cNvPr>
          <p:cNvGrpSpPr>
            <a:grpSpLocks/>
          </p:cNvGrpSpPr>
          <p:nvPr/>
        </p:nvGrpSpPr>
        <p:grpSpPr bwMode="auto">
          <a:xfrm>
            <a:off x="-1" y="0"/>
            <a:ext cx="12192000" cy="1340919"/>
            <a:chOff x="0" y="-39"/>
            <a:chExt cx="12240" cy="1880"/>
          </a:xfrm>
        </p:grpSpPr>
        <p:sp>
          <p:nvSpPr>
            <p:cNvPr id="5" name="AutoShape 10">
              <a:extLst>
                <a:ext uri="{FF2B5EF4-FFF2-40B4-BE49-F238E27FC236}">
                  <a16:creationId xmlns:a16="http://schemas.microsoft.com/office/drawing/2014/main" id="{F59D35A9-79E0-4FBE-A222-D63D5897D380}"/>
                </a:ext>
              </a:extLst>
            </p:cNvPr>
            <p:cNvSpPr>
              <a:spLocks/>
            </p:cNvSpPr>
            <p:nvPr/>
          </p:nvSpPr>
          <p:spPr bwMode="auto">
            <a:xfrm>
              <a:off x="0" y="5"/>
              <a:ext cx="12240" cy="1836"/>
            </a:xfrm>
            <a:custGeom>
              <a:avLst/>
              <a:gdLst>
                <a:gd name="T0" fmla="*/ 12240 w 12240"/>
                <a:gd name="T1" fmla="+- 0 5 5"/>
                <a:gd name="T2" fmla="*/ 5 h 1836"/>
                <a:gd name="T3" fmla="*/ 0 w 12240"/>
                <a:gd name="T4" fmla="+- 0 5 5"/>
                <a:gd name="T5" fmla="*/ 5 h 1836"/>
                <a:gd name="T6" fmla="*/ 0 w 12240"/>
                <a:gd name="T7" fmla="+- 0 1603 5"/>
                <a:gd name="T8" fmla="*/ 1603 h 1836"/>
                <a:gd name="T9" fmla="*/ 18 w 12240"/>
                <a:gd name="T10" fmla="+- 0 1607 5"/>
                <a:gd name="T11" fmla="*/ 1607 h 1836"/>
                <a:gd name="T12" fmla="*/ 152 w 12240"/>
                <a:gd name="T13" fmla="+- 0 1636 5"/>
                <a:gd name="T14" fmla="*/ 1636 h 1836"/>
                <a:gd name="T15" fmla="*/ 288 w 12240"/>
                <a:gd name="T16" fmla="+- 0 1663 5"/>
                <a:gd name="T17" fmla="*/ 1663 h 1836"/>
                <a:gd name="T18" fmla="*/ 427 w 12240"/>
                <a:gd name="T19" fmla="+- 0 1687 5"/>
                <a:gd name="T20" fmla="*/ 1687 h 1836"/>
                <a:gd name="T21" fmla="*/ 567 w 12240"/>
                <a:gd name="T22" fmla="+- 0 1710 5"/>
                <a:gd name="T23" fmla="*/ 1710 h 1836"/>
                <a:gd name="T24" fmla="*/ 709 w 12240"/>
                <a:gd name="T25" fmla="+- 0 1730 5"/>
                <a:gd name="T26" fmla="*/ 1730 h 1836"/>
                <a:gd name="T27" fmla="*/ 853 w 12240"/>
                <a:gd name="T28" fmla="+- 0 1749 5"/>
                <a:gd name="T29" fmla="*/ 1749 h 1836"/>
                <a:gd name="T30" fmla="*/ 998 w 12240"/>
                <a:gd name="T31" fmla="+- 0 1766 5"/>
                <a:gd name="T32" fmla="*/ 1766 h 1836"/>
                <a:gd name="T33" fmla="*/ 1220 w 12240"/>
                <a:gd name="T34" fmla="+- 0 1787 5"/>
                <a:gd name="T35" fmla="*/ 1787 h 1836"/>
                <a:gd name="T36" fmla="*/ 1445 w 12240"/>
                <a:gd name="T37" fmla="+- 0 1805 5"/>
                <a:gd name="T38" fmla="*/ 1805 h 1836"/>
                <a:gd name="T39" fmla="*/ 1674 w 12240"/>
                <a:gd name="T40" fmla="+- 0 1819 5"/>
                <a:gd name="T41" fmla="*/ 1819 h 1836"/>
                <a:gd name="T42" fmla="*/ 1906 w 12240"/>
                <a:gd name="T43" fmla="+- 0 1830 5"/>
                <a:gd name="T44" fmla="*/ 1830 h 1836"/>
                <a:gd name="T45" fmla="*/ 2220 w 12240"/>
                <a:gd name="T46" fmla="+- 0 1838 5"/>
                <a:gd name="T47" fmla="*/ 1838 h 1836"/>
                <a:gd name="T48" fmla="*/ 2538 w 12240"/>
                <a:gd name="T49" fmla="+- 0 1841 5"/>
                <a:gd name="T50" fmla="*/ 1841 h 1836"/>
                <a:gd name="T51" fmla="*/ 2943 w 12240"/>
                <a:gd name="T52" fmla="+- 0 1836 5"/>
                <a:gd name="T53" fmla="*/ 1836 h 1836"/>
                <a:gd name="T54" fmla="*/ 3354 w 12240"/>
                <a:gd name="T55" fmla="+- 0 1824 5"/>
                <a:gd name="T56" fmla="*/ 1824 h 1836"/>
                <a:gd name="T57" fmla="*/ 3854 w 12240"/>
                <a:gd name="T58" fmla="+- 0 1801 5"/>
                <a:gd name="T59" fmla="*/ 1801 h 1836"/>
                <a:gd name="T60" fmla="*/ 4530 w 12240"/>
                <a:gd name="T61" fmla="+- 0 1756 5"/>
                <a:gd name="T62" fmla="*/ 1756 h 1836"/>
                <a:gd name="T63" fmla="*/ 5470 w 12240"/>
                <a:gd name="T64" fmla="+- 0 1675 5"/>
                <a:gd name="T65" fmla="*/ 1675 h 1836"/>
                <a:gd name="T66" fmla="*/ 9340 w 12240"/>
                <a:gd name="T67" fmla="+- 0 1260 5"/>
                <a:gd name="T68" fmla="*/ 1260 h 1836"/>
                <a:gd name="T69" fmla="*/ 10048 w 12240"/>
                <a:gd name="T70" fmla="+- 0 1197 5"/>
                <a:gd name="T71" fmla="*/ 1197 h 1836"/>
                <a:gd name="T72" fmla="*/ 10579 w 12240"/>
                <a:gd name="T73" fmla="+- 0 1159 5"/>
                <a:gd name="T74" fmla="*/ 1159 h 1836"/>
                <a:gd name="T75" fmla="*/ 10946 w 12240"/>
                <a:gd name="T76" fmla="+- 0 1139 5"/>
                <a:gd name="T77" fmla="*/ 1139 h 1836"/>
                <a:gd name="T78" fmla="*/ 11302 w 12240"/>
                <a:gd name="T79" fmla="+- 0 1125 5"/>
                <a:gd name="T80" fmla="*/ 1125 h 1836"/>
                <a:gd name="T81" fmla="*/ 11579 w 12240"/>
                <a:gd name="T82" fmla="+- 0 1120 5"/>
                <a:gd name="T83" fmla="*/ 1120 h 1836"/>
                <a:gd name="T84" fmla="*/ 12240 w 12240"/>
                <a:gd name="T85" fmla="+- 0 1120 5"/>
                <a:gd name="T86" fmla="*/ 1120 h 1836"/>
                <a:gd name="T87" fmla="*/ 12240 w 12240"/>
                <a:gd name="T88" fmla="+- 0 5 5"/>
                <a:gd name="T89" fmla="*/ 5 h 1836"/>
                <a:gd name="T90" fmla="*/ 12240 w 12240"/>
                <a:gd name="T91" fmla="+- 0 1120 5"/>
                <a:gd name="T92" fmla="*/ 1120 h 1836"/>
                <a:gd name="T93" fmla="*/ 11714 w 12240"/>
                <a:gd name="T94" fmla="+- 0 1120 5"/>
                <a:gd name="T95" fmla="*/ 1120 h 1836"/>
                <a:gd name="T96" fmla="*/ 11847 w 12240"/>
                <a:gd name="T97" fmla="+- 0 1120 5"/>
                <a:gd name="T98" fmla="*/ 1120 h 1836"/>
                <a:gd name="T99" fmla="*/ 12043 w 12240"/>
                <a:gd name="T100" fmla="+- 0 1124 5"/>
                <a:gd name="T101" fmla="*/ 1124 h 1836"/>
                <a:gd name="T102" fmla="*/ 12240 w 12240"/>
                <a:gd name="T103" fmla="+- 0 1131 5"/>
                <a:gd name="T104" fmla="*/ 1131 h 1836"/>
                <a:gd name="T105" fmla="*/ 12240 w 12240"/>
                <a:gd name="T106" fmla="+- 0 1120 5"/>
                <a:gd name="T107" fmla="*/ 1120 h 183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Lst>
              <a:rect l="0" t="0" r="r" b="b"/>
              <a:pathLst>
                <a:path w="12240" h="1836">
                  <a:moveTo>
                    <a:pt x="12240" y="0"/>
                  </a:moveTo>
                  <a:lnTo>
                    <a:pt x="0" y="0"/>
                  </a:lnTo>
                  <a:lnTo>
                    <a:pt x="0" y="1598"/>
                  </a:lnTo>
                  <a:lnTo>
                    <a:pt x="18" y="1602"/>
                  </a:lnTo>
                  <a:lnTo>
                    <a:pt x="152" y="1631"/>
                  </a:lnTo>
                  <a:lnTo>
                    <a:pt x="288" y="1658"/>
                  </a:lnTo>
                  <a:lnTo>
                    <a:pt x="427" y="1682"/>
                  </a:lnTo>
                  <a:lnTo>
                    <a:pt x="567" y="1705"/>
                  </a:lnTo>
                  <a:lnTo>
                    <a:pt x="709" y="1725"/>
                  </a:lnTo>
                  <a:lnTo>
                    <a:pt x="853" y="1744"/>
                  </a:lnTo>
                  <a:lnTo>
                    <a:pt x="998" y="1761"/>
                  </a:lnTo>
                  <a:lnTo>
                    <a:pt x="1220" y="1782"/>
                  </a:lnTo>
                  <a:lnTo>
                    <a:pt x="1445" y="1800"/>
                  </a:lnTo>
                  <a:lnTo>
                    <a:pt x="1674" y="1814"/>
                  </a:lnTo>
                  <a:lnTo>
                    <a:pt x="1906" y="1825"/>
                  </a:lnTo>
                  <a:lnTo>
                    <a:pt x="2220" y="1833"/>
                  </a:lnTo>
                  <a:lnTo>
                    <a:pt x="2538" y="1836"/>
                  </a:lnTo>
                  <a:lnTo>
                    <a:pt x="2943" y="1831"/>
                  </a:lnTo>
                  <a:lnTo>
                    <a:pt x="3354" y="1819"/>
                  </a:lnTo>
                  <a:lnTo>
                    <a:pt x="3854" y="1796"/>
                  </a:lnTo>
                  <a:lnTo>
                    <a:pt x="4530" y="1751"/>
                  </a:lnTo>
                  <a:lnTo>
                    <a:pt x="5470" y="1670"/>
                  </a:lnTo>
                  <a:lnTo>
                    <a:pt x="9340" y="1255"/>
                  </a:lnTo>
                  <a:lnTo>
                    <a:pt x="10048" y="1192"/>
                  </a:lnTo>
                  <a:lnTo>
                    <a:pt x="10579" y="1154"/>
                  </a:lnTo>
                  <a:lnTo>
                    <a:pt x="10946" y="1134"/>
                  </a:lnTo>
                  <a:lnTo>
                    <a:pt x="11302" y="1120"/>
                  </a:lnTo>
                  <a:lnTo>
                    <a:pt x="11579" y="1115"/>
                  </a:lnTo>
                  <a:lnTo>
                    <a:pt x="12240" y="1115"/>
                  </a:lnTo>
                  <a:lnTo>
                    <a:pt x="12240" y="0"/>
                  </a:lnTo>
                  <a:close/>
                  <a:moveTo>
                    <a:pt x="12240" y="1115"/>
                  </a:moveTo>
                  <a:lnTo>
                    <a:pt x="11714" y="1115"/>
                  </a:lnTo>
                  <a:lnTo>
                    <a:pt x="11847" y="1115"/>
                  </a:lnTo>
                  <a:lnTo>
                    <a:pt x="12043" y="1119"/>
                  </a:lnTo>
                  <a:lnTo>
                    <a:pt x="12240" y="1126"/>
                  </a:lnTo>
                  <a:lnTo>
                    <a:pt x="12240" y="1115"/>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 name="AutoShape 9">
              <a:extLst>
                <a:ext uri="{FF2B5EF4-FFF2-40B4-BE49-F238E27FC236}">
                  <a16:creationId xmlns:a16="http://schemas.microsoft.com/office/drawing/2014/main" id="{BD70B397-4ED2-4EA6-8E47-BDB427F06E6F}"/>
                </a:ext>
              </a:extLst>
            </p:cNvPr>
            <p:cNvSpPr>
              <a:spLocks/>
            </p:cNvSpPr>
            <p:nvPr/>
          </p:nvSpPr>
          <p:spPr bwMode="auto">
            <a:xfrm>
              <a:off x="0" y="-39"/>
              <a:ext cx="12240" cy="1722"/>
            </a:xfrm>
            <a:custGeom>
              <a:avLst/>
              <a:gdLst>
                <a:gd name="T0" fmla="*/ 12240 w 12240"/>
                <a:gd name="T1" fmla="*/ 0 h 1683"/>
                <a:gd name="T2" fmla="*/ 0 w 12240"/>
                <a:gd name="T3" fmla="*/ 0 h 1683"/>
                <a:gd name="T4" fmla="*/ 0 w 12240"/>
                <a:gd name="T5" fmla="*/ 1445 h 1683"/>
                <a:gd name="T6" fmla="*/ 18 w 12240"/>
                <a:gd name="T7" fmla="*/ 1449 h 1683"/>
                <a:gd name="T8" fmla="*/ 152 w 12240"/>
                <a:gd name="T9" fmla="*/ 1478 h 1683"/>
                <a:gd name="T10" fmla="*/ 288 w 12240"/>
                <a:gd name="T11" fmla="*/ 1505 h 1683"/>
                <a:gd name="T12" fmla="*/ 427 w 12240"/>
                <a:gd name="T13" fmla="*/ 1529 h 1683"/>
                <a:gd name="T14" fmla="*/ 567 w 12240"/>
                <a:gd name="T15" fmla="*/ 1552 h 1683"/>
                <a:gd name="T16" fmla="*/ 709 w 12240"/>
                <a:gd name="T17" fmla="*/ 1572 h 1683"/>
                <a:gd name="T18" fmla="*/ 853 w 12240"/>
                <a:gd name="T19" fmla="*/ 1591 h 1683"/>
                <a:gd name="T20" fmla="*/ 998 w 12240"/>
                <a:gd name="T21" fmla="*/ 1608 h 1683"/>
                <a:gd name="T22" fmla="*/ 1220 w 12240"/>
                <a:gd name="T23" fmla="*/ 1630 h 1683"/>
                <a:gd name="T24" fmla="*/ 1445 w 12240"/>
                <a:gd name="T25" fmla="*/ 1647 h 1683"/>
                <a:gd name="T26" fmla="*/ 1674 w 12240"/>
                <a:gd name="T27" fmla="*/ 1661 h 1683"/>
                <a:gd name="T28" fmla="*/ 1906 w 12240"/>
                <a:gd name="T29" fmla="*/ 1672 h 1683"/>
                <a:gd name="T30" fmla="*/ 2220 w 12240"/>
                <a:gd name="T31" fmla="*/ 1680 h 1683"/>
                <a:gd name="T32" fmla="*/ 2538 w 12240"/>
                <a:gd name="T33" fmla="*/ 1683 h 1683"/>
                <a:gd name="T34" fmla="*/ 2943 w 12240"/>
                <a:gd name="T35" fmla="*/ 1678 h 1683"/>
                <a:gd name="T36" fmla="*/ 3354 w 12240"/>
                <a:gd name="T37" fmla="*/ 1667 h 1683"/>
                <a:gd name="T38" fmla="*/ 3854 w 12240"/>
                <a:gd name="T39" fmla="*/ 1643 h 1683"/>
                <a:gd name="T40" fmla="*/ 4530 w 12240"/>
                <a:gd name="T41" fmla="*/ 1598 h 1683"/>
                <a:gd name="T42" fmla="*/ 5470 w 12240"/>
                <a:gd name="T43" fmla="*/ 1517 h 1683"/>
                <a:gd name="T44" fmla="*/ 9340 w 12240"/>
                <a:gd name="T45" fmla="*/ 1102 h 1683"/>
                <a:gd name="T46" fmla="*/ 10048 w 12240"/>
                <a:gd name="T47" fmla="*/ 1039 h 1683"/>
                <a:gd name="T48" fmla="*/ 10579 w 12240"/>
                <a:gd name="T49" fmla="*/ 1001 h 1683"/>
                <a:gd name="T50" fmla="*/ 10946 w 12240"/>
                <a:gd name="T51" fmla="*/ 981 h 1683"/>
                <a:gd name="T52" fmla="*/ 11302 w 12240"/>
                <a:gd name="T53" fmla="*/ 968 h 1683"/>
                <a:gd name="T54" fmla="*/ 11579 w 12240"/>
                <a:gd name="T55" fmla="*/ 962 h 1683"/>
                <a:gd name="T56" fmla="*/ 12240 w 12240"/>
                <a:gd name="T57" fmla="*/ 962 h 1683"/>
                <a:gd name="T58" fmla="*/ 12240 w 12240"/>
                <a:gd name="T59" fmla="*/ 0 h 1683"/>
                <a:gd name="T60" fmla="*/ 12240 w 12240"/>
                <a:gd name="T61" fmla="*/ 962 h 1683"/>
                <a:gd name="T62" fmla="*/ 11714 w 12240"/>
                <a:gd name="T63" fmla="*/ 962 h 1683"/>
                <a:gd name="T64" fmla="*/ 11847 w 12240"/>
                <a:gd name="T65" fmla="*/ 962 h 1683"/>
                <a:gd name="T66" fmla="*/ 12043 w 12240"/>
                <a:gd name="T67" fmla="*/ 966 h 1683"/>
                <a:gd name="T68" fmla="*/ 12240 w 12240"/>
                <a:gd name="T69" fmla="*/ 973 h 1683"/>
                <a:gd name="T70" fmla="*/ 12240 w 12240"/>
                <a:gd name="T71" fmla="*/ 962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40" h="1683">
                  <a:moveTo>
                    <a:pt x="12240" y="0"/>
                  </a:moveTo>
                  <a:lnTo>
                    <a:pt x="0" y="0"/>
                  </a:lnTo>
                  <a:lnTo>
                    <a:pt x="0" y="1445"/>
                  </a:lnTo>
                  <a:lnTo>
                    <a:pt x="18" y="1449"/>
                  </a:lnTo>
                  <a:lnTo>
                    <a:pt x="152" y="1478"/>
                  </a:lnTo>
                  <a:lnTo>
                    <a:pt x="288" y="1505"/>
                  </a:lnTo>
                  <a:lnTo>
                    <a:pt x="427" y="1529"/>
                  </a:lnTo>
                  <a:lnTo>
                    <a:pt x="567" y="1552"/>
                  </a:lnTo>
                  <a:lnTo>
                    <a:pt x="709" y="1572"/>
                  </a:lnTo>
                  <a:lnTo>
                    <a:pt x="853" y="1591"/>
                  </a:lnTo>
                  <a:lnTo>
                    <a:pt x="998" y="1608"/>
                  </a:lnTo>
                  <a:lnTo>
                    <a:pt x="1220" y="1630"/>
                  </a:lnTo>
                  <a:lnTo>
                    <a:pt x="1445" y="1647"/>
                  </a:lnTo>
                  <a:lnTo>
                    <a:pt x="1674" y="1661"/>
                  </a:lnTo>
                  <a:lnTo>
                    <a:pt x="1906" y="1672"/>
                  </a:lnTo>
                  <a:lnTo>
                    <a:pt x="2220" y="1680"/>
                  </a:lnTo>
                  <a:lnTo>
                    <a:pt x="2538" y="1683"/>
                  </a:lnTo>
                  <a:lnTo>
                    <a:pt x="2943" y="1678"/>
                  </a:lnTo>
                  <a:lnTo>
                    <a:pt x="3354" y="1667"/>
                  </a:lnTo>
                  <a:lnTo>
                    <a:pt x="3854" y="1643"/>
                  </a:lnTo>
                  <a:lnTo>
                    <a:pt x="4530" y="1598"/>
                  </a:lnTo>
                  <a:lnTo>
                    <a:pt x="5470" y="1517"/>
                  </a:lnTo>
                  <a:lnTo>
                    <a:pt x="9340" y="1102"/>
                  </a:lnTo>
                  <a:lnTo>
                    <a:pt x="10048" y="1039"/>
                  </a:lnTo>
                  <a:lnTo>
                    <a:pt x="10579" y="1001"/>
                  </a:lnTo>
                  <a:lnTo>
                    <a:pt x="10946" y="981"/>
                  </a:lnTo>
                  <a:lnTo>
                    <a:pt x="11302" y="968"/>
                  </a:lnTo>
                  <a:lnTo>
                    <a:pt x="11579" y="962"/>
                  </a:lnTo>
                  <a:lnTo>
                    <a:pt x="12240" y="962"/>
                  </a:lnTo>
                  <a:lnTo>
                    <a:pt x="12240" y="0"/>
                  </a:lnTo>
                  <a:close/>
                  <a:moveTo>
                    <a:pt x="12240" y="962"/>
                  </a:moveTo>
                  <a:lnTo>
                    <a:pt x="11714" y="962"/>
                  </a:lnTo>
                  <a:lnTo>
                    <a:pt x="11847" y="962"/>
                  </a:lnTo>
                  <a:lnTo>
                    <a:pt x="12043" y="966"/>
                  </a:lnTo>
                  <a:lnTo>
                    <a:pt x="12240" y="973"/>
                  </a:lnTo>
                  <a:lnTo>
                    <a:pt x="12240" y="962"/>
                  </a:lnTo>
                  <a:close/>
                </a:path>
              </a:pathLst>
            </a:custGeom>
            <a:solidFill>
              <a:srgbClr val="0C683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AutoShape 8">
              <a:extLst>
                <a:ext uri="{FF2B5EF4-FFF2-40B4-BE49-F238E27FC236}">
                  <a16:creationId xmlns:a16="http://schemas.microsoft.com/office/drawing/2014/main" id="{D500F6EB-0200-4B04-9D4E-BBE06C837661}"/>
                </a:ext>
              </a:extLst>
            </p:cNvPr>
            <p:cNvSpPr>
              <a:spLocks/>
            </p:cNvSpPr>
            <p:nvPr/>
          </p:nvSpPr>
          <p:spPr bwMode="auto">
            <a:xfrm>
              <a:off x="360" y="343"/>
              <a:ext cx="939" cy="939"/>
            </a:xfrm>
            <a:custGeom>
              <a:avLst/>
              <a:gdLst>
                <a:gd name="T0" fmla="+- 0 547 360"/>
                <a:gd name="T1" fmla="*/ T0 w 939"/>
                <a:gd name="T2" fmla="+- 0 1068 343"/>
                <a:gd name="T3" fmla="*/ 1068 h 939"/>
                <a:gd name="T4" fmla="+- 0 360 360"/>
                <a:gd name="T5" fmla="*/ T4 w 939"/>
                <a:gd name="T6" fmla="+- 0 800 343"/>
                <a:gd name="T7" fmla="*/ 800 h 939"/>
                <a:gd name="T8" fmla="+- 0 586 360"/>
                <a:gd name="T9" fmla="*/ T8 w 939"/>
                <a:gd name="T10" fmla="+- 0 1137 343"/>
                <a:gd name="T11" fmla="*/ 1137 h 939"/>
                <a:gd name="T12" fmla="+- 0 828 360"/>
                <a:gd name="T13" fmla="*/ T12 w 939"/>
                <a:gd name="T14" fmla="+- 0 520 343"/>
                <a:gd name="T15" fmla="*/ 520 h 939"/>
                <a:gd name="T16" fmla="+- 0 712 360"/>
                <a:gd name="T17" fmla="*/ T16 w 939"/>
                <a:gd name="T18" fmla="+- 0 400 343"/>
                <a:gd name="T19" fmla="*/ 400 h 939"/>
                <a:gd name="T20" fmla="+- 0 461 360"/>
                <a:gd name="T21" fmla="*/ T20 w 939"/>
                <a:gd name="T22" fmla="+- 0 634 343"/>
                <a:gd name="T23" fmla="*/ 634 h 939"/>
                <a:gd name="T24" fmla="+- 0 483 360"/>
                <a:gd name="T25" fmla="*/ T24 w 939"/>
                <a:gd name="T26" fmla="+- 0 645 343"/>
                <a:gd name="T27" fmla="*/ 645 h 939"/>
                <a:gd name="T28" fmla="+- 0 766 360"/>
                <a:gd name="T29" fmla="*/ T28 w 939"/>
                <a:gd name="T30" fmla="+- 0 434 343"/>
                <a:gd name="T31" fmla="*/ 434 h 939"/>
                <a:gd name="T32" fmla="+- 0 967 360"/>
                <a:gd name="T33" fmla="*/ T32 w 939"/>
                <a:gd name="T34" fmla="+- 0 695 343"/>
                <a:gd name="T35" fmla="*/ 695 h 939"/>
                <a:gd name="T36" fmla="+- 0 900 360"/>
                <a:gd name="T37" fmla="*/ T36 w 939"/>
                <a:gd name="T38" fmla="+- 0 720 343"/>
                <a:gd name="T39" fmla="*/ 720 h 939"/>
                <a:gd name="T40" fmla="+- 0 903 360"/>
                <a:gd name="T41" fmla="*/ T40 w 939"/>
                <a:gd name="T42" fmla="+- 0 618 343"/>
                <a:gd name="T43" fmla="*/ 618 h 939"/>
                <a:gd name="T44" fmla="+- 0 872 360"/>
                <a:gd name="T45" fmla="*/ T44 w 939"/>
                <a:gd name="T46" fmla="+- 0 613 343"/>
                <a:gd name="T47" fmla="*/ 613 h 939"/>
                <a:gd name="T48" fmla="+- 0 865 360"/>
                <a:gd name="T49" fmla="*/ T48 w 939"/>
                <a:gd name="T50" fmla="+- 0 577 343"/>
                <a:gd name="T51" fmla="*/ 577 h 939"/>
                <a:gd name="T52" fmla="+- 0 839 360"/>
                <a:gd name="T53" fmla="*/ T52 w 939"/>
                <a:gd name="T54" fmla="+- 0 559 343"/>
                <a:gd name="T55" fmla="*/ 559 h 939"/>
                <a:gd name="T56" fmla="+- 0 822 360"/>
                <a:gd name="T57" fmla="*/ T56 w 939"/>
                <a:gd name="T58" fmla="+- 0 545 343"/>
                <a:gd name="T59" fmla="*/ 545 h 939"/>
                <a:gd name="T60" fmla="+- 0 795 360"/>
                <a:gd name="T61" fmla="*/ T60 w 939"/>
                <a:gd name="T62" fmla="+- 0 579 343"/>
                <a:gd name="T63" fmla="*/ 579 h 939"/>
                <a:gd name="T64" fmla="+- 0 751 360"/>
                <a:gd name="T65" fmla="*/ T64 w 939"/>
                <a:gd name="T66" fmla="+- 0 611 343"/>
                <a:gd name="T67" fmla="*/ 611 h 939"/>
                <a:gd name="T68" fmla="+- 0 756 360"/>
                <a:gd name="T69" fmla="*/ T68 w 939"/>
                <a:gd name="T70" fmla="+- 0 722 343"/>
                <a:gd name="T71" fmla="*/ 722 h 939"/>
                <a:gd name="T72" fmla="+- 0 706 360"/>
                <a:gd name="T73" fmla="*/ T72 w 939"/>
                <a:gd name="T74" fmla="+- 0 695 343"/>
                <a:gd name="T75" fmla="*/ 695 h 939"/>
                <a:gd name="T76" fmla="+- 0 645 360"/>
                <a:gd name="T77" fmla="*/ T76 w 939"/>
                <a:gd name="T78" fmla="+- 0 707 343"/>
                <a:gd name="T79" fmla="*/ 707 h 939"/>
                <a:gd name="T80" fmla="+- 0 672 360"/>
                <a:gd name="T81" fmla="*/ T80 w 939"/>
                <a:gd name="T82" fmla="+- 0 787 343"/>
                <a:gd name="T83" fmla="*/ 787 h 939"/>
                <a:gd name="T84" fmla="+- 0 666 360"/>
                <a:gd name="T85" fmla="*/ T84 w 939"/>
                <a:gd name="T86" fmla="+- 0 826 343"/>
                <a:gd name="T87" fmla="*/ 826 h 939"/>
                <a:gd name="T88" fmla="+- 0 732 360"/>
                <a:gd name="T89" fmla="*/ T88 w 939"/>
                <a:gd name="T90" fmla="+- 0 874 343"/>
                <a:gd name="T91" fmla="*/ 874 h 939"/>
                <a:gd name="T92" fmla="+- 0 733 360"/>
                <a:gd name="T93" fmla="*/ T92 w 939"/>
                <a:gd name="T94" fmla="+- 0 909 343"/>
                <a:gd name="T95" fmla="*/ 909 h 939"/>
                <a:gd name="T96" fmla="+- 0 804 360"/>
                <a:gd name="T97" fmla="*/ T96 w 939"/>
                <a:gd name="T98" fmla="+- 0 897 343"/>
                <a:gd name="T99" fmla="*/ 897 h 939"/>
                <a:gd name="T100" fmla="+- 0 821 360"/>
                <a:gd name="T101" fmla="*/ T100 w 939"/>
                <a:gd name="T102" fmla="+- 0 895 343"/>
                <a:gd name="T103" fmla="*/ 895 h 939"/>
                <a:gd name="T104" fmla="+- 0 838 360"/>
                <a:gd name="T105" fmla="*/ T104 w 939"/>
                <a:gd name="T106" fmla="+- 0 977 343"/>
                <a:gd name="T107" fmla="*/ 977 h 939"/>
                <a:gd name="T108" fmla="+- 0 837 360"/>
                <a:gd name="T109" fmla="*/ T108 w 939"/>
                <a:gd name="T110" fmla="+- 0 877 343"/>
                <a:gd name="T111" fmla="*/ 877 h 939"/>
                <a:gd name="T112" fmla="+- 0 867 360"/>
                <a:gd name="T113" fmla="*/ T112 w 939"/>
                <a:gd name="T114" fmla="+- 0 895 343"/>
                <a:gd name="T115" fmla="*/ 895 h 939"/>
                <a:gd name="T116" fmla="+- 0 949 360"/>
                <a:gd name="T117" fmla="*/ T116 w 939"/>
                <a:gd name="T118" fmla="+- 0 908 343"/>
                <a:gd name="T119" fmla="*/ 908 h 939"/>
                <a:gd name="T120" fmla="+- 0 923 360"/>
                <a:gd name="T121" fmla="*/ T120 w 939"/>
                <a:gd name="T122" fmla="+- 0 872 343"/>
                <a:gd name="T123" fmla="*/ 872 h 939"/>
                <a:gd name="T124" fmla="+- 0 990 360"/>
                <a:gd name="T125" fmla="*/ T124 w 939"/>
                <a:gd name="T126" fmla="+- 0 824 343"/>
                <a:gd name="T127" fmla="*/ 824 h 939"/>
                <a:gd name="T128" fmla="+- 0 983 360"/>
                <a:gd name="T129" fmla="*/ T128 w 939"/>
                <a:gd name="T130" fmla="+- 0 784 343"/>
                <a:gd name="T131" fmla="*/ 784 h 939"/>
                <a:gd name="T132" fmla="+- 0 1005 360"/>
                <a:gd name="T133" fmla="*/ T132 w 939"/>
                <a:gd name="T134" fmla="+- 0 730 343"/>
                <a:gd name="T135" fmla="*/ 730 h 939"/>
                <a:gd name="T136" fmla="+- 0 1030 360"/>
                <a:gd name="T137" fmla="*/ T136 w 939"/>
                <a:gd name="T138" fmla="+- 0 668 343"/>
                <a:gd name="T139" fmla="*/ 668 h 939"/>
                <a:gd name="T140" fmla="+- 0 1152 360"/>
                <a:gd name="T141" fmla="*/ T140 w 939"/>
                <a:gd name="T142" fmla="+- 0 888 343"/>
                <a:gd name="T143" fmla="*/ 888 h 939"/>
                <a:gd name="T144" fmla="+- 0 906 360"/>
                <a:gd name="T145" fmla="*/ T144 w 939"/>
                <a:gd name="T146" fmla="+- 0 1135 343"/>
                <a:gd name="T147" fmla="*/ 1135 h 939"/>
                <a:gd name="T148" fmla="+- 0 572 360"/>
                <a:gd name="T149" fmla="*/ T148 w 939"/>
                <a:gd name="T150" fmla="+- 0 1019 343"/>
                <a:gd name="T151" fmla="*/ 1019 h 939"/>
                <a:gd name="T152" fmla="+- 0 533 360"/>
                <a:gd name="T153" fmla="*/ T152 w 939"/>
                <a:gd name="T154" fmla="+- 0 667 343"/>
                <a:gd name="T155" fmla="*/ 667 h 939"/>
                <a:gd name="T156" fmla="+- 0 830 360"/>
                <a:gd name="T157" fmla="*/ T156 w 939"/>
                <a:gd name="T158" fmla="+- 0 482 343"/>
                <a:gd name="T159" fmla="*/ 482 h 939"/>
                <a:gd name="T160" fmla="+- 0 1127 360"/>
                <a:gd name="T161" fmla="*/ T160 w 939"/>
                <a:gd name="T162" fmla="+- 0 667 343"/>
                <a:gd name="T163" fmla="*/ 667 h 939"/>
                <a:gd name="T164" fmla="+- 0 1127 360"/>
                <a:gd name="T165" fmla="*/ T164 w 939"/>
                <a:gd name="T166" fmla="+- 0 612 343"/>
                <a:gd name="T167" fmla="*/ 612 h 939"/>
                <a:gd name="T168" fmla="+- 0 902 360"/>
                <a:gd name="T169" fmla="*/ T168 w 939"/>
                <a:gd name="T170" fmla="+- 0 462 343"/>
                <a:gd name="T171" fmla="*/ 462 h 939"/>
                <a:gd name="T172" fmla="+- 0 576 360"/>
                <a:gd name="T173" fmla="*/ T172 w 939"/>
                <a:gd name="T174" fmla="+- 0 559 343"/>
                <a:gd name="T175" fmla="*/ 559 h 939"/>
                <a:gd name="T176" fmla="+- 0 479 360"/>
                <a:gd name="T177" fmla="*/ T176 w 939"/>
                <a:gd name="T178" fmla="+- 0 885 343"/>
                <a:gd name="T179" fmla="*/ 885 h 939"/>
                <a:gd name="T180" fmla="+- 0 690 360"/>
                <a:gd name="T181" fmla="*/ T180 w 939"/>
                <a:gd name="T182" fmla="+- 0 1143 343"/>
                <a:gd name="T183" fmla="*/ 1143 h 939"/>
                <a:gd name="T184" fmla="+- 0 969 360"/>
                <a:gd name="T185" fmla="*/ T184 w 939"/>
                <a:gd name="T186" fmla="+- 0 1143 343"/>
                <a:gd name="T187" fmla="*/ 1143 h 939"/>
                <a:gd name="T188" fmla="+- 0 1181 360"/>
                <a:gd name="T189" fmla="*/ T188 w 939"/>
                <a:gd name="T190" fmla="+- 0 885 343"/>
                <a:gd name="T191" fmla="*/ 885 h 939"/>
                <a:gd name="T192" fmla="+- 0 1176 360"/>
                <a:gd name="T193" fmla="*/ T192 w 939"/>
                <a:gd name="T194" fmla="+- 0 981 343"/>
                <a:gd name="T195" fmla="*/ 981 h 939"/>
                <a:gd name="T196" fmla="+- 0 893 360"/>
                <a:gd name="T197" fmla="*/ T196 w 939"/>
                <a:gd name="T198" fmla="+- 0 1192 343"/>
                <a:gd name="T199" fmla="*/ 1192 h 939"/>
                <a:gd name="T200" fmla="+- 0 1064 360"/>
                <a:gd name="T201" fmla="*/ T200 w 939"/>
                <a:gd name="T202" fmla="+- 0 1157 343"/>
                <a:gd name="T203" fmla="*/ 1157 h 939"/>
                <a:gd name="T204" fmla="+- 0 1245 360"/>
                <a:gd name="T205" fmla="*/ T204 w 939"/>
                <a:gd name="T206" fmla="+- 0 845 343"/>
                <a:gd name="T207" fmla="*/ 845 h 939"/>
                <a:gd name="T208" fmla="+- 0 1133 360"/>
                <a:gd name="T209" fmla="*/ T208 w 939"/>
                <a:gd name="T210" fmla="+- 0 539 343"/>
                <a:gd name="T211" fmla="*/ 539 h 939"/>
                <a:gd name="T212" fmla="+- 0 859 360"/>
                <a:gd name="T213" fmla="*/ T212 w 939"/>
                <a:gd name="T214" fmla="+- 0 428 343"/>
                <a:gd name="T215" fmla="*/ 428 h 939"/>
                <a:gd name="T216" fmla="+- 0 1157 360"/>
                <a:gd name="T217" fmla="*/ T216 w 939"/>
                <a:gd name="T218" fmla="+- 0 616 343"/>
                <a:gd name="T219" fmla="*/ 616 h 9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939" h="939">
                  <a:moveTo>
                    <a:pt x="440" y="855"/>
                  </a:moveTo>
                  <a:lnTo>
                    <a:pt x="369" y="840"/>
                  </a:lnTo>
                  <a:lnTo>
                    <a:pt x="302" y="813"/>
                  </a:lnTo>
                  <a:lnTo>
                    <a:pt x="241" y="775"/>
                  </a:lnTo>
                  <a:lnTo>
                    <a:pt x="187" y="725"/>
                  </a:lnTo>
                  <a:lnTo>
                    <a:pt x="143" y="666"/>
                  </a:lnTo>
                  <a:lnTo>
                    <a:pt x="111" y="601"/>
                  </a:lnTo>
                  <a:lnTo>
                    <a:pt x="91" y="531"/>
                  </a:lnTo>
                  <a:lnTo>
                    <a:pt x="84" y="457"/>
                  </a:lnTo>
                  <a:lnTo>
                    <a:pt x="0" y="457"/>
                  </a:lnTo>
                  <a:lnTo>
                    <a:pt x="57" y="585"/>
                  </a:lnTo>
                  <a:lnTo>
                    <a:pt x="94" y="657"/>
                  </a:lnTo>
                  <a:lnTo>
                    <a:pt x="125" y="701"/>
                  </a:lnTo>
                  <a:lnTo>
                    <a:pt x="167" y="743"/>
                  </a:lnTo>
                  <a:lnTo>
                    <a:pt x="226" y="794"/>
                  </a:lnTo>
                  <a:lnTo>
                    <a:pt x="291" y="836"/>
                  </a:lnTo>
                  <a:lnTo>
                    <a:pt x="362" y="866"/>
                  </a:lnTo>
                  <a:lnTo>
                    <a:pt x="437" y="882"/>
                  </a:lnTo>
                  <a:lnTo>
                    <a:pt x="440" y="855"/>
                  </a:lnTo>
                  <a:moveTo>
                    <a:pt x="468" y="177"/>
                  </a:moveTo>
                  <a:lnTo>
                    <a:pt x="468" y="178"/>
                  </a:lnTo>
                  <a:lnTo>
                    <a:pt x="468" y="177"/>
                  </a:lnTo>
                  <a:moveTo>
                    <a:pt x="480" y="0"/>
                  </a:moveTo>
                  <a:lnTo>
                    <a:pt x="352" y="57"/>
                  </a:lnTo>
                  <a:lnTo>
                    <a:pt x="280" y="94"/>
                  </a:lnTo>
                  <a:lnTo>
                    <a:pt x="236" y="125"/>
                  </a:lnTo>
                  <a:lnTo>
                    <a:pt x="193" y="167"/>
                  </a:lnTo>
                  <a:lnTo>
                    <a:pt x="142" y="226"/>
                  </a:lnTo>
                  <a:lnTo>
                    <a:pt x="101" y="291"/>
                  </a:lnTo>
                  <a:lnTo>
                    <a:pt x="71" y="362"/>
                  </a:lnTo>
                  <a:lnTo>
                    <a:pt x="55" y="437"/>
                  </a:lnTo>
                  <a:lnTo>
                    <a:pt x="82" y="440"/>
                  </a:lnTo>
                  <a:lnTo>
                    <a:pt x="97" y="369"/>
                  </a:lnTo>
                  <a:lnTo>
                    <a:pt x="123" y="302"/>
                  </a:lnTo>
                  <a:lnTo>
                    <a:pt x="162" y="241"/>
                  </a:lnTo>
                  <a:lnTo>
                    <a:pt x="212" y="187"/>
                  </a:lnTo>
                  <a:lnTo>
                    <a:pt x="271" y="143"/>
                  </a:lnTo>
                  <a:lnTo>
                    <a:pt x="336" y="111"/>
                  </a:lnTo>
                  <a:lnTo>
                    <a:pt x="406" y="91"/>
                  </a:lnTo>
                  <a:lnTo>
                    <a:pt x="479" y="84"/>
                  </a:lnTo>
                  <a:lnTo>
                    <a:pt x="480" y="0"/>
                  </a:lnTo>
                  <a:moveTo>
                    <a:pt x="670" y="325"/>
                  </a:moveTo>
                  <a:lnTo>
                    <a:pt x="633" y="342"/>
                  </a:lnTo>
                  <a:lnTo>
                    <a:pt x="607" y="352"/>
                  </a:lnTo>
                  <a:lnTo>
                    <a:pt x="590" y="350"/>
                  </a:lnTo>
                  <a:lnTo>
                    <a:pt x="581" y="330"/>
                  </a:lnTo>
                  <a:lnTo>
                    <a:pt x="573" y="336"/>
                  </a:lnTo>
                  <a:lnTo>
                    <a:pt x="557" y="356"/>
                  </a:lnTo>
                  <a:lnTo>
                    <a:pt x="540" y="377"/>
                  </a:lnTo>
                  <a:lnTo>
                    <a:pt x="527" y="385"/>
                  </a:lnTo>
                  <a:lnTo>
                    <a:pt x="523" y="363"/>
                  </a:lnTo>
                  <a:lnTo>
                    <a:pt x="532" y="322"/>
                  </a:lnTo>
                  <a:lnTo>
                    <a:pt x="542" y="282"/>
                  </a:lnTo>
                  <a:lnTo>
                    <a:pt x="543" y="275"/>
                  </a:lnTo>
                  <a:lnTo>
                    <a:pt x="544" y="271"/>
                  </a:lnTo>
                  <a:lnTo>
                    <a:pt x="545" y="265"/>
                  </a:lnTo>
                  <a:lnTo>
                    <a:pt x="532" y="269"/>
                  </a:lnTo>
                  <a:lnTo>
                    <a:pt x="521" y="271"/>
                  </a:lnTo>
                  <a:lnTo>
                    <a:pt x="512" y="270"/>
                  </a:lnTo>
                  <a:lnTo>
                    <a:pt x="507" y="268"/>
                  </a:lnTo>
                  <a:lnTo>
                    <a:pt x="500" y="257"/>
                  </a:lnTo>
                  <a:lnTo>
                    <a:pt x="504" y="240"/>
                  </a:lnTo>
                  <a:lnTo>
                    <a:pt x="504" y="238"/>
                  </a:lnTo>
                  <a:lnTo>
                    <a:pt x="505" y="234"/>
                  </a:lnTo>
                  <a:lnTo>
                    <a:pt x="500" y="234"/>
                  </a:lnTo>
                  <a:lnTo>
                    <a:pt x="494" y="238"/>
                  </a:lnTo>
                  <a:lnTo>
                    <a:pt x="490" y="235"/>
                  </a:lnTo>
                  <a:lnTo>
                    <a:pt x="484" y="229"/>
                  </a:lnTo>
                  <a:lnTo>
                    <a:pt x="479" y="216"/>
                  </a:lnTo>
                  <a:lnTo>
                    <a:pt x="474" y="200"/>
                  </a:lnTo>
                  <a:lnTo>
                    <a:pt x="468" y="179"/>
                  </a:lnTo>
                  <a:lnTo>
                    <a:pt x="467" y="175"/>
                  </a:lnTo>
                  <a:lnTo>
                    <a:pt x="467" y="181"/>
                  </a:lnTo>
                  <a:lnTo>
                    <a:pt x="462" y="202"/>
                  </a:lnTo>
                  <a:lnTo>
                    <a:pt x="457" y="219"/>
                  </a:lnTo>
                  <a:lnTo>
                    <a:pt x="451" y="231"/>
                  </a:lnTo>
                  <a:lnTo>
                    <a:pt x="446" y="238"/>
                  </a:lnTo>
                  <a:lnTo>
                    <a:pt x="442" y="240"/>
                  </a:lnTo>
                  <a:lnTo>
                    <a:pt x="435" y="236"/>
                  </a:lnTo>
                  <a:lnTo>
                    <a:pt x="430" y="236"/>
                  </a:lnTo>
                  <a:lnTo>
                    <a:pt x="436" y="259"/>
                  </a:lnTo>
                  <a:lnTo>
                    <a:pt x="426" y="275"/>
                  </a:lnTo>
                  <a:lnTo>
                    <a:pt x="408" y="274"/>
                  </a:lnTo>
                  <a:lnTo>
                    <a:pt x="391" y="268"/>
                  </a:lnTo>
                  <a:lnTo>
                    <a:pt x="394" y="284"/>
                  </a:lnTo>
                  <a:lnTo>
                    <a:pt x="404" y="324"/>
                  </a:lnTo>
                  <a:lnTo>
                    <a:pt x="412" y="365"/>
                  </a:lnTo>
                  <a:lnTo>
                    <a:pt x="408" y="387"/>
                  </a:lnTo>
                  <a:lnTo>
                    <a:pt x="396" y="379"/>
                  </a:lnTo>
                  <a:lnTo>
                    <a:pt x="378" y="358"/>
                  </a:lnTo>
                  <a:lnTo>
                    <a:pt x="375" y="354"/>
                  </a:lnTo>
                  <a:lnTo>
                    <a:pt x="362" y="338"/>
                  </a:lnTo>
                  <a:lnTo>
                    <a:pt x="355" y="333"/>
                  </a:lnTo>
                  <a:lnTo>
                    <a:pt x="346" y="352"/>
                  </a:lnTo>
                  <a:lnTo>
                    <a:pt x="329" y="354"/>
                  </a:lnTo>
                  <a:lnTo>
                    <a:pt x="303" y="344"/>
                  </a:lnTo>
                  <a:lnTo>
                    <a:pt x="266" y="327"/>
                  </a:lnTo>
                  <a:lnTo>
                    <a:pt x="271" y="337"/>
                  </a:lnTo>
                  <a:lnTo>
                    <a:pt x="285" y="364"/>
                  </a:lnTo>
                  <a:lnTo>
                    <a:pt x="292" y="395"/>
                  </a:lnTo>
                  <a:lnTo>
                    <a:pt x="279" y="419"/>
                  </a:lnTo>
                  <a:lnTo>
                    <a:pt x="282" y="424"/>
                  </a:lnTo>
                  <a:lnTo>
                    <a:pt x="294" y="432"/>
                  </a:lnTo>
                  <a:lnTo>
                    <a:pt x="312" y="444"/>
                  </a:lnTo>
                  <a:lnTo>
                    <a:pt x="330" y="460"/>
                  </a:lnTo>
                  <a:lnTo>
                    <a:pt x="329" y="466"/>
                  </a:lnTo>
                  <a:lnTo>
                    <a:pt x="321" y="474"/>
                  </a:lnTo>
                  <a:lnTo>
                    <a:pt x="311" y="480"/>
                  </a:lnTo>
                  <a:lnTo>
                    <a:pt x="306" y="483"/>
                  </a:lnTo>
                  <a:lnTo>
                    <a:pt x="324" y="492"/>
                  </a:lnTo>
                  <a:lnTo>
                    <a:pt x="347" y="502"/>
                  </a:lnTo>
                  <a:lnTo>
                    <a:pt x="367" y="510"/>
                  </a:lnTo>
                  <a:lnTo>
                    <a:pt x="375" y="517"/>
                  </a:lnTo>
                  <a:lnTo>
                    <a:pt x="372" y="531"/>
                  </a:lnTo>
                  <a:lnTo>
                    <a:pt x="366" y="546"/>
                  </a:lnTo>
                  <a:lnTo>
                    <a:pt x="357" y="559"/>
                  </a:lnTo>
                  <a:lnTo>
                    <a:pt x="347" y="567"/>
                  </a:lnTo>
                  <a:lnTo>
                    <a:pt x="353" y="567"/>
                  </a:lnTo>
                  <a:lnTo>
                    <a:pt x="373" y="566"/>
                  </a:lnTo>
                  <a:lnTo>
                    <a:pt x="399" y="562"/>
                  </a:lnTo>
                  <a:lnTo>
                    <a:pt x="425" y="555"/>
                  </a:lnTo>
                  <a:lnTo>
                    <a:pt x="429" y="554"/>
                  </a:lnTo>
                  <a:lnTo>
                    <a:pt x="429" y="563"/>
                  </a:lnTo>
                  <a:lnTo>
                    <a:pt x="444" y="554"/>
                  </a:lnTo>
                  <a:lnTo>
                    <a:pt x="453" y="546"/>
                  </a:lnTo>
                  <a:lnTo>
                    <a:pt x="459" y="534"/>
                  </a:lnTo>
                  <a:lnTo>
                    <a:pt x="460" y="534"/>
                  </a:lnTo>
                  <a:lnTo>
                    <a:pt x="461" y="552"/>
                  </a:lnTo>
                  <a:lnTo>
                    <a:pt x="461" y="566"/>
                  </a:lnTo>
                  <a:lnTo>
                    <a:pt x="461" y="597"/>
                  </a:lnTo>
                  <a:lnTo>
                    <a:pt x="459" y="635"/>
                  </a:lnTo>
                  <a:lnTo>
                    <a:pt x="455" y="656"/>
                  </a:lnTo>
                  <a:lnTo>
                    <a:pt x="478" y="634"/>
                  </a:lnTo>
                  <a:lnTo>
                    <a:pt x="477" y="629"/>
                  </a:lnTo>
                  <a:lnTo>
                    <a:pt x="474" y="607"/>
                  </a:lnTo>
                  <a:lnTo>
                    <a:pt x="474" y="577"/>
                  </a:lnTo>
                  <a:lnTo>
                    <a:pt x="475" y="550"/>
                  </a:lnTo>
                  <a:lnTo>
                    <a:pt x="477" y="534"/>
                  </a:lnTo>
                  <a:lnTo>
                    <a:pt x="477" y="533"/>
                  </a:lnTo>
                  <a:lnTo>
                    <a:pt x="483" y="544"/>
                  </a:lnTo>
                  <a:lnTo>
                    <a:pt x="493" y="552"/>
                  </a:lnTo>
                  <a:lnTo>
                    <a:pt x="506" y="561"/>
                  </a:lnTo>
                  <a:lnTo>
                    <a:pt x="507" y="552"/>
                  </a:lnTo>
                  <a:lnTo>
                    <a:pt x="511" y="553"/>
                  </a:lnTo>
                  <a:lnTo>
                    <a:pt x="537" y="560"/>
                  </a:lnTo>
                  <a:lnTo>
                    <a:pt x="563" y="564"/>
                  </a:lnTo>
                  <a:lnTo>
                    <a:pt x="583" y="565"/>
                  </a:lnTo>
                  <a:lnTo>
                    <a:pt x="589" y="565"/>
                  </a:lnTo>
                  <a:lnTo>
                    <a:pt x="578" y="557"/>
                  </a:lnTo>
                  <a:lnTo>
                    <a:pt x="575" y="552"/>
                  </a:lnTo>
                  <a:lnTo>
                    <a:pt x="570" y="544"/>
                  </a:lnTo>
                  <a:lnTo>
                    <a:pt x="565" y="533"/>
                  </a:lnTo>
                  <a:lnTo>
                    <a:pt x="563" y="529"/>
                  </a:lnTo>
                  <a:lnTo>
                    <a:pt x="561" y="515"/>
                  </a:lnTo>
                  <a:lnTo>
                    <a:pt x="569" y="508"/>
                  </a:lnTo>
                  <a:lnTo>
                    <a:pt x="589" y="499"/>
                  </a:lnTo>
                  <a:lnTo>
                    <a:pt x="612" y="490"/>
                  </a:lnTo>
                  <a:lnTo>
                    <a:pt x="630" y="481"/>
                  </a:lnTo>
                  <a:lnTo>
                    <a:pt x="625" y="478"/>
                  </a:lnTo>
                  <a:lnTo>
                    <a:pt x="615" y="472"/>
                  </a:lnTo>
                  <a:lnTo>
                    <a:pt x="607" y="464"/>
                  </a:lnTo>
                  <a:lnTo>
                    <a:pt x="606" y="458"/>
                  </a:lnTo>
                  <a:lnTo>
                    <a:pt x="623" y="441"/>
                  </a:lnTo>
                  <a:lnTo>
                    <a:pt x="641" y="430"/>
                  </a:lnTo>
                  <a:lnTo>
                    <a:pt x="654" y="422"/>
                  </a:lnTo>
                  <a:lnTo>
                    <a:pt x="656" y="417"/>
                  </a:lnTo>
                  <a:lnTo>
                    <a:pt x="643" y="392"/>
                  </a:lnTo>
                  <a:lnTo>
                    <a:pt x="645" y="387"/>
                  </a:lnTo>
                  <a:lnTo>
                    <a:pt x="645" y="385"/>
                  </a:lnTo>
                  <a:lnTo>
                    <a:pt x="651" y="361"/>
                  </a:lnTo>
                  <a:lnTo>
                    <a:pt x="656" y="352"/>
                  </a:lnTo>
                  <a:lnTo>
                    <a:pt x="664" y="335"/>
                  </a:lnTo>
                  <a:lnTo>
                    <a:pt x="670" y="325"/>
                  </a:lnTo>
                  <a:moveTo>
                    <a:pt x="828" y="470"/>
                  </a:moveTo>
                  <a:lnTo>
                    <a:pt x="821" y="398"/>
                  </a:lnTo>
                  <a:lnTo>
                    <a:pt x="801" y="332"/>
                  </a:lnTo>
                  <a:lnTo>
                    <a:pt x="801" y="470"/>
                  </a:lnTo>
                  <a:lnTo>
                    <a:pt x="792" y="545"/>
                  </a:lnTo>
                  <a:lnTo>
                    <a:pt x="767" y="615"/>
                  </a:lnTo>
                  <a:lnTo>
                    <a:pt x="728" y="676"/>
                  </a:lnTo>
                  <a:lnTo>
                    <a:pt x="677" y="728"/>
                  </a:lnTo>
                  <a:lnTo>
                    <a:pt x="615" y="767"/>
                  </a:lnTo>
                  <a:lnTo>
                    <a:pt x="546" y="792"/>
                  </a:lnTo>
                  <a:lnTo>
                    <a:pt x="470" y="800"/>
                  </a:lnTo>
                  <a:lnTo>
                    <a:pt x="394" y="792"/>
                  </a:lnTo>
                  <a:lnTo>
                    <a:pt x="324" y="767"/>
                  </a:lnTo>
                  <a:lnTo>
                    <a:pt x="263" y="728"/>
                  </a:lnTo>
                  <a:lnTo>
                    <a:pt x="212" y="676"/>
                  </a:lnTo>
                  <a:lnTo>
                    <a:pt x="173" y="615"/>
                  </a:lnTo>
                  <a:lnTo>
                    <a:pt x="148" y="545"/>
                  </a:lnTo>
                  <a:lnTo>
                    <a:pt x="139" y="470"/>
                  </a:lnTo>
                  <a:lnTo>
                    <a:pt x="148" y="394"/>
                  </a:lnTo>
                  <a:lnTo>
                    <a:pt x="173" y="324"/>
                  </a:lnTo>
                  <a:lnTo>
                    <a:pt x="212" y="263"/>
                  </a:lnTo>
                  <a:lnTo>
                    <a:pt x="263" y="212"/>
                  </a:lnTo>
                  <a:lnTo>
                    <a:pt x="324" y="173"/>
                  </a:lnTo>
                  <a:lnTo>
                    <a:pt x="394" y="148"/>
                  </a:lnTo>
                  <a:lnTo>
                    <a:pt x="470" y="139"/>
                  </a:lnTo>
                  <a:lnTo>
                    <a:pt x="546" y="148"/>
                  </a:lnTo>
                  <a:lnTo>
                    <a:pt x="615" y="173"/>
                  </a:lnTo>
                  <a:lnTo>
                    <a:pt x="677" y="212"/>
                  </a:lnTo>
                  <a:lnTo>
                    <a:pt x="728" y="263"/>
                  </a:lnTo>
                  <a:lnTo>
                    <a:pt x="767" y="324"/>
                  </a:lnTo>
                  <a:lnTo>
                    <a:pt x="792" y="394"/>
                  </a:lnTo>
                  <a:lnTo>
                    <a:pt x="801" y="470"/>
                  </a:lnTo>
                  <a:lnTo>
                    <a:pt x="801" y="332"/>
                  </a:lnTo>
                  <a:lnTo>
                    <a:pt x="800" y="330"/>
                  </a:lnTo>
                  <a:lnTo>
                    <a:pt x="767" y="269"/>
                  </a:lnTo>
                  <a:lnTo>
                    <a:pt x="723" y="216"/>
                  </a:lnTo>
                  <a:lnTo>
                    <a:pt x="670" y="173"/>
                  </a:lnTo>
                  <a:lnTo>
                    <a:pt x="609" y="140"/>
                  </a:lnTo>
                  <a:lnTo>
                    <a:pt x="607" y="139"/>
                  </a:lnTo>
                  <a:lnTo>
                    <a:pt x="542" y="119"/>
                  </a:lnTo>
                  <a:lnTo>
                    <a:pt x="470" y="111"/>
                  </a:lnTo>
                  <a:lnTo>
                    <a:pt x="398" y="119"/>
                  </a:lnTo>
                  <a:lnTo>
                    <a:pt x="330" y="140"/>
                  </a:lnTo>
                  <a:lnTo>
                    <a:pt x="270" y="173"/>
                  </a:lnTo>
                  <a:lnTo>
                    <a:pt x="216" y="216"/>
                  </a:lnTo>
                  <a:lnTo>
                    <a:pt x="173" y="269"/>
                  </a:lnTo>
                  <a:lnTo>
                    <a:pt x="140" y="330"/>
                  </a:lnTo>
                  <a:lnTo>
                    <a:pt x="119" y="398"/>
                  </a:lnTo>
                  <a:lnTo>
                    <a:pt x="111" y="470"/>
                  </a:lnTo>
                  <a:lnTo>
                    <a:pt x="119" y="542"/>
                  </a:lnTo>
                  <a:lnTo>
                    <a:pt x="140" y="609"/>
                  </a:lnTo>
                  <a:lnTo>
                    <a:pt x="173" y="670"/>
                  </a:lnTo>
                  <a:lnTo>
                    <a:pt x="216" y="723"/>
                  </a:lnTo>
                  <a:lnTo>
                    <a:pt x="270" y="767"/>
                  </a:lnTo>
                  <a:lnTo>
                    <a:pt x="330" y="800"/>
                  </a:lnTo>
                  <a:lnTo>
                    <a:pt x="398" y="821"/>
                  </a:lnTo>
                  <a:lnTo>
                    <a:pt x="470" y="828"/>
                  </a:lnTo>
                  <a:lnTo>
                    <a:pt x="542" y="821"/>
                  </a:lnTo>
                  <a:lnTo>
                    <a:pt x="607" y="800"/>
                  </a:lnTo>
                  <a:lnTo>
                    <a:pt x="609" y="800"/>
                  </a:lnTo>
                  <a:lnTo>
                    <a:pt x="670" y="767"/>
                  </a:lnTo>
                  <a:lnTo>
                    <a:pt x="723" y="723"/>
                  </a:lnTo>
                  <a:lnTo>
                    <a:pt x="767" y="670"/>
                  </a:lnTo>
                  <a:lnTo>
                    <a:pt x="800" y="609"/>
                  </a:lnTo>
                  <a:lnTo>
                    <a:pt x="821" y="542"/>
                  </a:lnTo>
                  <a:lnTo>
                    <a:pt x="828" y="470"/>
                  </a:lnTo>
                  <a:moveTo>
                    <a:pt x="885" y="502"/>
                  </a:moveTo>
                  <a:lnTo>
                    <a:pt x="857" y="499"/>
                  </a:lnTo>
                  <a:lnTo>
                    <a:pt x="843" y="571"/>
                  </a:lnTo>
                  <a:lnTo>
                    <a:pt x="816" y="638"/>
                  </a:lnTo>
                  <a:lnTo>
                    <a:pt x="777" y="699"/>
                  </a:lnTo>
                  <a:lnTo>
                    <a:pt x="728" y="752"/>
                  </a:lnTo>
                  <a:lnTo>
                    <a:pt x="669" y="796"/>
                  </a:lnTo>
                  <a:lnTo>
                    <a:pt x="604" y="829"/>
                  </a:lnTo>
                  <a:lnTo>
                    <a:pt x="533" y="849"/>
                  </a:lnTo>
                  <a:lnTo>
                    <a:pt x="460" y="855"/>
                  </a:lnTo>
                  <a:lnTo>
                    <a:pt x="460" y="939"/>
                  </a:lnTo>
                  <a:lnTo>
                    <a:pt x="588" y="882"/>
                  </a:lnTo>
                  <a:lnTo>
                    <a:pt x="660" y="846"/>
                  </a:lnTo>
                  <a:lnTo>
                    <a:pt x="704" y="814"/>
                  </a:lnTo>
                  <a:lnTo>
                    <a:pt x="746" y="773"/>
                  </a:lnTo>
                  <a:lnTo>
                    <a:pt x="797" y="713"/>
                  </a:lnTo>
                  <a:lnTo>
                    <a:pt x="839" y="648"/>
                  </a:lnTo>
                  <a:lnTo>
                    <a:pt x="869" y="578"/>
                  </a:lnTo>
                  <a:lnTo>
                    <a:pt x="885" y="502"/>
                  </a:lnTo>
                  <a:moveTo>
                    <a:pt x="939" y="482"/>
                  </a:moveTo>
                  <a:lnTo>
                    <a:pt x="882" y="355"/>
                  </a:lnTo>
                  <a:lnTo>
                    <a:pt x="846" y="282"/>
                  </a:lnTo>
                  <a:lnTo>
                    <a:pt x="814" y="238"/>
                  </a:lnTo>
                  <a:lnTo>
                    <a:pt x="773" y="196"/>
                  </a:lnTo>
                  <a:lnTo>
                    <a:pt x="713" y="145"/>
                  </a:lnTo>
                  <a:lnTo>
                    <a:pt x="648" y="103"/>
                  </a:lnTo>
                  <a:lnTo>
                    <a:pt x="578" y="74"/>
                  </a:lnTo>
                  <a:lnTo>
                    <a:pt x="502" y="57"/>
                  </a:lnTo>
                  <a:lnTo>
                    <a:pt x="499" y="85"/>
                  </a:lnTo>
                  <a:lnTo>
                    <a:pt x="571" y="99"/>
                  </a:lnTo>
                  <a:lnTo>
                    <a:pt x="638" y="126"/>
                  </a:lnTo>
                  <a:lnTo>
                    <a:pt x="699" y="165"/>
                  </a:lnTo>
                  <a:lnTo>
                    <a:pt x="752" y="214"/>
                  </a:lnTo>
                  <a:lnTo>
                    <a:pt x="797" y="273"/>
                  </a:lnTo>
                  <a:lnTo>
                    <a:pt x="829" y="339"/>
                  </a:lnTo>
                  <a:lnTo>
                    <a:pt x="849" y="409"/>
                  </a:lnTo>
                  <a:lnTo>
                    <a:pt x="855" y="482"/>
                  </a:lnTo>
                  <a:lnTo>
                    <a:pt x="939" y="48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7">
              <a:extLst>
                <a:ext uri="{FF2B5EF4-FFF2-40B4-BE49-F238E27FC236}">
                  <a16:creationId xmlns:a16="http://schemas.microsoft.com/office/drawing/2014/main" id="{3BCAAB90-9E23-45F3-AC1B-E96254BA2B30}"/>
                </a:ext>
              </a:extLst>
            </p:cNvPr>
            <p:cNvSpPr>
              <a:spLocks/>
            </p:cNvSpPr>
            <p:nvPr/>
          </p:nvSpPr>
          <p:spPr bwMode="auto">
            <a:xfrm>
              <a:off x="779" y="1040"/>
              <a:ext cx="84" cy="80"/>
            </a:xfrm>
            <a:custGeom>
              <a:avLst/>
              <a:gdLst>
                <a:gd name="T0" fmla="+- 0 862 779"/>
                <a:gd name="T1" fmla="*/ T0 w 84"/>
                <a:gd name="T2" fmla="+- 0 1071 1041"/>
                <a:gd name="T3" fmla="*/ 1071 h 80"/>
                <a:gd name="T4" fmla="+- 0 836 779"/>
                <a:gd name="T5" fmla="*/ T4 w 84"/>
                <a:gd name="T6" fmla="+- 0 1089 1041"/>
                <a:gd name="T7" fmla="*/ 1089 h 80"/>
                <a:gd name="T8" fmla="+- 0 846 779"/>
                <a:gd name="T9" fmla="*/ T8 w 84"/>
                <a:gd name="T10" fmla="+- 0 1120 1041"/>
                <a:gd name="T11" fmla="*/ 1120 h 80"/>
                <a:gd name="T12" fmla="+- 0 821 779"/>
                <a:gd name="T13" fmla="*/ T12 w 84"/>
                <a:gd name="T14" fmla="+- 0 1101 1041"/>
                <a:gd name="T15" fmla="*/ 1101 h 80"/>
                <a:gd name="T16" fmla="+- 0 795 779"/>
                <a:gd name="T17" fmla="*/ T16 w 84"/>
                <a:gd name="T18" fmla="+- 0 1120 1041"/>
                <a:gd name="T19" fmla="*/ 1120 h 80"/>
                <a:gd name="T20" fmla="+- 0 805 779"/>
                <a:gd name="T21" fmla="*/ T20 w 84"/>
                <a:gd name="T22" fmla="+- 0 1089 1041"/>
                <a:gd name="T23" fmla="*/ 1089 h 80"/>
                <a:gd name="T24" fmla="+- 0 779 779"/>
                <a:gd name="T25" fmla="*/ T24 w 84"/>
                <a:gd name="T26" fmla="+- 0 1071 1041"/>
                <a:gd name="T27" fmla="*/ 1071 h 80"/>
                <a:gd name="T28" fmla="+- 0 811 779"/>
                <a:gd name="T29" fmla="*/ T28 w 84"/>
                <a:gd name="T30" fmla="+- 0 1071 1041"/>
                <a:gd name="T31" fmla="*/ 1071 h 80"/>
                <a:gd name="T32" fmla="+- 0 821 779"/>
                <a:gd name="T33" fmla="*/ T32 w 84"/>
                <a:gd name="T34" fmla="+- 0 1041 1041"/>
                <a:gd name="T35" fmla="*/ 1041 h 80"/>
                <a:gd name="T36" fmla="+- 0 830 779"/>
                <a:gd name="T37" fmla="*/ T36 w 84"/>
                <a:gd name="T38" fmla="+- 0 1071 1041"/>
                <a:gd name="T39" fmla="*/ 1071 h 80"/>
                <a:gd name="T40" fmla="+- 0 862 779"/>
                <a:gd name="T41" fmla="*/ T40 w 84"/>
                <a:gd name="T42" fmla="+- 0 1071 1041"/>
                <a:gd name="T43" fmla="*/ 1071 h 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0">
                  <a:moveTo>
                    <a:pt x="83" y="30"/>
                  </a:moveTo>
                  <a:lnTo>
                    <a:pt x="57" y="48"/>
                  </a:lnTo>
                  <a:lnTo>
                    <a:pt x="67" y="79"/>
                  </a:lnTo>
                  <a:lnTo>
                    <a:pt x="42" y="60"/>
                  </a:lnTo>
                  <a:lnTo>
                    <a:pt x="16" y="79"/>
                  </a:lnTo>
                  <a:lnTo>
                    <a:pt x="26" y="48"/>
                  </a:lnTo>
                  <a:lnTo>
                    <a:pt x="0" y="30"/>
                  </a:lnTo>
                  <a:lnTo>
                    <a:pt x="32" y="30"/>
                  </a:lnTo>
                  <a:lnTo>
                    <a:pt x="42" y="0"/>
                  </a:lnTo>
                  <a:lnTo>
                    <a:pt x="51" y="30"/>
                  </a:lnTo>
                  <a:lnTo>
                    <a:pt x="83" y="30"/>
                  </a:lnTo>
                  <a:close/>
                </a:path>
              </a:pathLst>
            </a:custGeom>
            <a:noFill/>
            <a:ln w="508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9" name="Picture 8">
              <a:extLst>
                <a:ext uri="{FF2B5EF4-FFF2-40B4-BE49-F238E27FC236}">
                  <a16:creationId xmlns:a16="http://schemas.microsoft.com/office/drawing/2014/main" id="{37CDFC88-7A26-467D-B1ED-83225D9DD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 y="922"/>
              <a:ext cx="18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5">
              <a:extLst>
                <a:ext uri="{FF2B5EF4-FFF2-40B4-BE49-F238E27FC236}">
                  <a16:creationId xmlns:a16="http://schemas.microsoft.com/office/drawing/2014/main" id="{A82B8C0D-5039-4AB2-928C-A31784F2F7B0}"/>
                </a:ext>
              </a:extLst>
            </p:cNvPr>
            <p:cNvSpPr>
              <a:spLocks/>
            </p:cNvSpPr>
            <p:nvPr/>
          </p:nvSpPr>
          <p:spPr bwMode="auto">
            <a:xfrm>
              <a:off x="562" y="920"/>
              <a:ext cx="184" cy="171"/>
            </a:xfrm>
            <a:custGeom>
              <a:avLst/>
              <a:gdLst>
                <a:gd name="T0" fmla="+- 0 659 563"/>
                <a:gd name="T1" fmla="*/ T0 w 184"/>
                <a:gd name="T2" fmla="+- 0 955 920"/>
                <a:gd name="T3" fmla="*/ 955 h 171"/>
                <a:gd name="T4" fmla="+- 0 622 563"/>
                <a:gd name="T5" fmla="*/ T4 w 184"/>
                <a:gd name="T6" fmla="+- 0 955 920"/>
                <a:gd name="T7" fmla="*/ 955 h 171"/>
                <a:gd name="T8" fmla="+- 0 611 563"/>
                <a:gd name="T9" fmla="*/ T8 w 184"/>
                <a:gd name="T10" fmla="+- 0 920 920"/>
                <a:gd name="T11" fmla="*/ 920 h 171"/>
                <a:gd name="T12" fmla="+- 0 599 563"/>
                <a:gd name="T13" fmla="*/ T12 w 184"/>
                <a:gd name="T14" fmla="+- 0 955 920"/>
                <a:gd name="T15" fmla="*/ 955 h 171"/>
                <a:gd name="T16" fmla="+- 0 563 563"/>
                <a:gd name="T17" fmla="*/ T16 w 184"/>
                <a:gd name="T18" fmla="+- 0 955 920"/>
                <a:gd name="T19" fmla="*/ 955 h 171"/>
                <a:gd name="T20" fmla="+- 0 592 563"/>
                <a:gd name="T21" fmla="*/ T20 w 184"/>
                <a:gd name="T22" fmla="+- 0 977 920"/>
                <a:gd name="T23" fmla="*/ 977 h 171"/>
                <a:gd name="T24" fmla="+- 0 581 563"/>
                <a:gd name="T25" fmla="*/ T24 w 184"/>
                <a:gd name="T26" fmla="+- 0 1012 920"/>
                <a:gd name="T27" fmla="*/ 1012 h 171"/>
                <a:gd name="T28" fmla="+- 0 611 563"/>
                <a:gd name="T29" fmla="*/ T28 w 184"/>
                <a:gd name="T30" fmla="+- 0 990 920"/>
                <a:gd name="T31" fmla="*/ 990 h 171"/>
                <a:gd name="T32" fmla="+- 0 641 563"/>
                <a:gd name="T33" fmla="*/ T32 w 184"/>
                <a:gd name="T34" fmla="+- 0 1012 920"/>
                <a:gd name="T35" fmla="*/ 1012 h 171"/>
                <a:gd name="T36" fmla="+- 0 634 563"/>
                <a:gd name="T37" fmla="*/ T36 w 184"/>
                <a:gd name="T38" fmla="+- 0 990 920"/>
                <a:gd name="T39" fmla="*/ 990 h 171"/>
                <a:gd name="T40" fmla="+- 0 629 563"/>
                <a:gd name="T41" fmla="*/ T40 w 184"/>
                <a:gd name="T42" fmla="+- 0 977 920"/>
                <a:gd name="T43" fmla="*/ 977 h 171"/>
                <a:gd name="T44" fmla="+- 0 659 563"/>
                <a:gd name="T45" fmla="*/ T44 w 184"/>
                <a:gd name="T46" fmla="+- 0 955 920"/>
                <a:gd name="T47" fmla="*/ 955 h 171"/>
                <a:gd name="T48" fmla="+- 0 746 563"/>
                <a:gd name="T49" fmla="*/ T48 w 184"/>
                <a:gd name="T50" fmla="+- 0 1034 920"/>
                <a:gd name="T51" fmla="*/ 1034 h 171"/>
                <a:gd name="T52" fmla="+- 0 709 563"/>
                <a:gd name="T53" fmla="*/ T52 w 184"/>
                <a:gd name="T54" fmla="+- 0 1034 920"/>
                <a:gd name="T55" fmla="*/ 1034 h 171"/>
                <a:gd name="T56" fmla="+- 0 698 563"/>
                <a:gd name="T57" fmla="*/ T56 w 184"/>
                <a:gd name="T58" fmla="+- 0 999 920"/>
                <a:gd name="T59" fmla="*/ 999 h 171"/>
                <a:gd name="T60" fmla="+- 0 686 563"/>
                <a:gd name="T61" fmla="*/ T60 w 184"/>
                <a:gd name="T62" fmla="+- 0 1034 920"/>
                <a:gd name="T63" fmla="*/ 1034 h 171"/>
                <a:gd name="T64" fmla="+- 0 650 563"/>
                <a:gd name="T65" fmla="*/ T64 w 184"/>
                <a:gd name="T66" fmla="+- 0 1034 920"/>
                <a:gd name="T67" fmla="*/ 1034 h 171"/>
                <a:gd name="T68" fmla="+- 0 679 563"/>
                <a:gd name="T69" fmla="*/ T68 w 184"/>
                <a:gd name="T70" fmla="+- 0 1055 920"/>
                <a:gd name="T71" fmla="*/ 1055 h 171"/>
                <a:gd name="T72" fmla="+- 0 668 563"/>
                <a:gd name="T73" fmla="*/ T72 w 184"/>
                <a:gd name="T74" fmla="+- 0 1090 920"/>
                <a:gd name="T75" fmla="*/ 1090 h 171"/>
                <a:gd name="T76" fmla="+- 0 698 563"/>
                <a:gd name="T77" fmla="*/ T76 w 184"/>
                <a:gd name="T78" fmla="+- 0 1069 920"/>
                <a:gd name="T79" fmla="*/ 1069 h 171"/>
                <a:gd name="T80" fmla="+- 0 728 563"/>
                <a:gd name="T81" fmla="*/ T80 w 184"/>
                <a:gd name="T82" fmla="+- 0 1090 920"/>
                <a:gd name="T83" fmla="*/ 1090 h 171"/>
                <a:gd name="T84" fmla="+- 0 721 563"/>
                <a:gd name="T85" fmla="*/ T84 w 184"/>
                <a:gd name="T86" fmla="+- 0 1069 920"/>
                <a:gd name="T87" fmla="*/ 1069 h 171"/>
                <a:gd name="T88" fmla="+- 0 716 563"/>
                <a:gd name="T89" fmla="*/ T88 w 184"/>
                <a:gd name="T90" fmla="+- 0 1055 920"/>
                <a:gd name="T91" fmla="*/ 1055 h 171"/>
                <a:gd name="T92" fmla="+- 0 746 563"/>
                <a:gd name="T93" fmla="*/ T92 w 184"/>
                <a:gd name="T94" fmla="+- 0 1034 920"/>
                <a:gd name="T95" fmla="*/ 1034 h 1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84" h="171">
                  <a:moveTo>
                    <a:pt x="96" y="35"/>
                  </a:moveTo>
                  <a:lnTo>
                    <a:pt x="59" y="35"/>
                  </a:lnTo>
                  <a:lnTo>
                    <a:pt x="48" y="0"/>
                  </a:lnTo>
                  <a:lnTo>
                    <a:pt x="36" y="35"/>
                  </a:lnTo>
                  <a:lnTo>
                    <a:pt x="0" y="35"/>
                  </a:lnTo>
                  <a:lnTo>
                    <a:pt x="29" y="57"/>
                  </a:lnTo>
                  <a:lnTo>
                    <a:pt x="18" y="92"/>
                  </a:lnTo>
                  <a:lnTo>
                    <a:pt x="48" y="70"/>
                  </a:lnTo>
                  <a:lnTo>
                    <a:pt x="78" y="92"/>
                  </a:lnTo>
                  <a:lnTo>
                    <a:pt x="71" y="70"/>
                  </a:lnTo>
                  <a:lnTo>
                    <a:pt x="66" y="57"/>
                  </a:lnTo>
                  <a:lnTo>
                    <a:pt x="96" y="35"/>
                  </a:lnTo>
                  <a:moveTo>
                    <a:pt x="183" y="114"/>
                  </a:moveTo>
                  <a:lnTo>
                    <a:pt x="146" y="114"/>
                  </a:lnTo>
                  <a:lnTo>
                    <a:pt x="135" y="79"/>
                  </a:lnTo>
                  <a:lnTo>
                    <a:pt x="123" y="114"/>
                  </a:lnTo>
                  <a:lnTo>
                    <a:pt x="87" y="114"/>
                  </a:lnTo>
                  <a:lnTo>
                    <a:pt x="116" y="135"/>
                  </a:lnTo>
                  <a:lnTo>
                    <a:pt x="105" y="170"/>
                  </a:lnTo>
                  <a:lnTo>
                    <a:pt x="135" y="149"/>
                  </a:lnTo>
                  <a:lnTo>
                    <a:pt x="165" y="170"/>
                  </a:lnTo>
                  <a:lnTo>
                    <a:pt x="158" y="149"/>
                  </a:lnTo>
                  <a:lnTo>
                    <a:pt x="153" y="135"/>
                  </a:lnTo>
                  <a:lnTo>
                    <a:pt x="183" y="1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 name="Text Box 4">
              <a:extLst>
                <a:ext uri="{FF2B5EF4-FFF2-40B4-BE49-F238E27FC236}">
                  <a16:creationId xmlns:a16="http://schemas.microsoft.com/office/drawing/2014/main" id="{4B6B09BA-453C-4C22-9845-1163B096A398}"/>
                </a:ext>
              </a:extLst>
            </p:cNvPr>
            <p:cNvSpPr txBox="1">
              <a:spLocks noChangeArrowheads="1"/>
            </p:cNvSpPr>
            <p:nvPr/>
          </p:nvSpPr>
          <p:spPr bwMode="auto">
            <a:xfrm>
              <a:off x="1598" y="322"/>
              <a:ext cx="3007"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dirty="0">
                  <a:solidFill>
                    <a:srgbClr val="FFFFFF"/>
                  </a:solidFill>
                  <a:effectLst/>
                  <a:latin typeface="Calibri" panose="020F0502020204030204" pitchFamily="34" charset="0"/>
                  <a:ea typeface="Calibri" panose="020F0502020204030204" pitchFamily="34" charset="0"/>
                </a:rPr>
                <a:t>Northern Border</a:t>
              </a:r>
              <a:endParaRPr lang="en-US" sz="1100" dirty="0">
                <a:solidFill>
                  <a:srgbClr val="000000"/>
                </a:solidFill>
                <a:effectLst/>
                <a:latin typeface="Calibri" panose="020F0502020204030204" pitchFamily="34" charset="0"/>
                <a:ea typeface="Calibri" panose="020F0502020204030204" pitchFamily="34" charset="0"/>
              </a:endParaRPr>
            </a:p>
          </p:txBody>
        </p:sp>
        <p:sp>
          <p:nvSpPr>
            <p:cNvPr id="12" name="Text Box 3">
              <a:extLst>
                <a:ext uri="{FF2B5EF4-FFF2-40B4-BE49-F238E27FC236}">
                  <a16:creationId xmlns:a16="http://schemas.microsoft.com/office/drawing/2014/main" id="{7C496376-8938-4F72-9D17-65FF7330B734}"/>
                </a:ext>
              </a:extLst>
            </p:cNvPr>
            <p:cNvSpPr txBox="1">
              <a:spLocks noChangeArrowheads="1"/>
            </p:cNvSpPr>
            <p:nvPr/>
          </p:nvSpPr>
          <p:spPr bwMode="auto">
            <a:xfrm>
              <a:off x="1598" y="701"/>
              <a:ext cx="4001"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dirty="0">
                  <a:solidFill>
                    <a:srgbClr val="FFFFFF"/>
                  </a:solidFill>
                  <a:effectLst/>
                  <a:latin typeface="Calibri" panose="020F0502020204030204" pitchFamily="34" charset="0"/>
                  <a:ea typeface="Calibri" panose="020F0502020204030204" pitchFamily="34" charset="0"/>
                </a:rPr>
                <a:t>Regional Commission</a:t>
              </a:r>
              <a:endParaRPr lang="en-US" sz="1100" dirty="0">
                <a:solidFill>
                  <a:srgbClr val="000000"/>
                </a:solidFill>
                <a:effectLst/>
                <a:latin typeface="Calibri" panose="020F0502020204030204" pitchFamily="34" charset="0"/>
                <a:ea typeface="Calibri" panose="020F0502020204030204" pitchFamily="34" charset="0"/>
              </a:endParaRPr>
            </a:p>
          </p:txBody>
        </p:sp>
      </p:grpSp>
      <p:sp>
        <p:nvSpPr>
          <p:cNvPr id="2" name="Title 1">
            <a:extLst>
              <a:ext uri="{FF2B5EF4-FFF2-40B4-BE49-F238E27FC236}">
                <a16:creationId xmlns:a16="http://schemas.microsoft.com/office/drawing/2014/main" id="{B2A95C40-4BEC-4FF4-9F5A-A6A786967D8B}"/>
              </a:ext>
            </a:extLst>
          </p:cNvPr>
          <p:cNvSpPr>
            <a:spLocks noGrp="1"/>
          </p:cNvSpPr>
          <p:nvPr>
            <p:ph type="ctrTitle"/>
          </p:nvPr>
        </p:nvSpPr>
        <p:spPr>
          <a:xfrm>
            <a:off x="-239714" y="775190"/>
            <a:ext cx="12191999" cy="1178561"/>
          </a:xfrm>
        </p:spPr>
        <p:txBody>
          <a:bodyPr>
            <a:normAutofit/>
          </a:bodyPr>
          <a:lstStyle/>
          <a:p>
            <a:r>
              <a:rPr lang="en-US" sz="4800" b="1" dirty="0"/>
              <a:t>NBRC SERVICE AREA </a:t>
            </a:r>
          </a:p>
        </p:txBody>
      </p:sp>
      <p:sp>
        <p:nvSpPr>
          <p:cNvPr id="13" name="Rectangle 12">
            <a:extLst>
              <a:ext uri="{FF2B5EF4-FFF2-40B4-BE49-F238E27FC236}">
                <a16:creationId xmlns:a16="http://schemas.microsoft.com/office/drawing/2014/main" id="{29498EB6-B91C-7747-95DA-98570D523E61}"/>
              </a:ext>
            </a:extLst>
          </p:cNvPr>
          <p:cNvSpPr/>
          <p:nvPr/>
        </p:nvSpPr>
        <p:spPr>
          <a:xfrm>
            <a:off x="-1" y="0"/>
            <a:ext cx="12191999" cy="1457325"/>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052DEE0-FD94-2F49-AEDE-7DEEE0073475}"/>
              </a:ext>
            </a:extLst>
          </p:cNvPr>
          <p:cNvSpPr txBox="1"/>
          <p:nvPr/>
        </p:nvSpPr>
        <p:spPr>
          <a:xfrm>
            <a:off x="239715" y="2062815"/>
            <a:ext cx="11287561" cy="5109091"/>
          </a:xfrm>
          <a:prstGeom prst="rect">
            <a:avLst/>
          </a:prstGeom>
          <a:noFill/>
        </p:spPr>
        <p:txBody>
          <a:bodyPr wrap="square" lIns="91440" tIns="45720" rIns="91440" bIns="45720" anchor="t">
            <a:spAutoFit/>
          </a:bodyPr>
          <a:lstStyle/>
          <a:p>
            <a:r>
              <a:rPr lang="en-US" sz="2000" dirty="0">
                <a:latin typeface="Tahoma" panose="020B0604030504040204" pitchFamily="34" charset="0"/>
                <a:ea typeface="Tahoma" panose="020B0604030504040204" pitchFamily="34" charset="0"/>
                <a:cs typeface="Tahoma" panose="020B0604030504040204" pitchFamily="34" charset="0"/>
              </a:rPr>
              <a:t>Only projects within the NBRC’s service area are eligible for funding </a:t>
            </a:r>
          </a:p>
          <a:p>
            <a:pPr marL="342900" indent="-342900">
              <a:buFont typeface="Arial" panose="020B0604020202020204" pitchFamily="34" charset="0"/>
              <a:buChar char="•"/>
            </a:pPr>
            <a:r>
              <a:rPr lang="en-US" sz="2000" b="1" dirty="0">
                <a:latin typeface="Tahoma" panose="020B0604030504040204" pitchFamily="34" charset="0"/>
                <a:ea typeface="Tahoma" panose="020B0604030504040204" pitchFamily="34" charset="0"/>
                <a:cs typeface="Tahoma" panose="020B0604030504040204" pitchFamily="34" charset="0"/>
              </a:rPr>
              <a:t>Maine:</a:t>
            </a:r>
            <a:r>
              <a:rPr lang="en-US" sz="2000" dirty="0">
                <a:latin typeface="Tahoma" panose="020B0604030504040204" pitchFamily="34" charset="0"/>
                <a:ea typeface="Tahoma" panose="020B0604030504040204" pitchFamily="34" charset="0"/>
                <a:cs typeface="Tahoma" panose="020B0604030504040204" pitchFamily="34" charset="0"/>
              </a:rPr>
              <a:t> Androscoggin, Aroostook, Franklin, Hancock, Kennebec, Knox, Oxford, Penobscot, Piscataquis, Somerset, Waldo, and Washington counties. </a:t>
            </a:r>
          </a:p>
          <a:p>
            <a:pPr marL="285750" indent="-285750">
              <a:buFont typeface="Arial" panose="020B0604020202020204" pitchFamily="34" charset="0"/>
              <a:buChar char="•"/>
            </a:pPr>
            <a:r>
              <a:rPr lang="en-US" sz="2000" b="1" dirty="0">
                <a:latin typeface="Tahoma" panose="020B0604030504040204" pitchFamily="34" charset="0"/>
                <a:ea typeface="Tahoma" panose="020B0604030504040204" pitchFamily="34" charset="0"/>
                <a:cs typeface="Tahoma" panose="020B0604030504040204" pitchFamily="34" charset="0"/>
              </a:rPr>
              <a:t>New Hampshire:</a:t>
            </a:r>
            <a:r>
              <a:rPr lang="en-US" sz="2000" dirty="0">
                <a:latin typeface="Tahoma" panose="020B0604030504040204" pitchFamily="34" charset="0"/>
                <a:ea typeface="Tahoma" panose="020B0604030504040204" pitchFamily="34" charset="0"/>
                <a:cs typeface="Tahoma" panose="020B0604030504040204" pitchFamily="34" charset="0"/>
              </a:rPr>
              <a:t> Belknap, Carroll, Cheshire, </a:t>
            </a:r>
            <a:r>
              <a:rPr lang="en-US" sz="2000" dirty="0" err="1">
                <a:latin typeface="Tahoma" panose="020B0604030504040204" pitchFamily="34" charset="0"/>
                <a:ea typeface="Tahoma" panose="020B0604030504040204" pitchFamily="34" charset="0"/>
                <a:cs typeface="Tahoma" panose="020B0604030504040204" pitchFamily="34" charset="0"/>
              </a:rPr>
              <a:t>Coös</a:t>
            </a:r>
            <a:r>
              <a:rPr lang="en-US" sz="2000" dirty="0">
                <a:latin typeface="Tahoma" panose="020B0604030504040204" pitchFamily="34" charset="0"/>
                <a:ea typeface="Tahoma" panose="020B0604030504040204" pitchFamily="34" charset="0"/>
                <a:cs typeface="Tahoma" panose="020B0604030504040204" pitchFamily="34" charset="0"/>
              </a:rPr>
              <a:t>, Grafton, and Sullivan counties </a:t>
            </a:r>
          </a:p>
          <a:p>
            <a:pPr marL="285750" indent="-285750">
              <a:buFont typeface="Arial" panose="020B0604020202020204" pitchFamily="34" charset="0"/>
              <a:buChar char="•"/>
            </a:pPr>
            <a:r>
              <a:rPr lang="en-US" sz="2000" b="1" dirty="0">
                <a:latin typeface="Tahoma" panose="020B0604030504040204" pitchFamily="34" charset="0"/>
                <a:ea typeface="Tahoma" panose="020B0604030504040204" pitchFamily="34" charset="0"/>
                <a:cs typeface="Tahoma" panose="020B0604030504040204" pitchFamily="34" charset="0"/>
              </a:rPr>
              <a:t>New York: </a:t>
            </a:r>
            <a:r>
              <a:rPr lang="en-US" sz="2000" dirty="0">
                <a:latin typeface="Tahoma" panose="020B0604030504040204" pitchFamily="34" charset="0"/>
                <a:ea typeface="Tahoma" panose="020B0604030504040204" pitchFamily="34" charset="0"/>
                <a:cs typeface="Tahoma" panose="020B0604030504040204" pitchFamily="34" charset="0"/>
              </a:rPr>
              <a:t>Cayuga, Clinton, Essex, Franklin, Fulton, Genesee, Greene, Hamilton, Herkimer, Jefferson, Lewis, Livingston, Madison, Montgomery, Niagara, Oneida, Orleans, Oswego, Rensselaer, St. Lawrence, Saratoga, Schenectady, Seneca, Sullivan, Warren, Washington, Wayne, and Yates counties. </a:t>
            </a:r>
          </a:p>
          <a:p>
            <a:pPr marL="285750" indent="-285750">
              <a:buFont typeface="Arial" panose="020B0604020202020204" pitchFamily="34" charset="0"/>
              <a:buChar char="•"/>
            </a:pPr>
            <a:r>
              <a:rPr lang="en-US" sz="2000" b="1" dirty="0">
                <a:latin typeface="Tahoma" panose="020B0604030504040204" pitchFamily="34" charset="0"/>
                <a:ea typeface="Tahoma" panose="020B0604030504040204" pitchFamily="34" charset="0"/>
                <a:cs typeface="Tahoma" panose="020B0604030504040204" pitchFamily="34" charset="0"/>
              </a:rPr>
              <a:t>Vermont:</a:t>
            </a:r>
            <a:r>
              <a:rPr lang="en-US" sz="2000" dirty="0">
                <a:latin typeface="Tahoma" panose="020B0604030504040204" pitchFamily="34" charset="0"/>
                <a:ea typeface="Tahoma" panose="020B0604030504040204" pitchFamily="34" charset="0"/>
                <a:cs typeface="Tahoma" panose="020B0604030504040204" pitchFamily="34" charset="0"/>
              </a:rPr>
              <a:t> all counties within the State</a:t>
            </a:r>
            <a:endParaRPr lang="en-US" sz="20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endParaRPr lang="en-US" sz="20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r>
              <a:rPr lang="en-US" sz="2000" b="1" dirty="0">
                <a:solidFill>
                  <a:srgbClr val="000000"/>
                </a:solidFill>
                <a:latin typeface="Tahoma" panose="020B0604030504040204" pitchFamily="34" charset="0"/>
                <a:ea typeface="Tahoma" panose="020B0604030504040204" pitchFamily="34" charset="0"/>
                <a:cs typeface="Tahoma" panose="020B0604030504040204" pitchFamily="34" charset="0"/>
              </a:rPr>
              <a:t>Counties are designated as distressed, transitional, or attainment.</a:t>
            </a:r>
          </a:p>
          <a:p>
            <a:pPr marL="285750" indent="-285750">
              <a:lnSpc>
                <a:spcPct val="120000"/>
              </a:lnSpc>
              <a:buFont typeface="Arial" panose="020B0604020202020204" pitchFamily="34" charset="0"/>
              <a:buChar char="•"/>
            </a:pPr>
            <a:r>
              <a:rPr lang="en-US" sz="2000" b="1" dirty="0">
                <a:latin typeface="Tahoma" panose="020B0604030504040204" pitchFamily="34" charset="0"/>
                <a:ea typeface="Tahoma" panose="020B0604030504040204" pitchFamily="34" charset="0"/>
                <a:cs typeface="Tahoma" panose="020B0604030504040204" pitchFamily="34" charset="0"/>
              </a:rPr>
              <a:t>Distressed</a:t>
            </a:r>
            <a:r>
              <a:rPr lang="en-US" sz="2000" dirty="0">
                <a:latin typeface="Tahoma" panose="020B0604030504040204" pitchFamily="34" charset="0"/>
                <a:ea typeface="Tahoma" panose="020B0604030504040204" pitchFamily="34" charset="0"/>
                <a:cs typeface="Tahoma" panose="020B0604030504040204" pitchFamily="34" charset="0"/>
              </a:rPr>
              <a:t>: Eligible for 80% funding and require a 20% match</a:t>
            </a:r>
          </a:p>
          <a:p>
            <a:pPr marL="285750" indent="-285750">
              <a:lnSpc>
                <a:spcPct val="120000"/>
              </a:lnSpc>
              <a:buFont typeface="Arial" panose="020B0604020202020204" pitchFamily="34" charset="0"/>
              <a:buChar char="•"/>
            </a:pPr>
            <a:r>
              <a:rPr lang="en-US" sz="2000" b="1" dirty="0">
                <a:latin typeface="Tahoma" panose="020B0604030504040204" pitchFamily="34" charset="0"/>
                <a:ea typeface="Tahoma" panose="020B0604030504040204" pitchFamily="34" charset="0"/>
                <a:cs typeface="Tahoma" panose="020B0604030504040204" pitchFamily="34" charset="0"/>
              </a:rPr>
              <a:t>Transitional: </a:t>
            </a:r>
            <a:r>
              <a:rPr lang="en-US" sz="2000" dirty="0">
                <a:latin typeface="Tahoma" panose="020B0604030504040204" pitchFamily="34" charset="0"/>
                <a:ea typeface="Tahoma" panose="020B0604030504040204" pitchFamily="34" charset="0"/>
                <a:cs typeface="Tahoma" panose="020B0604030504040204" pitchFamily="34" charset="0"/>
              </a:rPr>
              <a:t>Eligible for 50% funding and require a 50% match </a:t>
            </a:r>
          </a:p>
          <a:p>
            <a:pPr marL="285750" indent="-285750">
              <a:buFont typeface="Arial" panose="020B0604020202020204" pitchFamily="34" charset="0"/>
              <a:buChar char="•"/>
            </a:pPr>
            <a:r>
              <a:rPr lang="en-US" sz="2000" b="1" dirty="0">
                <a:latin typeface="Tahoma" panose="020B0604030504040204" pitchFamily="34" charset="0"/>
                <a:ea typeface="Tahoma" panose="020B0604030504040204" pitchFamily="34" charset="0"/>
                <a:cs typeface="Tahoma" panose="020B0604030504040204" pitchFamily="34" charset="0"/>
              </a:rPr>
              <a:t>Attainment</a:t>
            </a:r>
            <a:r>
              <a:rPr lang="en-US" sz="2000" dirty="0">
                <a:latin typeface="Tahoma" panose="020B0604030504040204" pitchFamily="34" charset="0"/>
                <a:ea typeface="Tahoma" panose="020B0604030504040204" pitchFamily="34" charset="0"/>
                <a:cs typeface="Tahoma" panose="020B0604030504040204" pitchFamily="34" charset="0"/>
              </a:rPr>
              <a:t>: Ineligible for funding, unless the project will have direct impact on the distressed and transitional counties surrounding it</a:t>
            </a:r>
          </a:p>
          <a:p>
            <a:endParaRPr lang="en-US" b="1" dirty="0">
              <a:solidFill>
                <a:srgbClr val="000000"/>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6021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B3AF801-4A3C-4877-945E-FF86030D2349}"/>
              </a:ext>
            </a:extLst>
          </p:cNvPr>
          <p:cNvGrpSpPr>
            <a:grpSpLocks/>
          </p:cNvGrpSpPr>
          <p:nvPr/>
        </p:nvGrpSpPr>
        <p:grpSpPr bwMode="auto">
          <a:xfrm>
            <a:off x="-1" y="0"/>
            <a:ext cx="12192000" cy="1340919"/>
            <a:chOff x="0" y="-39"/>
            <a:chExt cx="12240" cy="1880"/>
          </a:xfrm>
        </p:grpSpPr>
        <p:sp>
          <p:nvSpPr>
            <p:cNvPr id="5" name="AutoShape 10">
              <a:extLst>
                <a:ext uri="{FF2B5EF4-FFF2-40B4-BE49-F238E27FC236}">
                  <a16:creationId xmlns:a16="http://schemas.microsoft.com/office/drawing/2014/main" id="{F59D35A9-79E0-4FBE-A222-D63D5897D380}"/>
                </a:ext>
              </a:extLst>
            </p:cNvPr>
            <p:cNvSpPr>
              <a:spLocks/>
            </p:cNvSpPr>
            <p:nvPr/>
          </p:nvSpPr>
          <p:spPr bwMode="auto">
            <a:xfrm>
              <a:off x="0" y="5"/>
              <a:ext cx="12240" cy="1836"/>
            </a:xfrm>
            <a:custGeom>
              <a:avLst/>
              <a:gdLst>
                <a:gd name="T0" fmla="*/ 12240 w 12240"/>
                <a:gd name="T1" fmla="+- 0 5 5"/>
                <a:gd name="T2" fmla="*/ 5 h 1836"/>
                <a:gd name="T3" fmla="*/ 0 w 12240"/>
                <a:gd name="T4" fmla="+- 0 5 5"/>
                <a:gd name="T5" fmla="*/ 5 h 1836"/>
                <a:gd name="T6" fmla="*/ 0 w 12240"/>
                <a:gd name="T7" fmla="+- 0 1603 5"/>
                <a:gd name="T8" fmla="*/ 1603 h 1836"/>
                <a:gd name="T9" fmla="*/ 18 w 12240"/>
                <a:gd name="T10" fmla="+- 0 1607 5"/>
                <a:gd name="T11" fmla="*/ 1607 h 1836"/>
                <a:gd name="T12" fmla="*/ 152 w 12240"/>
                <a:gd name="T13" fmla="+- 0 1636 5"/>
                <a:gd name="T14" fmla="*/ 1636 h 1836"/>
                <a:gd name="T15" fmla="*/ 288 w 12240"/>
                <a:gd name="T16" fmla="+- 0 1663 5"/>
                <a:gd name="T17" fmla="*/ 1663 h 1836"/>
                <a:gd name="T18" fmla="*/ 427 w 12240"/>
                <a:gd name="T19" fmla="+- 0 1687 5"/>
                <a:gd name="T20" fmla="*/ 1687 h 1836"/>
                <a:gd name="T21" fmla="*/ 567 w 12240"/>
                <a:gd name="T22" fmla="+- 0 1710 5"/>
                <a:gd name="T23" fmla="*/ 1710 h 1836"/>
                <a:gd name="T24" fmla="*/ 709 w 12240"/>
                <a:gd name="T25" fmla="+- 0 1730 5"/>
                <a:gd name="T26" fmla="*/ 1730 h 1836"/>
                <a:gd name="T27" fmla="*/ 853 w 12240"/>
                <a:gd name="T28" fmla="+- 0 1749 5"/>
                <a:gd name="T29" fmla="*/ 1749 h 1836"/>
                <a:gd name="T30" fmla="*/ 998 w 12240"/>
                <a:gd name="T31" fmla="+- 0 1766 5"/>
                <a:gd name="T32" fmla="*/ 1766 h 1836"/>
                <a:gd name="T33" fmla="*/ 1220 w 12240"/>
                <a:gd name="T34" fmla="+- 0 1787 5"/>
                <a:gd name="T35" fmla="*/ 1787 h 1836"/>
                <a:gd name="T36" fmla="*/ 1445 w 12240"/>
                <a:gd name="T37" fmla="+- 0 1805 5"/>
                <a:gd name="T38" fmla="*/ 1805 h 1836"/>
                <a:gd name="T39" fmla="*/ 1674 w 12240"/>
                <a:gd name="T40" fmla="+- 0 1819 5"/>
                <a:gd name="T41" fmla="*/ 1819 h 1836"/>
                <a:gd name="T42" fmla="*/ 1906 w 12240"/>
                <a:gd name="T43" fmla="+- 0 1830 5"/>
                <a:gd name="T44" fmla="*/ 1830 h 1836"/>
                <a:gd name="T45" fmla="*/ 2220 w 12240"/>
                <a:gd name="T46" fmla="+- 0 1838 5"/>
                <a:gd name="T47" fmla="*/ 1838 h 1836"/>
                <a:gd name="T48" fmla="*/ 2538 w 12240"/>
                <a:gd name="T49" fmla="+- 0 1841 5"/>
                <a:gd name="T50" fmla="*/ 1841 h 1836"/>
                <a:gd name="T51" fmla="*/ 2943 w 12240"/>
                <a:gd name="T52" fmla="+- 0 1836 5"/>
                <a:gd name="T53" fmla="*/ 1836 h 1836"/>
                <a:gd name="T54" fmla="*/ 3354 w 12240"/>
                <a:gd name="T55" fmla="+- 0 1824 5"/>
                <a:gd name="T56" fmla="*/ 1824 h 1836"/>
                <a:gd name="T57" fmla="*/ 3854 w 12240"/>
                <a:gd name="T58" fmla="+- 0 1801 5"/>
                <a:gd name="T59" fmla="*/ 1801 h 1836"/>
                <a:gd name="T60" fmla="*/ 4530 w 12240"/>
                <a:gd name="T61" fmla="+- 0 1756 5"/>
                <a:gd name="T62" fmla="*/ 1756 h 1836"/>
                <a:gd name="T63" fmla="*/ 5470 w 12240"/>
                <a:gd name="T64" fmla="+- 0 1675 5"/>
                <a:gd name="T65" fmla="*/ 1675 h 1836"/>
                <a:gd name="T66" fmla="*/ 9340 w 12240"/>
                <a:gd name="T67" fmla="+- 0 1260 5"/>
                <a:gd name="T68" fmla="*/ 1260 h 1836"/>
                <a:gd name="T69" fmla="*/ 10048 w 12240"/>
                <a:gd name="T70" fmla="+- 0 1197 5"/>
                <a:gd name="T71" fmla="*/ 1197 h 1836"/>
                <a:gd name="T72" fmla="*/ 10579 w 12240"/>
                <a:gd name="T73" fmla="+- 0 1159 5"/>
                <a:gd name="T74" fmla="*/ 1159 h 1836"/>
                <a:gd name="T75" fmla="*/ 10946 w 12240"/>
                <a:gd name="T76" fmla="+- 0 1139 5"/>
                <a:gd name="T77" fmla="*/ 1139 h 1836"/>
                <a:gd name="T78" fmla="*/ 11302 w 12240"/>
                <a:gd name="T79" fmla="+- 0 1125 5"/>
                <a:gd name="T80" fmla="*/ 1125 h 1836"/>
                <a:gd name="T81" fmla="*/ 11579 w 12240"/>
                <a:gd name="T82" fmla="+- 0 1120 5"/>
                <a:gd name="T83" fmla="*/ 1120 h 1836"/>
                <a:gd name="T84" fmla="*/ 12240 w 12240"/>
                <a:gd name="T85" fmla="+- 0 1120 5"/>
                <a:gd name="T86" fmla="*/ 1120 h 1836"/>
                <a:gd name="T87" fmla="*/ 12240 w 12240"/>
                <a:gd name="T88" fmla="+- 0 5 5"/>
                <a:gd name="T89" fmla="*/ 5 h 1836"/>
                <a:gd name="T90" fmla="*/ 12240 w 12240"/>
                <a:gd name="T91" fmla="+- 0 1120 5"/>
                <a:gd name="T92" fmla="*/ 1120 h 1836"/>
                <a:gd name="T93" fmla="*/ 11714 w 12240"/>
                <a:gd name="T94" fmla="+- 0 1120 5"/>
                <a:gd name="T95" fmla="*/ 1120 h 1836"/>
                <a:gd name="T96" fmla="*/ 11847 w 12240"/>
                <a:gd name="T97" fmla="+- 0 1120 5"/>
                <a:gd name="T98" fmla="*/ 1120 h 1836"/>
                <a:gd name="T99" fmla="*/ 12043 w 12240"/>
                <a:gd name="T100" fmla="+- 0 1124 5"/>
                <a:gd name="T101" fmla="*/ 1124 h 1836"/>
                <a:gd name="T102" fmla="*/ 12240 w 12240"/>
                <a:gd name="T103" fmla="+- 0 1131 5"/>
                <a:gd name="T104" fmla="*/ 1131 h 1836"/>
                <a:gd name="T105" fmla="*/ 12240 w 12240"/>
                <a:gd name="T106" fmla="+- 0 1120 5"/>
                <a:gd name="T107" fmla="*/ 1120 h 183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Lst>
              <a:rect l="0" t="0" r="r" b="b"/>
              <a:pathLst>
                <a:path w="12240" h="1836">
                  <a:moveTo>
                    <a:pt x="12240" y="0"/>
                  </a:moveTo>
                  <a:lnTo>
                    <a:pt x="0" y="0"/>
                  </a:lnTo>
                  <a:lnTo>
                    <a:pt x="0" y="1598"/>
                  </a:lnTo>
                  <a:lnTo>
                    <a:pt x="18" y="1602"/>
                  </a:lnTo>
                  <a:lnTo>
                    <a:pt x="152" y="1631"/>
                  </a:lnTo>
                  <a:lnTo>
                    <a:pt x="288" y="1658"/>
                  </a:lnTo>
                  <a:lnTo>
                    <a:pt x="427" y="1682"/>
                  </a:lnTo>
                  <a:lnTo>
                    <a:pt x="567" y="1705"/>
                  </a:lnTo>
                  <a:lnTo>
                    <a:pt x="709" y="1725"/>
                  </a:lnTo>
                  <a:lnTo>
                    <a:pt x="853" y="1744"/>
                  </a:lnTo>
                  <a:lnTo>
                    <a:pt x="998" y="1761"/>
                  </a:lnTo>
                  <a:lnTo>
                    <a:pt x="1220" y="1782"/>
                  </a:lnTo>
                  <a:lnTo>
                    <a:pt x="1445" y="1800"/>
                  </a:lnTo>
                  <a:lnTo>
                    <a:pt x="1674" y="1814"/>
                  </a:lnTo>
                  <a:lnTo>
                    <a:pt x="1906" y="1825"/>
                  </a:lnTo>
                  <a:lnTo>
                    <a:pt x="2220" y="1833"/>
                  </a:lnTo>
                  <a:lnTo>
                    <a:pt x="2538" y="1836"/>
                  </a:lnTo>
                  <a:lnTo>
                    <a:pt x="2943" y="1831"/>
                  </a:lnTo>
                  <a:lnTo>
                    <a:pt x="3354" y="1819"/>
                  </a:lnTo>
                  <a:lnTo>
                    <a:pt x="3854" y="1796"/>
                  </a:lnTo>
                  <a:lnTo>
                    <a:pt x="4530" y="1751"/>
                  </a:lnTo>
                  <a:lnTo>
                    <a:pt x="5470" y="1670"/>
                  </a:lnTo>
                  <a:lnTo>
                    <a:pt x="9340" y="1255"/>
                  </a:lnTo>
                  <a:lnTo>
                    <a:pt x="10048" y="1192"/>
                  </a:lnTo>
                  <a:lnTo>
                    <a:pt x="10579" y="1154"/>
                  </a:lnTo>
                  <a:lnTo>
                    <a:pt x="10946" y="1134"/>
                  </a:lnTo>
                  <a:lnTo>
                    <a:pt x="11302" y="1120"/>
                  </a:lnTo>
                  <a:lnTo>
                    <a:pt x="11579" y="1115"/>
                  </a:lnTo>
                  <a:lnTo>
                    <a:pt x="12240" y="1115"/>
                  </a:lnTo>
                  <a:lnTo>
                    <a:pt x="12240" y="0"/>
                  </a:lnTo>
                  <a:close/>
                  <a:moveTo>
                    <a:pt x="12240" y="1115"/>
                  </a:moveTo>
                  <a:lnTo>
                    <a:pt x="11714" y="1115"/>
                  </a:lnTo>
                  <a:lnTo>
                    <a:pt x="11847" y="1115"/>
                  </a:lnTo>
                  <a:lnTo>
                    <a:pt x="12043" y="1119"/>
                  </a:lnTo>
                  <a:lnTo>
                    <a:pt x="12240" y="1126"/>
                  </a:lnTo>
                  <a:lnTo>
                    <a:pt x="12240" y="1115"/>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 name="AutoShape 9">
              <a:extLst>
                <a:ext uri="{FF2B5EF4-FFF2-40B4-BE49-F238E27FC236}">
                  <a16:creationId xmlns:a16="http://schemas.microsoft.com/office/drawing/2014/main" id="{BD70B397-4ED2-4EA6-8E47-BDB427F06E6F}"/>
                </a:ext>
              </a:extLst>
            </p:cNvPr>
            <p:cNvSpPr>
              <a:spLocks/>
            </p:cNvSpPr>
            <p:nvPr/>
          </p:nvSpPr>
          <p:spPr bwMode="auto">
            <a:xfrm>
              <a:off x="0" y="-39"/>
              <a:ext cx="12240" cy="1722"/>
            </a:xfrm>
            <a:custGeom>
              <a:avLst/>
              <a:gdLst>
                <a:gd name="T0" fmla="*/ 12240 w 12240"/>
                <a:gd name="T1" fmla="*/ 0 h 1683"/>
                <a:gd name="T2" fmla="*/ 0 w 12240"/>
                <a:gd name="T3" fmla="*/ 0 h 1683"/>
                <a:gd name="T4" fmla="*/ 0 w 12240"/>
                <a:gd name="T5" fmla="*/ 1445 h 1683"/>
                <a:gd name="T6" fmla="*/ 18 w 12240"/>
                <a:gd name="T7" fmla="*/ 1449 h 1683"/>
                <a:gd name="T8" fmla="*/ 152 w 12240"/>
                <a:gd name="T9" fmla="*/ 1478 h 1683"/>
                <a:gd name="T10" fmla="*/ 288 w 12240"/>
                <a:gd name="T11" fmla="*/ 1505 h 1683"/>
                <a:gd name="T12" fmla="*/ 427 w 12240"/>
                <a:gd name="T13" fmla="*/ 1529 h 1683"/>
                <a:gd name="T14" fmla="*/ 567 w 12240"/>
                <a:gd name="T15" fmla="*/ 1552 h 1683"/>
                <a:gd name="T16" fmla="*/ 709 w 12240"/>
                <a:gd name="T17" fmla="*/ 1572 h 1683"/>
                <a:gd name="T18" fmla="*/ 853 w 12240"/>
                <a:gd name="T19" fmla="*/ 1591 h 1683"/>
                <a:gd name="T20" fmla="*/ 998 w 12240"/>
                <a:gd name="T21" fmla="*/ 1608 h 1683"/>
                <a:gd name="T22" fmla="*/ 1220 w 12240"/>
                <a:gd name="T23" fmla="*/ 1630 h 1683"/>
                <a:gd name="T24" fmla="*/ 1445 w 12240"/>
                <a:gd name="T25" fmla="*/ 1647 h 1683"/>
                <a:gd name="T26" fmla="*/ 1674 w 12240"/>
                <a:gd name="T27" fmla="*/ 1661 h 1683"/>
                <a:gd name="T28" fmla="*/ 1906 w 12240"/>
                <a:gd name="T29" fmla="*/ 1672 h 1683"/>
                <a:gd name="T30" fmla="*/ 2220 w 12240"/>
                <a:gd name="T31" fmla="*/ 1680 h 1683"/>
                <a:gd name="T32" fmla="*/ 2538 w 12240"/>
                <a:gd name="T33" fmla="*/ 1683 h 1683"/>
                <a:gd name="T34" fmla="*/ 2943 w 12240"/>
                <a:gd name="T35" fmla="*/ 1678 h 1683"/>
                <a:gd name="T36" fmla="*/ 3354 w 12240"/>
                <a:gd name="T37" fmla="*/ 1667 h 1683"/>
                <a:gd name="T38" fmla="*/ 3854 w 12240"/>
                <a:gd name="T39" fmla="*/ 1643 h 1683"/>
                <a:gd name="T40" fmla="*/ 4530 w 12240"/>
                <a:gd name="T41" fmla="*/ 1598 h 1683"/>
                <a:gd name="T42" fmla="*/ 5470 w 12240"/>
                <a:gd name="T43" fmla="*/ 1517 h 1683"/>
                <a:gd name="T44" fmla="*/ 9340 w 12240"/>
                <a:gd name="T45" fmla="*/ 1102 h 1683"/>
                <a:gd name="T46" fmla="*/ 10048 w 12240"/>
                <a:gd name="T47" fmla="*/ 1039 h 1683"/>
                <a:gd name="T48" fmla="*/ 10579 w 12240"/>
                <a:gd name="T49" fmla="*/ 1001 h 1683"/>
                <a:gd name="T50" fmla="*/ 10946 w 12240"/>
                <a:gd name="T51" fmla="*/ 981 h 1683"/>
                <a:gd name="T52" fmla="*/ 11302 w 12240"/>
                <a:gd name="T53" fmla="*/ 968 h 1683"/>
                <a:gd name="T54" fmla="*/ 11579 w 12240"/>
                <a:gd name="T55" fmla="*/ 962 h 1683"/>
                <a:gd name="T56" fmla="*/ 12240 w 12240"/>
                <a:gd name="T57" fmla="*/ 962 h 1683"/>
                <a:gd name="T58" fmla="*/ 12240 w 12240"/>
                <a:gd name="T59" fmla="*/ 0 h 1683"/>
                <a:gd name="T60" fmla="*/ 12240 w 12240"/>
                <a:gd name="T61" fmla="*/ 962 h 1683"/>
                <a:gd name="T62" fmla="*/ 11714 w 12240"/>
                <a:gd name="T63" fmla="*/ 962 h 1683"/>
                <a:gd name="T64" fmla="*/ 11847 w 12240"/>
                <a:gd name="T65" fmla="*/ 962 h 1683"/>
                <a:gd name="T66" fmla="*/ 12043 w 12240"/>
                <a:gd name="T67" fmla="*/ 966 h 1683"/>
                <a:gd name="T68" fmla="*/ 12240 w 12240"/>
                <a:gd name="T69" fmla="*/ 973 h 1683"/>
                <a:gd name="T70" fmla="*/ 12240 w 12240"/>
                <a:gd name="T71" fmla="*/ 962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40" h="1683">
                  <a:moveTo>
                    <a:pt x="12240" y="0"/>
                  </a:moveTo>
                  <a:lnTo>
                    <a:pt x="0" y="0"/>
                  </a:lnTo>
                  <a:lnTo>
                    <a:pt x="0" y="1445"/>
                  </a:lnTo>
                  <a:lnTo>
                    <a:pt x="18" y="1449"/>
                  </a:lnTo>
                  <a:lnTo>
                    <a:pt x="152" y="1478"/>
                  </a:lnTo>
                  <a:lnTo>
                    <a:pt x="288" y="1505"/>
                  </a:lnTo>
                  <a:lnTo>
                    <a:pt x="427" y="1529"/>
                  </a:lnTo>
                  <a:lnTo>
                    <a:pt x="567" y="1552"/>
                  </a:lnTo>
                  <a:lnTo>
                    <a:pt x="709" y="1572"/>
                  </a:lnTo>
                  <a:lnTo>
                    <a:pt x="853" y="1591"/>
                  </a:lnTo>
                  <a:lnTo>
                    <a:pt x="998" y="1608"/>
                  </a:lnTo>
                  <a:lnTo>
                    <a:pt x="1220" y="1630"/>
                  </a:lnTo>
                  <a:lnTo>
                    <a:pt x="1445" y="1647"/>
                  </a:lnTo>
                  <a:lnTo>
                    <a:pt x="1674" y="1661"/>
                  </a:lnTo>
                  <a:lnTo>
                    <a:pt x="1906" y="1672"/>
                  </a:lnTo>
                  <a:lnTo>
                    <a:pt x="2220" y="1680"/>
                  </a:lnTo>
                  <a:lnTo>
                    <a:pt x="2538" y="1683"/>
                  </a:lnTo>
                  <a:lnTo>
                    <a:pt x="2943" y="1678"/>
                  </a:lnTo>
                  <a:lnTo>
                    <a:pt x="3354" y="1667"/>
                  </a:lnTo>
                  <a:lnTo>
                    <a:pt x="3854" y="1643"/>
                  </a:lnTo>
                  <a:lnTo>
                    <a:pt x="4530" y="1598"/>
                  </a:lnTo>
                  <a:lnTo>
                    <a:pt x="5470" y="1517"/>
                  </a:lnTo>
                  <a:lnTo>
                    <a:pt x="9340" y="1102"/>
                  </a:lnTo>
                  <a:lnTo>
                    <a:pt x="10048" y="1039"/>
                  </a:lnTo>
                  <a:lnTo>
                    <a:pt x="10579" y="1001"/>
                  </a:lnTo>
                  <a:lnTo>
                    <a:pt x="10946" y="981"/>
                  </a:lnTo>
                  <a:lnTo>
                    <a:pt x="11302" y="968"/>
                  </a:lnTo>
                  <a:lnTo>
                    <a:pt x="11579" y="962"/>
                  </a:lnTo>
                  <a:lnTo>
                    <a:pt x="12240" y="962"/>
                  </a:lnTo>
                  <a:lnTo>
                    <a:pt x="12240" y="0"/>
                  </a:lnTo>
                  <a:close/>
                  <a:moveTo>
                    <a:pt x="12240" y="962"/>
                  </a:moveTo>
                  <a:lnTo>
                    <a:pt x="11714" y="962"/>
                  </a:lnTo>
                  <a:lnTo>
                    <a:pt x="11847" y="962"/>
                  </a:lnTo>
                  <a:lnTo>
                    <a:pt x="12043" y="966"/>
                  </a:lnTo>
                  <a:lnTo>
                    <a:pt x="12240" y="973"/>
                  </a:lnTo>
                  <a:lnTo>
                    <a:pt x="12240" y="962"/>
                  </a:lnTo>
                  <a:close/>
                </a:path>
              </a:pathLst>
            </a:custGeom>
            <a:solidFill>
              <a:srgbClr val="0C683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AutoShape 8">
              <a:extLst>
                <a:ext uri="{FF2B5EF4-FFF2-40B4-BE49-F238E27FC236}">
                  <a16:creationId xmlns:a16="http://schemas.microsoft.com/office/drawing/2014/main" id="{D500F6EB-0200-4B04-9D4E-BBE06C837661}"/>
                </a:ext>
              </a:extLst>
            </p:cNvPr>
            <p:cNvSpPr>
              <a:spLocks/>
            </p:cNvSpPr>
            <p:nvPr/>
          </p:nvSpPr>
          <p:spPr bwMode="auto">
            <a:xfrm>
              <a:off x="360" y="343"/>
              <a:ext cx="939" cy="939"/>
            </a:xfrm>
            <a:custGeom>
              <a:avLst/>
              <a:gdLst>
                <a:gd name="T0" fmla="+- 0 547 360"/>
                <a:gd name="T1" fmla="*/ T0 w 939"/>
                <a:gd name="T2" fmla="+- 0 1068 343"/>
                <a:gd name="T3" fmla="*/ 1068 h 939"/>
                <a:gd name="T4" fmla="+- 0 360 360"/>
                <a:gd name="T5" fmla="*/ T4 w 939"/>
                <a:gd name="T6" fmla="+- 0 800 343"/>
                <a:gd name="T7" fmla="*/ 800 h 939"/>
                <a:gd name="T8" fmla="+- 0 586 360"/>
                <a:gd name="T9" fmla="*/ T8 w 939"/>
                <a:gd name="T10" fmla="+- 0 1137 343"/>
                <a:gd name="T11" fmla="*/ 1137 h 939"/>
                <a:gd name="T12" fmla="+- 0 828 360"/>
                <a:gd name="T13" fmla="*/ T12 w 939"/>
                <a:gd name="T14" fmla="+- 0 520 343"/>
                <a:gd name="T15" fmla="*/ 520 h 939"/>
                <a:gd name="T16" fmla="+- 0 712 360"/>
                <a:gd name="T17" fmla="*/ T16 w 939"/>
                <a:gd name="T18" fmla="+- 0 400 343"/>
                <a:gd name="T19" fmla="*/ 400 h 939"/>
                <a:gd name="T20" fmla="+- 0 461 360"/>
                <a:gd name="T21" fmla="*/ T20 w 939"/>
                <a:gd name="T22" fmla="+- 0 634 343"/>
                <a:gd name="T23" fmla="*/ 634 h 939"/>
                <a:gd name="T24" fmla="+- 0 483 360"/>
                <a:gd name="T25" fmla="*/ T24 w 939"/>
                <a:gd name="T26" fmla="+- 0 645 343"/>
                <a:gd name="T27" fmla="*/ 645 h 939"/>
                <a:gd name="T28" fmla="+- 0 766 360"/>
                <a:gd name="T29" fmla="*/ T28 w 939"/>
                <a:gd name="T30" fmla="+- 0 434 343"/>
                <a:gd name="T31" fmla="*/ 434 h 939"/>
                <a:gd name="T32" fmla="+- 0 967 360"/>
                <a:gd name="T33" fmla="*/ T32 w 939"/>
                <a:gd name="T34" fmla="+- 0 695 343"/>
                <a:gd name="T35" fmla="*/ 695 h 939"/>
                <a:gd name="T36" fmla="+- 0 900 360"/>
                <a:gd name="T37" fmla="*/ T36 w 939"/>
                <a:gd name="T38" fmla="+- 0 720 343"/>
                <a:gd name="T39" fmla="*/ 720 h 939"/>
                <a:gd name="T40" fmla="+- 0 903 360"/>
                <a:gd name="T41" fmla="*/ T40 w 939"/>
                <a:gd name="T42" fmla="+- 0 618 343"/>
                <a:gd name="T43" fmla="*/ 618 h 939"/>
                <a:gd name="T44" fmla="+- 0 872 360"/>
                <a:gd name="T45" fmla="*/ T44 w 939"/>
                <a:gd name="T46" fmla="+- 0 613 343"/>
                <a:gd name="T47" fmla="*/ 613 h 939"/>
                <a:gd name="T48" fmla="+- 0 865 360"/>
                <a:gd name="T49" fmla="*/ T48 w 939"/>
                <a:gd name="T50" fmla="+- 0 577 343"/>
                <a:gd name="T51" fmla="*/ 577 h 939"/>
                <a:gd name="T52" fmla="+- 0 839 360"/>
                <a:gd name="T53" fmla="*/ T52 w 939"/>
                <a:gd name="T54" fmla="+- 0 559 343"/>
                <a:gd name="T55" fmla="*/ 559 h 939"/>
                <a:gd name="T56" fmla="+- 0 822 360"/>
                <a:gd name="T57" fmla="*/ T56 w 939"/>
                <a:gd name="T58" fmla="+- 0 545 343"/>
                <a:gd name="T59" fmla="*/ 545 h 939"/>
                <a:gd name="T60" fmla="+- 0 795 360"/>
                <a:gd name="T61" fmla="*/ T60 w 939"/>
                <a:gd name="T62" fmla="+- 0 579 343"/>
                <a:gd name="T63" fmla="*/ 579 h 939"/>
                <a:gd name="T64" fmla="+- 0 751 360"/>
                <a:gd name="T65" fmla="*/ T64 w 939"/>
                <a:gd name="T66" fmla="+- 0 611 343"/>
                <a:gd name="T67" fmla="*/ 611 h 939"/>
                <a:gd name="T68" fmla="+- 0 756 360"/>
                <a:gd name="T69" fmla="*/ T68 w 939"/>
                <a:gd name="T70" fmla="+- 0 722 343"/>
                <a:gd name="T71" fmla="*/ 722 h 939"/>
                <a:gd name="T72" fmla="+- 0 706 360"/>
                <a:gd name="T73" fmla="*/ T72 w 939"/>
                <a:gd name="T74" fmla="+- 0 695 343"/>
                <a:gd name="T75" fmla="*/ 695 h 939"/>
                <a:gd name="T76" fmla="+- 0 645 360"/>
                <a:gd name="T77" fmla="*/ T76 w 939"/>
                <a:gd name="T78" fmla="+- 0 707 343"/>
                <a:gd name="T79" fmla="*/ 707 h 939"/>
                <a:gd name="T80" fmla="+- 0 672 360"/>
                <a:gd name="T81" fmla="*/ T80 w 939"/>
                <a:gd name="T82" fmla="+- 0 787 343"/>
                <a:gd name="T83" fmla="*/ 787 h 939"/>
                <a:gd name="T84" fmla="+- 0 666 360"/>
                <a:gd name="T85" fmla="*/ T84 w 939"/>
                <a:gd name="T86" fmla="+- 0 826 343"/>
                <a:gd name="T87" fmla="*/ 826 h 939"/>
                <a:gd name="T88" fmla="+- 0 732 360"/>
                <a:gd name="T89" fmla="*/ T88 w 939"/>
                <a:gd name="T90" fmla="+- 0 874 343"/>
                <a:gd name="T91" fmla="*/ 874 h 939"/>
                <a:gd name="T92" fmla="+- 0 733 360"/>
                <a:gd name="T93" fmla="*/ T92 w 939"/>
                <a:gd name="T94" fmla="+- 0 909 343"/>
                <a:gd name="T95" fmla="*/ 909 h 939"/>
                <a:gd name="T96" fmla="+- 0 804 360"/>
                <a:gd name="T97" fmla="*/ T96 w 939"/>
                <a:gd name="T98" fmla="+- 0 897 343"/>
                <a:gd name="T99" fmla="*/ 897 h 939"/>
                <a:gd name="T100" fmla="+- 0 821 360"/>
                <a:gd name="T101" fmla="*/ T100 w 939"/>
                <a:gd name="T102" fmla="+- 0 895 343"/>
                <a:gd name="T103" fmla="*/ 895 h 939"/>
                <a:gd name="T104" fmla="+- 0 838 360"/>
                <a:gd name="T105" fmla="*/ T104 w 939"/>
                <a:gd name="T106" fmla="+- 0 977 343"/>
                <a:gd name="T107" fmla="*/ 977 h 939"/>
                <a:gd name="T108" fmla="+- 0 837 360"/>
                <a:gd name="T109" fmla="*/ T108 w 939"/>
                <a:gd name="T110" fmla="+- 0 877 343"/>
                <a:gd name="T111" fmla="*/ 877 h 939"/>
                <a:gd name="T112" fmla="+- 0 867 360"/>
                <a:gd name="T113" fmla="*/ T112 w 939"/>
                <a:gd name="T114" fmla="+- 0 895 343"/>
                <a:gd name="T115" fmla="*/ 895 h 939"/>
                <a:gd name="T116" fmla="+- 0 949 360"/>
                <a:gd name="T117" fmla="*/ T116 w 939"/>
                <a:gd name="T118" fmla="+- 0 908 343"/>
                <a:gd name="T119" fmla="*/ 908 h 939"/>
                <a:gd name="T120" fmla="+- 0 923 360"/>
                <a:gd name="T121" fmla="*/ T120 w 939"/>
                <a:gd name="T122" fmla="+- 0 872 343"/>
                <a:gd name="T123" fmla="*/ 872 h 939"/>
                <a:gd name="T124" fmla="+- 0 990 360"/>
                <a:gd name="T125" fmla="*/ T124 w 939"/>
                <a:gd name="T126" fmla="+- 0 824 343"/>
                <a:gd name="T127" fmla="*/ 824 h 939"/>
                <a:gd name="T128" fmla="+- 0 983 360"/>
                <a:gd name="T129" fmla="*/ T128 w 939"/>
                <a:gd name="T130" fmla="+- 0 784 343"/>
                <a:gd name="T131" fmla="*/ 784 h 939"/>
                <a:gd name="T132" fmla="+- 0 1005 360"/>
                <a:gd name="T133" fmla="*/ T132 w 939"/>
                <a:gd name="T134" fmla="+- 0 730 343"/>
                <a:gd name="T135" fmla="*/ 730 h 939"/>
                <a:gd name="T136" fmla="+- 0 1030 360"/>
                <a:gd name="T137" fmla="*/ T136 w 939"/>
                <a:gd name="T138" fmla="+- 0 668 343"/>
                <a:gd name="T139" fmla="*/ 668 h 939"/>
                <a:gd name="T140" fmla="+- 0 1152 360"/>
                <a:gd name="T141" fmla="*/ T140 w 939"/>
                <a:gd name="T142" fmla="+- 0 888 343"/>
                <a:gd name="T143" fmla="*/ 888 h 939"/>
                <a:gd name="T144" fmla="+- 0 906 360"/>
                <a:gd name="T145" fmla="*/ T144 w 939"/>
                <a:gd name="T146" fmla="+- 0 1135 343"/>
                <a:gd name="T147" fmla="*/ 1135 h 939"/>
                <a:gd name="T148" fmla="+- 0 572 360"/>
                <a:gd name="T149" fmla="*/ T148 w 939"/>
                <a:gd name="T150" fmla="+- 0 1019 343"/>
                <a:gd name="T151" fmla="*/ 1019 h 939"/>
                <a:gd name="T152" fmla="+- 0 533 360"/>
                <a:gd name="T153" fmla="*/ T152 w 939"/>
                <a:gd name="T154" fmla="+- 0 667 343"/>
                <a:gd name="T155" fmla="*/ 667 h 939"/>
                <a:gd name="T156" fmla="+- 0 830 360"/>
                <a:gd name="T157" fmla="*/ T156 w 939"/>
                <a:gd name="T158" fmla="+- 0 482 343"/>
                <a:gd name="T159" fmla="*/ 482 h 939"/>
                <a:gd name="T160" fmla="+- 0 1127 360"/>
                <a:gd name="T161" fmla="*/ T160 w 939"/>
                <a:gd name="T162" fmla="+- 0 667 343"/>
                <a:gd name="T163" fmla="*/ 667 h 939"/>
                <a:gd name="T164" fmla="+- 0 1127 360"/>
                <a:gd name="T165" fmla="*/ T164 w 939"/>
                <a:gd name="T166" fmla="+- 0 612 343"/>
                <a:gd name="T167" fmla="*/ 612 h 939"/>
                <a:gd name="T168" fmla="+- 0 902 360"/>
                <a:gd name="T169" fmla="*/ T168 w 939"/>
                <a:gd name="T170" fmla="+- 0 462 343"/>
                <a:gd name="T171" fmla="*/ 462 h 939"/>
                <a:gd name="T172" fmla="+- 0 576 360"/>
                <a:gd name="T173" fmla="*/ T172 w 939"/>
                <a:gd name="T174" fmla="+- 0 559 343"/>
                <a:gd name="T175" fmla="*/ 559 h 939"/>
                <a:gd name="T176" fmla="+- 0 479 360"/>
                <a:gd name="T177" fmla="*/ T176 w 939"/>
                <a:gd name="T178" fmla="+- 0 885 343"/>
                <a:gd name="T179" fmla="*/ 885 h 939"/>
                <a:gd name="T180" fmla="+- 0 690 360"/>
                <a:gd name="T181" fmla="*/ T180 w 939"/>
                <a:gd name="T182" fmla="+- 0 1143 343"/>
                <a:gd name="T183" fmla="*/ 1143 h 939"/>
                <a:gd name="T184" fmla="+- 0 969 360"/>
                <a:gd name="T185" fmla="*/ T184 w 939"/>
                <a:gd name="T186" fmla="+- 0 1143 343"/>
                <a:gd name="T187" fmla="*/ 1143 h 939"/>
                <a:gd name="T188" fmla="+- 0 1181 360"/>
                <a:gd name="T189" fmla="*/ T188 w 939"/>
                <a:gd name="T190" fmla="+- 0 885 343"/>
                <a:gd name="T191" fmla="*/ 885 h 939"/>
                <a:gd name="T192" fmla="+- 0 1176 360"/>
                <a:gd name="T193" fmla="*/ T192 w 939"/>
                <a:gd name="T194" fmla="+- 0 981 343"/>
                <a:gd name="T195" fmla="*/ 981 h 939"/>
                <a:gd name="T196" fmla="+- 0 893 360"/>
                <a:gd name="T197" fmla="*/ T196 w 939"/>
                <a:gd name="T198" fmla="+- 0 1192 343"/>
                <a:gd name="T199" fmla="*/ 1192 h 939"/>
                <a:gd name="T200" fmla="+- 0 1064 360"/>
                <a:gd name="T201" fmla="*/ T200 w 939"/>
                <a:gd name="T202" fmla="+- 0 1157 343"/>
                <a:gd name="T203" fmla="*/ 1157 h 939"/>
                <a:gd name="T204" fmla="+- 0 1245 360"/>
                <a:gd name="T205" fmla="*/ T204 w 939"/>
                <a:gd name="T206" fmla="+- 0 845 343"/>
                <a:gd name="T207" fmla="*/ 845 h 939"/>
                <a:gd name="T208" fmla="+- 0 1133 360"/>
                <a:gd name="T209" fmla="*/ T208 w 939"/>
                <a:gd name="T210" fmla="+- 0 539 343"/>
                <a:gd name="T211" fmla="*/ 539 h 939"/>
                <a:gd name="T212" fmla="+- 0 859 360"/>
                <a:gd name="T213" fmla="*/ T212 w 939"/>
                <a:gd name="T214" fmla="+- 0 428 343"/>
                <a:gd name="T215" fmla="*/ 428 h 939"/>
                <a:gd name="T216" fmla="+- 0 1157 360"/>
                <a:gd name="T217" fmla="*/ T216 w 939"/>
                <a:gd name="T218" fmla="+- 0 616 343"/>
                <a:gd name="T219" fmla="*/ 616 h 9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939" h="939">
                  <a:moveTo>
                    <a:pt x="440" y="855"/>
                  </a:moveTo>
                  <a:lnTo>
                    <a:pt x="369" y="840"/>
                  </a:lnTo>
                  <a:lnTo>
                    <a:pt x="302" y="813"/>
                  </a:lnTo>
                  <a:lnTo>
                    <a:pt x="241" y="775"/>
                  </a:lnTo>
                  <a:lnTo>
                    <a:pt x="187" y="725"/>
                  </a:lnTo>
                  <a:lnTo>
                    <a:pt x="143" y="666"/>
                  </a:lnTo>
                  <a:lnTo>
                    <a:pt x="111" y="601"/>
                  </a:lnTo>
                  <a:lnTo>
                    <a:pt x="91" y="531"/>
                  </a:lnTo>
                  <a:lnTo>
                    <a:pt x="84" y="457"/>
                  </a:lnTo>
                  <a:lnTo>
                    <a:pt x="0" y="457"/>
                  </a:lnTo>
                  <a:lnTo>
                    <a:pt x="57" y="585"/>
                  </a:lnTo>
                  <a:lnTo>
                    <a:pt x="94" y="657"/>
                  </a:lnTo>
                  <a:lnTo>
                    <a:pt x="125" y="701"/>
                  </a:lnTo>
                  <a:lnTo>
                    <a:pt x="167" y="743"/>
                  </a:lnTo>
                  <a:lnTo>
                    <a:pt x="226" y="794"/>
                  </a:lnTo>
                  <a:lnTo>
                    <a:pt x="291" y="836"/>
                  </a:lnTo>
                  <a:lnTo>
                    <a:pt x="362" y="866"/>
                  </a:lnTo>
                  <a:lnTo>
                    <a:pt x="437" y="882"/>
                  </a:lnTo>
                  <a:lnTo>
                    <a:pt x="440" y="855"/>
                  </a:lnTo>
                  <a:moveTo>
                    <a:pt x="468" y="177"/>
                  </a:moveTo>
                  <a:lnTo>
                    <a:pt x="468" y="178"/>
                  </a:lnTo>
                  <a:lnTo>
                    <a:pt x="468" y="177"/>
                  </a:lnTo>
                  <a:moveTo>
                    <a:pt x="480" y="0"/>
                  </a:moveTo>
                  <a:lnTo>
                    <a:pt x="352" y="57"/>
                  </a:lnTo>
                  <a:lnTo>
                    <a:pt x="280" y="94"/>
                  </a:lnTo>
                  <a:lnTo>
                    <a:pt x="236" y="125"/>
                  </a:lnTo>
                  <a:lnTo>
                    <a:pt x="193" y="167"/>
                  </a:lnTo>
                  <a:lnTo>
                    <a:pt x="142" y="226"/>
                  </a:lnTo>
                  <a:lnTo>
                    <a:pt x="101" y="291"/>
                  </a:lnTo>
                  <a:lnTo>
                    <a:pt x="71" y="362"/>
                  </a:lnTo>
                  <a:lnTo>
                    <a:pt x="55" y="437"/>
                  </a:lnTo>
                  <a:lnTo>
                    <a:pt x="82" y="440"/>
                  </a:lnTo>
                  <a:lnTo>
                    <a:pt x="97" y="369"/>
                  </a:lnTo>
                  <a:lnTo>
                    <a:pt x="123" y="302"/>
                  </a:lnTo>
                  <a:lnTo>
                    <a:pt x="162" y="241"/>
                  </a:lnTo>
                  <a:lnTo>
                    <a:pt x="212" y="187"/>
                  </a:lnTo>
                  <a:lnTo>
                    <a:pt x="271" y="143"/>
                  </a:lnTo>
                  <a:lnTo>
                    <a:pt x="336" y="111"/>
                  </a:lnTo>
                  <a:lnTo>
                    <a:pt x="406" y="91"/>
                  </a:lnTo>
                  <a:lnTo>
                    <a:pt x="479" y="84"/>
                  </a:lnTo>
                  <a:lnTo>
                    <a:pt x="480" y="0"/>
                  </a:lnTo>
                  <a:moveTo>
                    <a:pt x="670" y="325"/>
                  </a:moveTo>
                  <a:lnTo>
                    <a:pt x="633" y="342"/>
                  </a:lnTo>
                  <a:lnTo>
                    <a:pt x="607" y="352"/>
                  </a:lnTo>
                  <a:lnTo>
                    <a:pt x="590" y="350"/>
                  </a:lnTo>
                  <a:lnTo>
                    <a:pt x="581" y="330"/>
                  </a:lnTo>
                  <a:lnTo>
                    <a:pt x="573" y="336"/>
                  </a:lnTo>
                  <a:lnTo>
                    <a:pt x="557" y="356"/>
                  </a:lnTo>
                  <a:lnTo>
                    <a:pt x="540" y="377"/>
                  </a:lnTo>
                  <a:lnTo>
                    <a:pt x="527" y="385"/>
                  </a:lnTo>
                  <a:lnTo>
                    <a:pt x="523" y="363"/>
                  </a:lnTo>
                  <a:lnTo>
                    <a:pt x="532" y="322"/>
                  </a:lnTo>
                  <a:lnTo>
                    <a:pt x="542" y="282"/>
                  </a:lnTo>
                  <a:lnTo>
                    <a:pt x="543" y="275"/>
                  </a:lnTo>
                  <a:lnTo>
                    <a:pt x="544" y="271"/>
                  </a:lnTo>
                  <a:lnTo>
                    <a:pt x="545" y="265"/>
                  </a:lnTo>
                  <a:lnTo>
                    <a:pt x="532" y="269"/>
                  </a:lnTo>
                  <a:lnTo>
                    <a:pt x="521" y="271"/>
                  </a:lnTo>
                  <a:lnTo>
                    <a:pt x="512" y="270"/>
                  </a:lnTo>
                  <a:lnTo>
                    <a:pt x="507" y="268"/>
                  </a:lnTo>
                  <a:lnTo>
                    <a:pt x="500" y="257"/>
                  </a:lnTo>
                  <a:lnTo>
                    <a:pt x="504" y="240"/>
                  </a:lnTo>
                  <a:lnTo>
                    <a:pt x="504" y="238"/>
                  </a:lnTo>
                  <a:lnTo>
                    <a:pt x="505" y="234"/>
                  </a:lnTo>
                  <a:lnTo>
                    <a:pt x="500" y="234"/>
                  </a:lnTo>
                  <a:lnTo>
                    <a:pt x="494" y="238"/>
                  </a:lnTo>
                  <a:lnTo>
                    <a:pt x="490" y="235"/>
                  </a:lnTo>
                  <a:lnTo>
                    <a:pt x="484" y="229"/>
                  </a:lnTo>
                  <a:lnTo>
                    <a:pt x="479" y="216"/>
                  </a:lnTo>
                  <a:lnTo>
                    <a:pt x="474" y="200"/>
                  </a:lnTo>
                  <a:lnTo>
                    <a:pt x="468" y="179"/>
                  </a:lnTo>
                  <a:lnTo>
                    <a:pt x="467" y="175"/>
                  </a:lnTo>
                  <a:lnTo>
                    <a:pt x="467" y="181"/>
                  </a:lnTo>
                  <a:lnTo>
                    <a:pt x="462" y="202"/>
                  </a:lnTo>
                  <a:lnTo>
                    <a:pt x="457" y="219"/>
                  </a:lnTo>
                  <a:lnTo>
                    <a:pt x="451" y="231"/>
                  </a:lnTo>
                  <a:lnTo>
                    <a:pt x="446" y="238"/>
                  </a:lnTo>
                  <a:lnTo>
                    <a:pt x="442" y="240"/>
                  </a:lnTo>
                  <a:lnTo>
                    <a:pt x="435" y="236"/>
                  </a:lnTo>
                  <a:lnTo>
                    <a:pt x="430" y="236"/>
                  </a:lnTo>
                  <a:lnTo>
                    <a:pt x="436" y="259"/>
                  </a:lnTo>
                  <a:lnTo>
                    <a:pt x="426" y="275"/>
                  </a:lnTo>
                  <a:lnTo>
                    <a:pt x="408" y="274"/>
                  </a:lnTo>
                  <a:lnTo>
                    <a:pt x="391" y="268"/>
                  </a:lnTo>
                  <a:lnTo>
                    <a:pt x="394" y="284"/>
                  </a:lnTo>
                  <a:lnTo>
                    <a:pt x="404" y="324"/>
                  </a:lnTo>
                  <a:lnTo>
                    <a:pt x="412" y="365"/>
                  </a:lnTo>
                  <a:lnTo>
                    <a:pt x="408" y="387"/>
                  </a:lnTo>
                  <a:lnTo>
                    <a:pt x="396" y="379"/>
                  </a:lnTo>
                  <a:lnTo>
                    <a:pt x="378" y="358"/>
                  </a:lnTo>
                  <a:lnTo>
                    <a:pt x="375" y="354"/>
                  </a:lnTo>
                  <a:lnTo>
                    <a:pt x="362" y="338"/>
                  </a:lnTo>
                  <a:lnTo>
                    <a:pt x="355" y="333"/>
                  </a:lnTo>
                  <a:lnTo>
                    <a:pt x="346" y="352"/>
                  </a:lnTo>
                  <a:lnTo>
                    <a:pt x="329" y="354"/>
                  </a:lnTo>
                  <a:lnTo>
                    <a:pt x="303" y="344"/>
                  </a:lnTo>
                  <a:lnTo>
                    <a:pt x="266" y="327"/>
                  </a:lnTo>
                  <a:lnTo>
                    <a:pt x="271" y="337"/>
                  </a:lnTo>
                  <a:lnTo>
                    <a:pt x="285" y="364"/>
                  </a:lnTo>
                  <a:lnTo>
                    <a:pt x="292" y="395"/>
                  </a:lnTo>
                  <a:lnTo>
                    <a:pt x="279" y="419"/>
                  </a:lnTo>
                  <a:lnTo>
                    <a:pt x="282" y="424"/>
                  </a:lnTo>
                  <a:lnTo>
                    <a:pt x="294" y="432"/>
                  </a:lnTo>
                  <a:lnTo>
                    <a:pt x="312" y="444"/>
                  </a:lnTo>
                  <a:lnTo>
                    <a:pt x="330" y="460"/>
                  </a:lnTo>
                  <a:lnTo>
                    <a:pt x="329" y="466"/>
                  </a:lnTo>
                  <a:lnTo>
                    <a:pt x="321" y="474"/>
                  </a:lnTo>
                  <a:lnTo>
                    <a:pt x="311" y="480"/>
                  </a:lnTo>
                  <a:lnTo>
                    <a:pt x="306" y="483"/>
                  </a:lnTo>
                  <a:lnTo>
                    <a:pt x="324" y="492"/>
                  </a:lnTo>
                  <a:lnTo>
                    <a:pt x="347" y="502"/>
                  </a:lnTo>
                  <a:lnTo>
                    <a:pt x="367" y="510"/>
                  </a:lnTo>
                  <a:lnTo>
                    <a:pt x="375" y="517"/>
                  </a:lnTo>
                  <a:lnTo>
                    <a:pt x="372" y="531"/>
                  </a:lnTo>
                  <a:lnTo>
                    <a:pt x="366" y="546"/>
                  </a:lnTo>
                  <a:lnTo>
                    <a:pt x="357" y="559"/>
                  </a:lnTo>
                  <a:lnTo>
                    <a:pt x="347" y="567"/>
                  </a:lnTo>
                  <a:lnTo>
                    <a:pt x="353" y="567"/>
                  </a:lnTo>
                  <a:lnTo>
                    <a:pt x="373" y="566"/>
                  </a:lnTo>
                  <a:lnTo>
                    <a:pt x="399" y="562"/>
                  </a:lnTo>
                  <a:lnTo>
                    <a:pt x="425" y="555"/>
                  </a:lnTo>
                  <a:lnTo>
                    <a:pt x="429" y="554"/>
                  </a:lnTo>
                  <a:lnTo>
                    <a:pt x="429" y="563"/>
                  </a:lnTo>
                  <a:lnTo>
                    <a:pt x="444" y="554"/>
                  </a:lnTo>
                  <a:lnTo>
                    <a:pt x="453" y="546"/>
                  </a:lnTo>
                  <a:lnTo>
                    <a:pt x="459" y="534"/>
                  </a:lnTo>
                  <a:lnTo>
                    <a:pt x="460" y="534"/>
                  </a:lnTo>
                  <a:lnTo>
                    <a:pt x="461" y="552"/>
                  </a:lnTo>
                  <a:lnTo>
                    <a:pt x="461" y="566"/>
                  </a:lnTo>
                  <a:lnTo>
                    <a:pt x="461" y="597"/>
                  </a:lnTo>
                  <a:lnTo>
                    <a:pt x="459" y="635"/>
                  </a:lnTo>
                  <a:lnTo>
                    <a:pt x="455" y="656"/>
                  </a:lnTo>
                  <a:lnTo>
                    <a:pt x="478" y="634"/>
                  </a:lnTo>
                  <a:lnTo>
                    <a:pt x="477" y="629"/>
                  </a:lnTo>
                  <a:lnTo>
                    <a:pt x="474" y="607"/>
                  </a:lnTo>
                  <a:lnTo>
                    <a:pt x="474" y="577"/>
                  </a:lnTo>
                  <a:lnTo>
                    <a:pt x="475" y="550"/>
                  </a:lnTo>
                  <a:lnTo>
                    <a:pt x="477" y="534"/>
                  </a:lnTo>
                  <a:lnTo>
                    <a:pt x="477" y="533"/>
                  </a:lnTo>
                  <a:lnTo>
                    <a:pt x="483" y="544"/>
                  </a:lnTo>
                  <a:lnTo>
                    <a:pt x="493" y="552"/>
                  </a:lnTo>
                  <a:lnTo>
                    <a:pt x="506" y="561"/>
                  </a:lnTo>
                  <a:lnTo>
                    <a:pt x="507" y="552"/>
                  </a:lnTo>
                  <a:lnTo>
                    <a:pt x="511" y="553"/>
                  </a:lnTo>
                  <a:lnTo>
                    <a:pt x="537" y="560"/>
                  </a:lnTo>
                  <a:lnTo>
                    <a:pt x="563" y="564"/>
                  </a:lnTo>
                  <a:lnTo>
                    <a:pt x="583" y="565"/>
                  </a:lnTo>
                  <a:lnTo>
                    <a:pt x="589" y="565"/>
                  </a:lnTo>
                  <a:lnTo>
                    <a:pt x="578" y="557"/>
                  </a:lnTo>
                  <a:lnTo>
                    <a:pt x="575" y="552"/>
                  </a:lnTo>
                  <a:lnTo>
                    <a:pt x="570" y="544"/>
                  </a:lnTo>
                  <a:lnTo>
                    <a:pt x="565" y="533"/>
                  </a:lnTo>
                  <a:lnTo>
                    <a:pt x="563" y="529"/>
                  </a:lnTo>
                  <a:lnTo>
                    <a:pt x="561" y="515"/>
                  </a:lnTo>
                  <a:lnTo>
                    <a:pt x="569" y="508"/>
                  </a:lnTo>
                  <a:lnTo>
                    <a:pt x="589" y="499"/>
                  </a:lnTo>
                  <a:lnTo>
                    <a:pt x="612" y="490"/>
                  </a:lnTo>
                  <a:lnTo>
                    <a:pt x="630" y="481"/>
                  </a:lnTo>
                  <a:lnTo>
                    <a:pt x="625" y="478"/>
                  </a:lnTo>
                  <a:lnTo>
                    <a:pt x="615" y="472"/>
                  </a:lnTo>
                  <a:lnTo>
                    <a:pt x="607" y="464"/>
                  </a:lnTo>
                  <a:lnTo>
                    <a:pt x="606" y="458"/>
                  </a:lnTo>
                  <a:lnTo>
                    <a:pt x="623" y="441"/>
                  </a:lnTo>
                  <a:lnTo>
                    <a:pt x="641" y="430"/>
                  </a:lnTo>
                  <a:lnTo>
                    <a:pt x="654" y="422"/>
                  </a:lnTo>
                  <a:lnTo>
                    <a:pt x="656" y="417"/>
                  </a:lnTo>
                  <a:lnTo>
                    <a:pt x="643" y="392"/>
                  </a:lnTo>
                  <a:lnTo>
                    <a:pt x="645" y="387"/>
                  </a:lnTo>
                  <a:lnTo>
                    <a:pt x="645" y="385"/>
                  </a:lnTo>
                  <a:lnTo>
                    <a:pt x="651" y="361"/>
                  </a:lnTo>
                  <a:lnTo>
                    <a:pt x="656" y="352"/>
                  </a:lnTo>
                  <a:lnTo>
                    <a:pt x="664" y="335"/>
                  </a:lnTo>
                  <a:lnTo>
                    <a:pt x="670" y="325"/>
                  </a:lnTo>
                  <a:moveTo>
                    <a:pt x="828" y="470"/>
                  </a:moveTo>
                  <a:lnTo>
                    <a:pt x="821" y="398"/>
                  </a:lnTo>
                  <a:lnTo>
                    <a:pt x="801" y="332"/>
                  </a:lnTo>
                  <a:lnTo>
                    <a:pt x="801" y="470"/>
                  </a:lnTo>
                  <a:lnTo>
                    <a:pt x="792" y="545"/>
                  </a:lnTo>
                  <a:lnTo>
                    <a:pt x="767" y="615"/>
                  </a:lnTo>
                  <a:lnTo>
                    <a:pt x="728" y="676"/>
                  </a:lnTo>
                  <a:lnTo>
                    <a:pt x="677" y="728"/>
                  </a:lnTo>
                  <a:lnTo>
                    <a:pt x="615" y="767"/>
                  </a:lnTo>
                  <a:lnTo>
                    <a:pt x="546" y="792"/>
                  </a:lnTo>
                  <a:lnTo>
                    <a:pt x="470" y="800"/>
                  </a:lnTo>
                  <a:lnTo>
                    <a:pt x="394" y="792"/>
                  </a:lnTo>
                  <a:lnTo>
                    <a:pt x="324" y="767"/>
                  </a:lnTo>
                  <a:lnTo>
                    <a:pt x="263" y="728"/>
                  </a:lnTo>
                  <a:lnTo>
                    <a:pt x="212" y="676"/>
                  </a:lnTo>
                  <a:lnTo>
                    <a:pt x="173" y="615"/>
                  </a:lnTo>
                  <a:lnTo>
                    <a:pt x="148" y="545"/>
                  </a:lnTo>
                  <a:lnTo>
                    <a:pt x="139" y="470"/>
                  </a:lnTo>
                  <a:lnTo>
                    <a:pt x="148" y="394"/>
                  </a:lnTo>
                  <a:lnTo>
                    <a:pt x="173" y="324"/>
                  </a:lnTo>
                  <a:lnTo>
                    <a:pt x="212" y="263"/>
                  </a:lnTo>
                  <a:lnTo>
                    <a:pt x="263" y="212"/>
                  </a:lnTo>
                  <a:lnTo>
                    <a:pt x="324" y="173"/>
                  </a:lnTo>
                  <a:lnTo>
                    <a:pt x="394" y="148"/>
                  </a:lnTo>
                  <a:lnTo>
                    <a:pt x="470" y="139"/>
                  </a:lnTo>
                  <a:lnTo>
                    <a:pt x="546" y="148"/>
                  </a:lnTo>
                  <a:lnTo>
                    <a:pt x="615" y="173"/>
                  </a:lnTo>
                  <a:lnTo>
                    <a:pt x="677" y="212"/>
                  </a:lnTo>
                  <a:lnTo>
                    <a:pt x="728" y="263"/>
                  </a:lnTo>
                  <a:lnTo>
                    <a:pt x="767" y="324"/>
                  </a:lnTo>
                  <a:lnTo>
                    <a:pt x="792" y="394"/>
                  </a:lnTo>
                  <a:lnTo>
                    <a:pt x="801" y="470"/>
                  </a:lnTo>
                  <a:lnTo>
                    <a:pt x="801" y="332"/>
                  </a:lnTo>
                  <a:lnTo>
                    <a:pt x="800" y="330"/>
                  </a:lnTo>
                  <a:lnTo>
                    <a:pt x="767" y="269"/>
                  </a:lnTo>
                  <a:lnTo>
                    <a:pt x="723" y="216"/>
                  </a:lnTo>
                  <a:lnTo>
                    <a:pt x="670" y="173"/>
                  </a:lnTo>
                  <a:lnTo>
                    <a:pt x="609" y="140"/>
                  </a:lnTo>
                  <a:lnTo>
                    <a:pt x="607" y="139"/>
                  </a:lnTo>
                  <a:lnTo>
                    <a:pt x="542" y="119"/>
                  </a:lnTo>
                  <a:lnTo>
                    <a:pt x="470" y="111"/>
                  </a:lnTo>
                  <a:lnTo>
                    <a:pt x="398" y="119"/>
                  </a:lnTo>
                  <a:lnTo>
                    <a:pt x="330" y="140"/>
                  </a:lnTo>
                  <a:lnTo>
                    <a:pt x="270" y="173"/>
                  </a:lnTo>
                  <a:lnTo>
                    <a:pt x="216" y="216"/>
                  </a:lnTo>
                  <a:lnTo>
                    <a:pt x="173" y="269"/>
                  </a:lnTo>
                  <a:lnTo>
                    <a:pt x="140" y="330"/>
                  </a:lnTo>
                  <a:lnTo>
                    <a:pt x="119" y="398"/>
                  </a:lnTo>
                  <a:lnTo>
                    <a:pt x="111" y="470"/>
                  </a:lnTo>
                  <a:lnTo>
                    <a:pt x="119" y="542"/>
                  </a:lnTo>
                  <a:lnTo>
                    <a:pt x="140" y="609"/>
                  </a:lnTo>
                  <a:lnTo>
                    <a:pt x="173" y="670"/>
                  </a:lnTo>
                  <a:lnTo>
                    <a:pt x="216" y="723"/>
                  </a:lnTo>
                  <a:lnTo>
                    <a:pt x="270" y="767"/>
                  </a:lnTo>
                  <a:lnTo>
                    <a:pt x="330" y="800"/>
                  </a:lnTo>
                  <a:lnTo>
                    <a:pt x="398" y="821"/>
                  </a:lnTo>
                  <a:lnTo>
                    <a:pt x="470" y="828"/>
                  </a:lnTo>
                  <a:lnTo>
                    <a:pt x="542" y="821"/>
                  </a:lnTo>
                  <a:lnTo>
                    <a:pt x="607" y="800"/>
                  </a:lnTo>
                  <a:lnTo>
                    <a:pt x="609" y="800"/>
                  </a:lnTo>
                  <a:lnTo>
                    <a:pt x="670" y="767"/>
                  </a:lnTo>
                  <a:lnTo>
                    <a:pt x="723" y="723"/>
                  </a:lnTo>
                  <a:lnTo>
                    <a:pt x="767" y="670"/>
                  </a:lnTo>
                  <a:lnTo>
                    <a:pt x="800" y="609"/>
                  </a:lnTo>
                  <a:lnTo>
                    <a:pt x="821" y="542"/>
                  </a:lnTo>
                  <a:lnTo>
                    <a:pt x="828" y="470"/>
                  </a:lnTo>
                  <a:moveTo>
                    <a:pt x="885" y="502"/>
                  </a:moveTo>
                  <a:lnTo>
                    <a:pt x="857" y="499"/>
                  </a:lnTo>
                  <a:lnTo>
                    <a:pt x="843" y="571"/>
                  </a:lnTo>
                  <a:lnTo>
                    <a:pt x="816" y="638"/>
                  </a:lnTo>
                  <a:lnTo>
                    <a:pt x="777" y="699"/>
                  </a:lnTo>
                  <a:lnTo>
                    <a:pt x="728" y="752"/>
                  </a:lnTo>
                  <a:lnTo>
                    <a:pt x="669" y="796"/>
                  </a:lnTo>
                  <a:lnTo>
                    <a:pt x="604" y="829"/>
                  </a:lnTo>
                  <a:lnTo>
                    <a:pt x="533" y="849"/>
                  </a:lnTo>
                  <a:lnTo>
                    <a:pt x="460" y="855"/>
                  </a:lnTo>
                  <a:lnTo>
                    <a:pt x="460" y="939"/>
                  </a:lnTo>
                  <a:lnTo>
                    <a:pt x="588" y="882"/>
                  </a:lnTo>
                  <a:lnTo>
                    <a:pt x="660" y="846"/>
                  </a:lnTo>
                  <a:lnTo>
                    <a:pt x="704" y="814"/>
                  </a:lnTo>
                  <a:lnTo>
                    <a:pt x="746" y="773"/>
                  </a:lnTo>
                  <a:lnTo>
                    <a:pt x="797" y="713"/>
                  </a:lnTo>
                  <a:lnTo>
                    <a:pt x="839" y="648"/>
                  </a:lnTo>
                  <a:lnTo>
                    <a:pt x="869" y="578"/>
                  </a:lnTo>
                  <a:lnTo>
                    <a:pt x="885" y="502"/>
                  </a:lnTo>
                  <a:moveTo>
                    <a:pt x="939" y="482"/>
                  </a:moveTo>
                  <a:lnTo>
                    <a:pt x="882" y="355"/>
                  </a:lnTo>
                  <a:lnTo>
                    <a:pt x="846" y="282"/>
                  </a:lnTo>
                  <a:lnTo>
                    <a:pt x="814" y="238"/>
                  </a:lnTo>
                  <a:lnTo>
                    <a:pt x="773" y="196"/>
                  </a:lnTo>
                  <a:lnTo>
                    <a:pt x="713" y="145"/>
                  </a:lnTo>
                  <a:lnTo>
                    <a:pt x="648" y="103"/>
                  </a:lnTo>
                  <a:lnTo>
                    <a:pt x="578" y="74"/>
                  </a:lnTo>
                  <a:lnTo>
                    <a:pt x="502" y="57"/>
                  </a:lnTo>
                  <a:lnTo>
                    <a:pt x="499" y="85"/>
                  </a:lnTo>
                  <a:lnTo>
                    <a:pt x="571" y="99"/>
                  </a:lnTo>
                  <a:lnTo>
                    <a:pt x="638" y="126"/>
                  </a:lnTo>
                  <a:lnTo>
                    <a:pt x="699" y="165"/>
                  </a:lnTo>
                  <a:lnTo>
                    <a:pt x="752" y="214"/>
                  </a:lnTo>
                  <a:lnTo>
                    <a:pt x="797" y="273"/>
                  </a:lnTo>
                  <a:lnTo>
                    <a:pt x="829" y="339"/>
                  </a:lnTo>
                  <a:lnTo>
                    <a:pt x="849" y="409"/>
                  </a:lnTo>
                  <a:lnTo>
                    <a:pt x="855" y="482"/>
                  </a:lnTo>
                  <a:lnTo>
                    <a:pt x="939" y="48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7">
              <a:extLst>
                <a:ext uri="{FF2B5EF4-FFF2-40B4-BE49-F238E27FC236}">
                  <a16:creationId xmlns:a16="http://schemas.microsoft.com/office/drawing/2014/main" id="{3BCAAB90-9E23-45F3-AC1B-E96254BA2B30}"/>
                </a:ext>
              </a:extLst>
            </p:cNvPr>
            <p:cNvSpPr>
              <a:spLocks/>
            </p:cNvSpPr>
            <p:nvPr/>
          </p:nvSpPr>
          <p:spPr bwMode="auto">
            <a:xfrm>
              <a:off x="779" y="1040"/>
              <a:ext cx="84" cy="80"/>
            </a:xfrm>
            <a:custGeom>
              <a:avLst/>
              <a:gdLst>
                <a:gd name="T0" fmla="+- 0 862 779"/>
                <a:gd name="T1" fmla="*/ T0 w 84"/>
                <a:gd name="T2" fmla="+- 0 1071 1041"/>
                <a:gd name="T3" fmla="*/ 1071 h 80"/>
                <a:gd name="T4" fmla="+- 0 836 779"/>
                <a:gd name="T5" fmla="*/ T4 w 84"/>
                <a:gd name="T6" fmla="+- 0 1089 1041"/>
                <a:gd name="T7" fmla="*/ 1089 h 80"/>
                <a:gd name="T8" fmla="+- 0 846 779"/>
                <a:gd name="T9" fmla="*/ T8 w 84"/>
                <a:gd name="T10" fmla="+- 0 1120 1041"/>
                <a:gd name="T11" fmla="*/ 1120 h 80"/>
                <a:gd name="T12" fmla="+- 0 821 779"/>
                <a:gd name="T13" fmla="*/ T12 w 84"/>
                <a:gd name="T14" fmla="+- 0 1101 1041"/>
                <a:gd name="T15" fmla="*/ 1101 h 80"/>
                <a:gd name="T16" fmla="+- 0 795 779"/>
                <a:gd name="T17" fmla="*/ T16 w 84"/>
                <a:gd name="T18" fmla="+- 0 1120 1041"/>
                <a:gd name="T19" fmla="*/ 1120 h 80"/>
                <a:gd name="T20" fmla="+- 0 805 779"/>
                <a:gd name="T21" fmla="*/ T20 w 84"/>
                <a:gd name="T22" fmla="+- 0 1089 1041"/>
                <a:gd name="T23" fmla="*/ 1089 h 80"/>
                <a:gd name="T24" fmla="+- 0 779 779"/>
                <a:gd name="T25" fmla="*/ T24 w 84"/>
                <a:gd name="T26" fmla="+- 0 1071 1041"/>
                <a:gd name="T27" fmla="*/ 1071 h 80"/>
                <a:gd name="T28" fmla="+- 0 811 779"/>
                <a:gd name="T29" fmla="*/ T28 w 84"/>
                <a:gd name="T30" fmla="+- 0 1071 1041"/>
                <a:gd name="T31" fmla="*/ 1071 h 80"/>
                <a:gd name="T32" fmla="+- 0 821 779"/>
                <a:gd name="T33" fmla="*/ T32 w 84"/>
                <a:gd name="T34" fmla="+- 0 1041 1041"/>
                <a:gd name="T35" fmla="*/ 1041 h 80"/>
                <a:gd name="T36" fmla="+- 0 830 779"/>
                <a:gd name="T37" fmla="*/ T36 w 84"/>
                <a:gd name="T38" fmla="+- 0 1071 1041"/>
                <a:gd name="T39" fmla="*/ 1071 h 80"/>
                <a:gd name="T40" fmla="+- 0 862 779"/>
                <a:gd name="T41" fmla="*/ T40 w 84"/>
                <a:gd name="T42" fmla="+- 0 1071 1041"/>
                <a:gd name="T43" fmla="*/ 1071 h 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0">
                  <a:moveTo>
                    <a:pt x="83" y="30"/>
                  </a:moveTo>
                  <a:lnTo>
                    <a:pt x="57" y="48"/>
                  </a:lnTo>
                  <a:lnTo>
                    <a:pt x="67" y="79"/>
                  </a:lnTo>
                  <a:lnTo>
                    <a:pt x="42" y="60"/>
                  </a:lnTo>
                  <a:lnTo>
                    <a:pt x="16" y="79"/>
                  </a:lnTo>
                  <a:lnTo>
                    <a:pt x="26" y="48"/>
                  </a:lnTo>
                  <a:lnTo>
                    <a:pt x="0" y="30"/>
                  </a:lnTo>
                  <a:lnTo>
                    <a:pt x="32" y="30"/>
                  </a:lnTo>
                  <a:lnTo>
                    <a:pt x="42" y="0"/>
                  </a:lnTo>
                  <a:lnTo>
                    <a:pt x="51" y="30"/>
                  </a:lnTo>
                  <a:lnTo>
                    <a:pt x="83" y="30"/>
                  </a:lnTo>
                  <a:close/>
                </a:path>
              </a:pathLst>
            </a:custGeom>
            <a:noFill/>
            <a:ln w="508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9" name="Picture 8">
              <a:extLst>
                <a:ext uri="{FF2B5EF4-FFF2-40B4-BE49-F238E27FC236}">
                  <a16:creationId xmlns:a16="http://schemas.microsoft.com/office/drawing/2014/main" id="{37CDFC88-7A26-467D-B1ED-83225D9DD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 y="922"/>
              <a:ext cx="18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5">
              <a:extLst>
                <a:ext uri="{FF2B5EF4-FFF2-40B4-BE49-F238E27FC236}">
                  <a16:creationId xmlns:a16="http://schemas.microsoft.com/office/drawing/2014/main" id="{A82B8C0D-5039-4AB2-928C-A31784F2F7B0}"/>
                </a:ext>
              </a:extLst>
            </p:cNvPr>
            <p:cNvSpPr>
              <a:spLocks/>
            </p:cNvSpPr>
            <p:nvPr/>
          </p:nvSpPr>
          <p:spPr bwMode="auto">
            <a:xfrm>
              <a:off x="562" y="920"/>
              <a:ext cx="184" cy="171"/>
            </a:xfrm>
            <a:custGeom>
              <a:avLst/>
              <a:gdLst>
                <a:gd name="T0" fmla="+- 0 659 563"/>
                <a:gd name="T1" fmla="*/ T0 w 184"/>
                <a:gd name="T2" fmla="+- 0 955 920"/>
                <a:gd name="T3" fmla="*/ 955 h 171"/>
                <a:gd name="T4" fmla="+- 0 622 563"/>
                <a:gd name="T5" fmla="*/ T4 w 184"/>
                <a:gd name="T6" fmla="+- 0 955 920"/>
                <a:gd name="T7" fmla="*/ 955 h 171"/>
                <a:gd name="T8" fmla="+- 0 611 563"/>
                <a:gd name="T9" fmla="*/ T8 w 184"/>
                <a:gd name="T10" fmla="+- 0 920 920"/>
                <a:gd name="T11" fmla="*/ 920 h 171"/>
                <a:gd name="T12" fmla="+- 0 599 563"/>
                <a:gd name="T13" fmla="*/ T12 w 184"/>
                <a:gd name="T14" fmla="+- 0 955 920"/>
                <a:gd name="T15" fmla="*/ 955 h 171"/>
                <a:gd name="T16" fmla="+- 0 563 563"/>
                <a:gd name="T17" fmla="*/ T16 w 184"/>
                <a:gd name="T18" fmla="+- 0 955 920"/>
                <a:gd name="T19" fmla="*/ 955 h 171"/>
                <a:gd name="T20" fmla="+- 0 592 563"/>
                <a:gd name="T21" fmla="*/ T20 w 184"/>
                <a:gd name="T22" fmla="+- 0 977 920"/>
                <a:gd name="T23" fmla="*/ 977 h 171"/>
                <a:gd name="T24" fmla="+- 0 581 563"/>
                <a:gd name="T25" fmla="*/ T24 w 184"/>
                <a:gd name="T26" fmla="+- 0 1012 920"/>
                <a:gd name="T27" fmla="*/ 1012 h 171"/>
                <a:gd name="T28" fmla="+- 0 611 563"/>
                <a:gd name="T29" fmla="*/ T28 w 184"/>
                <a:gd name="T30" fmla="+- 0 990 920"/>
                <a:gd name="T31" fmla="*/ 990 h 171"/>
                <a:gd name="T32" fmla="+- 0 641 563"/>
                <a:gd name="T33" fmla="*/ T32 w 184"/>
                <a:gd name="T34" fmla="+- 0 1012 920"/>
                <a:gd name="T35" fmla="*/ 1012 h 171"/>
                <a:gd name="T36" fmla="+- 0 634 563"/>
                <a:gd name="T37" fmla="*/ T36 w 184"/>
                <a:gd name="T38" fmla="+- 0 990 920"/>
                <a:gd name="T39" fmla="*/ 990 h 171"/>
                <a:gd name="T40" fmla="+- 0 629 563"/>
                <a:gd name="T41" fmla="*/ T40 w 184"/>
                <a:gd name="T42" fmla="+- 0 977 920"/>
                <a:gd name="T43" fmla="*/ 977 h 171"/>
                <a:gd name="T44" fmla="+- 0 659 563"/>
                <a:gd name="T45" fmla="*/ T44 w 184"/>
                <a:gd name="T46" fmla="+- 0 955 920"/>
                <a:gd name="T47" fmla="*/ 955 h 171"/>
                <a:gd name="T48" fmla="+- 0 746 563"/>
                <a:gd name="T49" fmla="*/ T48 w 184"/>
                <a:gd name="T50" fmla="+- 0 1034 920"/>
                <a:gd name="T51" fmla="*/ 1034 h 171"/>
                <a:gd name="T52" fmla="+- 0 709 563"/>
                <a:gd name="T53" fmla="*/ T52 w 184"/>
                <a:gd name="T54" fmla="+- 0 1034 920"/>
                <a:gd name="T55" fmla="*/ 1034 h 171"/>
                <a:gd name="T56" fmla="+- 0 698 563"/>
                <a:gd name="T57" fmla="*/ T56 w 184"/>
                <a:gd name="T58" fmla="+- 0 999 920"/>
                <a:gd name="T59" fmla="*/ 999 h 171"/>
                <a:gd name="T60" fmla="+- 0 686 563"/>
                <a:gd name="T61" fmla="*/ T60 w 184"/>
                <a:gd name="T62" fmla="+- 0 1034 920"/>
                <a:gd name="T63" fmla="*/ 1034 h 171"/>
                <a:gd name="T64" fmla="+- 0 650 563"/>
                <a:gd name="T65" fmla="*/ T64 w 184"/>
                <a:gd name="T66" fmla="+- 0 1034 920"/>
                <a:gd name="T67" fmla="*/ 1034 h 171"/>
                <a:gd name="T68" fmla="+- 0 679 563"/>
                <a:gd name="T69" fmla="*/ T68 w 184"/>
                <a:gd name="T70" fmla="+- 0 1055 920"/>
                <a:gd name="T71" fmla="*/ 1055 h 171"/>
                <a:gd name="T72" fmla="+- 0 668 563"/>
                <a:gd name="T73" fmla="*/ T72 w 184"/>
                <a:gd name="T74" fmla="+- 0 1090 920"/>
                <a:gd name="T75" fmla="*/ 1090 h 171"/>
                <a:gd name="T76" fmla="+- 0 698 563"/>
                <a:gd name="T77" fmla="*/ T76 w 184"/>
                <a:gd name="T78" fmla="+- 0 1069 920"/>
                <a:gd name="T79" fmla="*/ 1069 h 171"/>
                <a:gd name="T80" fmla="+- 0 728 563"/>
                <a:gd name="T81" fmla="*/ T80 w 184"/>
                <a:gd name="T82" fmla="+- 0 1090 920"/>
                <a:gd name="T83" fmla="*/ 1090 h 171"/>
                <a:gd name="T84" fmla="+- 0 721 563"/>
                <a:gd name="T85" fmla="*/ T84 w 184"/>
                <a:gd name="T86" fmla="+- 0 1069 920"/>
                <a:gd name="T87" fmla="*/ 1069 h 171"/>
                <a:gd name="T88" fmla="+- 0 716 563"/>
                <a:gd name="T89" fmla="*/ T88 w 184"/>
                <a:gd name="T90" fmla="+- 0 1055 920"/>
                <a:gd name="T91" fmla="*/ 1055 h 171"/>
                <a:gd name="T92" fmla="+- 0 746 563"/>
                <a:gd name="T93" fmla="*/ T92 w 184"/>
                <a:gd name="T94" fmla="+- 0 1034 920"/>
                <a:gd name="T95" fmla="*/ 1034 h 1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84" h="171">
                  <a:moveTo>
                    <a:pt x="96" y="35"/>
                  </a:moveTo>
                  <a:lnTo>
                    <a:pt x="59" y="35"/>
                  </a:lnTo>
                  <a:lnTo>
                    <a:pt x="48" y="0"/>
                  </a:lnTo>
                  <a:lnTo>
                    <a:pt x="36" y="35"/>
                  </a:lnTo>
                  <a:lnTo>
                    <a:pt x="0" y="35"/>
                  </a:lnTo>
                  <a:lnTo>
                    <a:pt x="29" y="57"/>
                  </a:lnTo>
                  <a:lnTo>
                    <a:pt x="18" y="92"/>
                  </a:lnTo>
                  <a:lnTo>
                    <a:pt x="48" y="70"/>
                  </a:lnTo>
                  <a:lnTo>
                    <a:pt x="78" y="92"/>
                  </a:lnTo>
                  <a:lnTo>
                    <a:pt x="71" y="70"/>
                  </a:lnTo>
                  <a:lnTo>
                    <a:pt x="66" y="57"/>
                  </a:lnTo>
                  <a:lnTo>
                    <a:pt x="96" y="35"/>
                  </a:lnTo>
                  <a:moveTo>
                    <a:pt x="183" y="114"/>
                  </a:moveTo>
                  <a:lnTo>
                    <a:pt x="146" y="114"/>
                  </a:lnTo>
                  <a:lnTo>
                    <a:pt x="135" y="79"/>
                  </a:lnTo>
                  <a:lnTo>
                    <a:pt x="123" y="114"/>
                  </a:lnTo>
                  <a:lnTo>
                    <a:pt x="87" y="114"/>
                  </a:lnTo>
                  <a:lnTo>
                    <a:pt x="116" y="135"/>
                  </a:lnTo>
                  <a:lnTo>
                    <a:pt x="105" y="170"/>
                  </a:lnTo>
                  <a:lnTo>
                    <a:pt x="135" y="149"/>
                  </a:lnTo>
                  <a:lnTo>
                    <a:pt x="165" y="170"/>
                  </a:lnTo>
                  <a:lnTo>
                    <a:pt x="158" y="149"/>
                  </a:lnTo>
                  <a:lnTo>
                    <a:pt x="153" y="135"/>
                  </a:lnTo>
                  <a:lnTo>
                    <a:pt x="183" y="1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 name="Text Box 4">
              <a:extLst>
                <a:ext uri="{FF2B5EF4-FFF2-40B4-BE49-F238E27FC236}">
                  <a16:creationId xmlns:a16="http://schemas.microsoft.com/office/drawing/2014/main" id="{4B6B09BA-453C-4C22-9845-1163B096A398}"/>
                </a:ext>
              </a:extLst>
            </p:cNvPr>
            <p:cNvSpPr txBox="1">
              <a:spLocks noChangeArrowheads="1"/>
            </p:cNvSpPr>
            <p:nvPr/>
          </p:nvSpPr>
          <p:spPr bwMode="auto">
            <a:xfrm>
              <a:off x="1598" y="322"/>
              <a:ext cx="3007"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dirty="0">
                  <a:solidFill>
                    <a:srgbClr val="FFFFFF"/>
                  </a:solidFill>
                  <a:effectLst/>
                  <a:latin typeface="Calibri" panose="020F0502020204030204" pitchFamily="34" charset="0"/>
                  <a:ea typeface="Calibri" panose="020F0502020204030204" pitchFamily="34" charset="0"/>
                </a:rPr>
                <a:t>Northern Border</a:t>
              </a:r>
              <a:endParaRPr lang="en-US" sz="1100" dirty="0">
                <a:solidFill>
                  <a:srgbClr val="000000"/>
                </a:solidFill>
                <a:effectLst/>
                <a:latin typeface="Calibri" panose="020F0502020204030204" pitchFamily="34" charset="0"/>
                <a:ea typeface="Calibri" panose="020F0502020204030204" pitchFamily="34" charset="0"/>
              </a:endParaRPr>
            </a:p>
          </p:txBody>
        </p:sp>
        <p:sp>
          <p:nvSpPr>
            <p:cNvPr id="12" name="Text Box 3">
              <a:extLst>
                <a:ext uri="{FF2B5EF4-FFF2-40B4-BE49-F238E27FC236}">
                  <a16:creationId xmlns:a16="http://schemas.microsoft.com/office/drawing/2014/main" id="{7C496376-8938-4F72-9D17-65FF7330B734}"/>
                </a:ext>
              </a:extLst>
            </p:cNvPr>
            <p:cNvSpPr txBox="1">
              <a:spLocks noChangeArrowheads="1"/>
            </p:cNvSpPr>
            <p:nvPr/>
          </p:nvSpPr>
          <p:spPr bwMode="auto">
            <a:xfrm>
              <a:off x="1598" y="701"/>
              <a:ext cx="4001"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dirty="0">
                  <a:solidFill>
                    <a:srgbClr val="FFFFFF"/>
                  </a:solidFill>
                  <a:effectLst/>
                  <a:latin typeface="Calibri" panose="020F0502020204030204" pitchFamily="34" charset="0"/>
                  <a:ea typeface="Calibri" panose="020F0502020204030204" pitchFamily="34" charset="0"/>
                </a:rPr>
                <a:t>Regional Commission</a:t>
              </a:r>
              <a:endParaRPr lang="en-US" sz="1100" dirty="0">
                <a:solidFill>
                  <a:srgbClr val="000000"/>
                </a:solidFill>
                <a:effectLst/>
                <a:latin typeface="Calibri" panose="020F0502020204030204" pitchFamily="34" charset="0"/>
                <a:ea typeface="Calibri" panose="020F0502020204030204" pitchFamily="34" charset="0"/>
              </a:endParaRPr>
            </a:p>
          </p:txBody>
        </p:sp>
      </p:grpSp>
      <p:sp>
        <p:nvSpPr>
          <p:cNvPr id="2" name="Title 1">
            <a:extLst>
              <a:ext uri="{FF2B5EF4-FFF2-40B4-BE49-F238E27FC236}">
                <a16:creationId xmlns:a16="http://schemas.microsoft.com/office/drawing/2014/main" id="{B2A95C40-4BEC-4FF4-9F5A-A6A786967D8B}"/>
              </a:ext>
            </a:extLst>
          </p:cNvPr>
          <p:cNvSpPr>
            <a:spLocks noGrp="1"/>
          </p:cNvSpPr>
          <p:nvPr>
            <p:ph type="ctrTitle"/>
          </p:nvPr>
        </p:nvSpPr>
        <p:spPr>
          <a:xfrm>
            <a:off x="-239714" y="775190"/>
            <a:ext cx="12191999" cy="1287625"/>
          </a:xfrm>
        </p:spPr>
        <p:txBody>
          <a:bodyPr>
            <a:normAutofit/>
          </a:bodyPr>
          <a:lstStyle/>
          <a:p>
            <a:r>
              <a:rPr lang="en-US" sz="4800" b="1" dirty="0"/>
              <a:t>ELIGIBLE APPLICANTS</a:t>
            </a:r>
          </a:p>
        </p:txBody>
      </p:sp>
      <p:sp>
        <p:nvSpPr>
          <p:cNvPr id="13" name="Rectangle 12">
            <a:extLst>
              <a:ext uri="{FF2B5EF4-FFF2-40B4-BE49-F238E27FC236}">
                <a16:creationId xmlns:a16="http://schemas.microsoft.com/office/drawing/2014/main" id="{29498EB6-B91C-7747-95DA-98570D523E61}"/>
              </a:ext>
            </a:extLst>
          </p:cNvPr>
          <p:cNvSpPr/>
          <p:nvPr/>
        </p:nvSpPr>
        <p:spPr>
          <a:xfrm>
            <a:off x="-1" y="0"/>
            <a:ext cx="12191999" cy="1457325"/>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052DEE0-FD94-2F49-AEDE-7DEEE0073475}"/>
              </a:ext>
            </a:extLst>
          </p:cNvPr>
          <p:cNvSpPr txBox="1"/>
          <p:nvPr/>
        </p:nvSpPr>
        <p:spPr>
          <a:xfrm>
            <a:off x="203451" y="2003415"/>
            <a:ext cx="11287561" cy="5478423"/>
          </a:xfrm>
          <a:prstGeom prst="rect">
            <a:avLst/>
          </a:prstGeom>
          <a:noFill/>
        </p:spPr>
        <p:txBody>
          <a:bodyPr wrap="square" lIns="91440" tIns="45720" rIns="91440" bIns="45720" anchor="t">
            <a:spAutoFit/>
          </a:bodyPr>
          <a:lstStyle/>
          <a:p>
            <a:pPr marL="0" indent="0">
              <a:buNone/>
            </a:pPr>
            <a:endParaRPr lang="en-US" sz="2800" b="1" dirty="0">
              <a:latin typeface="Arial Nova Cond" panose="020B0506020202020204" pitchFamily="34" charset="0"/>
            </a:endParaRPr>
          </a:p>
          <a:p>
            <a:r>
              <a:rPr lang="en-US" sz="1800" b="0" i="0" u="none" strike="noStrike" baseline="0" dirty="0">
                <a:solidFill>
                  <a:srgbClr val="000000"/>
                </a:solidFill>
                <a:latin typeface="Calibri" panose="020F0502020204030204" pitchFamily="34" charset="0"/>
              </a:rPr>
              <a:t>● </a:t>
            </a:r>
            <a:r>
              <a:rPr lang="en-US" sz="1800" b="0" i="0" u="none" strike="noStrike" baseline="0" dirty="0">
                <a:solidFill>
                  <a:srgbClr val="000000"/>
                </a:solidFill>
                <a:latin typeface="Arial" panose="020B0604020202020204" pitchFamily="34" charset="0"/>
              </a:rPr>
              <a:t>State governments of Maine, New Hampshire, Vermont, and New York </a:t>
            </a:r>
          </a:p>
          <a:p>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Calibri" panose="020F0502020204030204" pitchFamily="34" charset="0"/>
              </a:rPr>
              <a:t>● </a:t>
            </a:r>
            <a:r>
              <a:rPr lang="en-US" sz="1800" b="0" i="0" u="none" strike="noStrike" baseline="0" dirty="0">
                <a:solidFill>
                  <a:srgbClr val="000000"/>
                </a:solidFill>
                <a:latin typeface="Arial" panose="020B0604020202020204" pitchFamily="34" charset="0"/>
              </a:rPr>
              <a:t>Local governments and secondary and career technical centers (village, town, city and county); </a:t>
            </a:r>
          </a:p>
          <a:p>
            <a:r>
              <a:rPr lang="en-US" sz="1800" b="0" i="0" u="none" strike="noStrike" baseline="0" dirty="0">
                <a:solidFill>
                  <a:srgbClr val="000000"/>
                </a:solidFill>
                <a:latin typeface="Calibri" panose="020F0502020204030204" pitchFamily="34" charset="0"/>
              </a:rPr>
              <a:t>● </a:t>
            </a:r>
            <a:r>
              <a:rPr lang="en-US" sz="1800" b="0" i="0" u="none" strike="noStrike" baseline="0" dirty="0">
                <a:solidFill>
                  <a:srgbClr val="000000"/>
                </a:solidFill>
                <a:latin typeface="Arial" panose="020B0604020202020204" pitchFamily="34" charset="0"/>
              </a:rPr>
              <a:t>Other political subdivisions of States (regional planning commissions, authorities of the state); </a:t>
            </a:r>
          </a:p>
          <a:p>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Calibri" panose="020F0502020204030204" pitchFamily="34" charset="0"/>
              </a:rPr>
              <a:t>● </a:t>
            </a:r>
            <a:r>
              <a:rPr lang="en-US" sz="1800" b="0" i="0" u="none" strike="noStrike" baseline="0" dirty="0">
                <a:solidFill>
                  <a:srgbClr val="000000"/>
                </a:solidFill>
                <a:latin typeface="Arial" panose="020B0604020202020204" pitchFamily="34" charset="0"/>
              </a:rPr>
              <a:t>Indian Tribes; § 200.54 Indian tribe (or “federally recognized Indian tribe”). Indian tribe means any Indian tribe, band, nation, or other organized group or community, including any Alaska Native village or regional or village corporation as defined in or established pursuant to the Alaska Native Claims Settlement Act (43 U.S.C. Chapter 33), which is recognized as eligible for the special programs and services provided by the United States to Indians because of their status as Indians (25 U.S.C. 450b(e)). See annually published Bureau of Indian Affairs list of Indian Entities Recognized and Eligible to Receive Services </a:t>
            </a:r>
          </a:p>
          <a:p>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Calibri" panose="020F0502020204030204" pitchFamily="34" charset="0"/>
              </a:rPr>
              <a:t>● </a:t>
            </a:r>
            <a:r>
              <a:rPr lang="en-US" sz="1800" b="0" i="0" u="none" strike="noStrike" baseline="0" dirty="0">
                <a:solidFill>
                  <a:srgbClr val="000000"/>
                </a:solidFill>
                <a:latin typeface="Arial" panose="020B0604020202020204" pitchFamily="34" charset="0"/>
              </a:rPr>
              <a:t>Non-profit entities. The term ‘nonprofit entity’ means any organization described in section 501(c) of the Internal Revenue Code of 1986 and exempt from taxation under 501(a) of that Code. The non-profit entity must be able to demonstrate they have federal grant experience related to economic development. </a:t>
            </a:r>
          </a:p>
          <a:p>
            <a:pPr marL="0" lvl="2"/>
            <a:endParaRPr lang="en-US" sz="2800" b="1" dirty="0">
              <a:latin typeface="Arial Nova Cond" panose="020B0506020202020204" pitchFamily="34" charset="0"/>
            </a:endParaRPr>
          </a:p>
          <a:p>
            <a:pPr marL="0" lvl="2"/>
            <a:endParaRPr lang="en-US" sz="2400" dirty="0">
              <a:latin typeface="Arial Nova Cond" panose="020B0506020202020204" pitchFamily="34" charset="0"/>
            </a:endParaRPr>
          </a:p>
        </p:txBody>
      </p:sp>
    </p:spTree>
    <p:extLst>
      <p:ext uri="{BB962C8B-B14F-4D97-AF65-F5344CB8AC3E}">
        <p14:creationId xmlns:p14="http://schemas.microsoft.com/office/powerpoint/2010/main" val="377767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B3AF801-4A3C-4877-945E-FF86030D2349}"/>
              </a:ext>
            </a:extLst>
          </p:cNvPr>
          <p:cNvGrpSpPr>
            <a:grpSpLocks/>
          </p:cNvGrpSpPr>
          <p:nvPr/>
        </p:nvGrpSpPr>
        <p:grpSpPr bwMode="auto">
          <a:xfrm>
            <a:off x="-1" y="0"/>
            <a:ext cx="12192000" cy="1340919"/>
            <a:chOff x="0" y="-39"/>
            <a:chExt cx="12240" cy="1880"/>
          </a:xfrm>
        </p:grpSpPr>
        <p:sp>
          <p:nvSpPr>
            <p:cNvPr id="5" name="AutoShape 10">
              <a:extLst>
                <a:ext uri="{FF2B5EF4-FFF2-40B4-BE49-F238E27FC236}">
                  <a16:creationId xmlns:a16="http://schemas.microsoft.com/office/drawing/2014/main" id="{F59D35A9-79E0-4FBE-A222-D63D5897D380}"/>
                </a:ext>
              </a:extLst>
            </p:cNvPr>
            <p:cNvSpPr>
              <a:spLocks/>
            </p:cNvSpPr>
            <p:nvPr/>
          </p:nvSpPr>
          <p:spPr bwMode="auto">
            <a:xfrm>
              <a:off x="0" y="5"/>
              <a:ext cx="12240" cy="1836"/>
            </a:xfrm>
            <a:custGeom>
              <a:avLst/>
              <a:gdLst>
                <a:gd name="T0" fmla="*/ 12240 w 12240"/>
                <a:gd name="T1" fmla="+- 0 5 5"/>
                <a:gd name="T2" fmla="*/ 5 h 1836"/>
                <a:gd name="T3" fmla="*/ 0 w 12240"/>
                <a:gd name="T4" fmla="+- 0 5 5"/>
                <a:gd name="T5" fmla="*/ 5 h 1836"/>
                <a:gd name="T6" fmla="*/ 0 w 12240"/>
                <a:gd name="T7" fmla="+- 0 1603 5"/>
                <a:gd name="T8" fmla="*/ 1603 h 1836"/>
                <a:gd name="T9" fmla="*/ 18 w 12240"/>
                <a:gd name="T10" fmla="+- 0 1607 5"/>
                <a:gd name="T11" fmla="*/ 1607 h 1836"/>
                <a:gd name="T12" fmla="*/ 152 w 12240"/>
                <a:gd name="T13" fmla="+- 0 1636 5"/>
                <a:gd name="T14" fmla="*/ 1636 h 1836"/>
                <a:gd name="T15" fmla="*/ 288 w 12240"/>
                <a:gd name="T16" fmla="+- 0 1663 5"/>
                <a:gd name="T17" fmla="*/ 1663 h 1836"/>
                <a:gd name="T18" fmla="*/ 427 w 12240"/>
                <a:gd name="T19" fmla="+- 0 1687 5"/>
                <a:gd name="T20" fmla="*/ 1687 h 1836"/>
                <a:gd name="T21" fmla="*/ 567 w 12240"/>
                <a:gd name="T22" fmla="+- 0 1710 5"/>
                <a:gd name="T23" fmla="*/ 1710 h 1836"/>
                <a:gd name="T24" fmla="*/ 709 w 12240"/>
                <a:gd name="T25" fmla="+- 0 1730 5"/>
                <a:gd name="T26" fmla="*/ 1730 h 1836"/>
                <a:gd name="T27" fmla="*/ 853 w 12240"/>
                <a:gd name="T28" fmla="+- 0 1749 5"/>
                <a:gd name="T29" fmla="*/ 1749 h 1836"/>
                <a:gd name="T30" fmla="*/ 998 w 12240"/>
                <a:gd name="T31" fmla="+- 0 1766 5"/>
                <a:gd name="T32" fmla="*/ 1766 h 1836"/>
                <a:gd name="T33" fmla="*/ 1220 w 12240"/>
                <a:gd name="T34" fmla="+- 0 1787 5"/>
                <a:gd name="T35" fmla="*/ 1787 h 1836"/>
                <a:gd name="T36" fmla="*/ 1445 w 12240"/>
                <a:gd name="T37" fmla="+- 0 1805 5"/>
                <a:gd name="T38" fmla="*/ 1805 h 1836"/>
                <a:gd name="T39" fmla="*/ 1674 w 12240"/>
                <a:gd name="T40" fmla="+- 0 1819 5"/>
                <a:gd name="T41" fmla="*/ 1819 h 1836"/>
                <a:gd name="T42" fmla="*/ 1906 w 12240"/>
                <a:gd name="T43" fmla="+- 0 1830 5"/>
                <a:gd name="T44" fmla="*/ 1830 h 1836"/>
                <a:gd name="T45" fmla="*/ 2220 w 12240"/>
                <a:gd name="T46" fmla="+- 0 1838 5"/>
                <a:gd name="T47" fmla="*/ 1838 h 1836"/>
                <a:gd name="T48" fmla="*/ 2538 w 12240"/>
                <a:gd name="T49" fmla="+- 0 1841 5"/>
                <a:gd name="T50" fmla="*/ 1841 h 1836"/>
                <a:gd name="T51" fmla="*/ 2943 w 12240"/>
                <a:gd name="T52" fmla="+- 0 1836 5"/>
                <a:gd name="T53" fmla="*/ 1836 h 1836"/>
                <a:gd name="T54" fmla="*/ 3354 w 12240"/>
                <a:gd name="T55" fmla="+- 0 1824 5"/>
                <a:gd name="T56" fmla="*/ 1824 h 1836"/>
                <a:gd name="T57" fmla="*/ 3854 w 12240"/>
                <a:gd name="T58" fmla="+- 0 1801 5"/>
                <a:gd name="T59" fmla="*/ 1801 h 1836"/>
                <a:gd name="T60" fmla="*/ 4530 w 12240"/>
                <a:gd name="T61" fmla="+- 0 1756 5"/>
                <a:gd name="T62" fmla="*/ 1756 h 1836"/>
                <a:gd name="T63" fmla="*/ 5470 w 12240"/>
                <a:gd name="T64" fmla="+- 0 1675 5"/>
                <a:gd name="T65" fmla="*/ 1675 h 1836"/>
                <a:gd name="T66" fmla="*/ 9340 w 12240"/>
                <a:gd name="T67" fmla="+- 0 1260 5"/>
                <a:gd name="T68" fmla="*/ 1260 h 1836"/>
                <a:gd name="T69" fmla="*/ 10048 w 12240"/>
                <a:gd name="T70" fmla="+- 0 1197 5"/>
                <a:gd name="T71" fmla="*/ 1197 h 1836"/>
                <a:gd name="T72" fmla="*/ 10579 w 12240"/>
                <a:gd name="T73" fmla="+- 0 1159 5"/>
                <a:gd name="T74" fmla="*/ 1159 h 1836"/>
                <a:gd name="T75" fmla="*/ 10946 w 12240"/>
                <a:gd name="T76" fmla="+- 0 1139 5"/>
                <a:gd name="T77" fmla="*/ 1139 h 1836"/>
                <a:gd name="T78" fmla="*/ 11302 w 12240"/>
                <a:gd name="T79" fmla="+- 0 1125 5"/>
                <a:gd name="T80" fmla="*/ 1125 h 1836"/>
                <a:gd name="T81" fmla="*/ 11579 w 12240"/>
                <a:gd name="T82" fmla="+- 0 1120 5"/>
                <a:gd name="T83" fmla="*/ 1120 h 1836"/>
                <a:gd name="T84" fmla="*/ 12240 w 12240"/>
                <a:gd name="T85" fmla="+- 0 1120 5"/>
                <a:gd name="T86" fmla="*/ 1120 h 1836"/>
                <a:gd name="T87" fmla="*/ 12240 w 12240"/>
                <a:gd name="T88" fmla="+- 0 5 5"/>
                <a:gd name="T89" fmla="*/ 5 h 1836"/>
                <a:gd name="T90" fmla="*/ 12240 w 12240"/>
                <a:gd name="T91" fmla="+- 0 1120 5"/>
                <a:gd name="T92" fmla="*/ 1120 h 1836"/>
                <a:gd name="T93" fmla="*/ 11714 w 12240"/>
                <a:gd name="T94" fmla="+- 0 1120 5"/>
                <a:gd name="T95" fmla="*/ 1120 h 1836"/>
                <a:gd name="T96" fmla="*/ 11847 w 12240"/>
                <a:gd name="T97" fmla="+- 0 1120 5"/>
                <a:gd name="T98" fmla="*/ 1120 h 1836"/>
                <a:gd name="T99" fmla="*/ 12043 w 12240"/>
                <a:gd name="T100" fmla="+- 0 1124 5"/>
                <a:gd name="T101" fmla="*/ 1124 h 1836"/>
                <a:gd name="T102" fmla="*/ 12240 w 12240"/>
                <a:gd name="T103" fmla="+- 0 1131 5"/>
                <a:gd name="T104" fmla="*/ 1131 h 1836"/>
                <a:gd name="T105" fmla="*/ 12240 w 12240"/>
                <a:gd name="T106" fmla="+- 0 1120 5"/>
                <a:gd name="T107" fmla="*/ 1120 h 183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Lst>
              <a:rect l="0" t="0" r="r" b="b"/>
              <a:pathLst>
                <a:path w="12240" h="1836">
                  <a:moveTo>
                    <a:pt x="12240" y="0"/>
                  </a:moveTo>
                  <a:lnTo>
                    <a:pt x="0" y="0"/>
                  </a:lnTo>
                  <a:lnTo>
                    <a:pt x="0" y="1598"/>
                  </a:lnTo>
                  <a:lnTo>
                    <a:pt x="18" y="1602"/>
                  </a:lnTo>
                  <a:lnTo>
                    <a:pt x="152" y="1631"/>
                  </a:lnTo>
                  <a:lnTo>
                    <a:pt x="288" y="1658"/>
                  </a:lnTo>
                  <a:lnTo>
                    <a:pt x="427" y="1682"/>
                  </a:lnTo>
                  <a:lnTo>
                    <a:pt x="567" y="1705"/>
                  </a:lnTo>
                  <a:lnTo>
                    <a:pt x="709" y="1725"/>
                  </a:lnTo>
                  <a:lnTo>
                    <a:pt x="853" y="1744"/>
                  </a:lnTo>
                  <a:lnTo>
                    <a:pt x="998" y="1761"/>
                  </a:lnTo>
                  <a:lnTo>
                    <a:pt x="1220" y="1782"/>
                  </a:lnTo>
                  <a:lnTo>
                    <a:pt x="1445" y="1800"/>
                  </a:lnTo>
                  <a:lnTo>
                    <a:pt x="1674" y="1814"/>
                  </a:lnTo>
                  <a:lnTo>
                    <a:pt x="1906" y="1825"/>
                  </a:lnTo>
                  <a:lnTo>
                    <a:pt x="2220" y="1833"/>
                  </a:lnTo>
                  <a:lnTo>
                    <a:pt x="2538" y="1836"/>
                  </a:lnTo>
                  <a:lnTo>
                    <a:pt x="2943" y="1831"/>
                  </a:lnTo>
                  <a:lnTo>
                    <a:pt x="3354" y="1819"/>
                  </a:lnTo>
                  <a:lnTo>
                    <a:pt x="3854" y="1796"/>
                  </a:lnTo>
                  <a:lnTo>
                    <a:pt x="4530" y="1751"/>
                  </a:lnTo>
                  <a:lnTo>
                    <a:pt x="5470" y="1670"/>
                  </a:lnTo>
                  <a:lnTo>
                    <a:pt x="9340" y="1255"/>
                  </a:lnTo>
                  <a:lnTo>
                    <a:pt x="10048" y="1192"/>
                  </a:lnTo>
                  <a:lnTo>
                    <a:pt x="10579" y="1154"/>
                  </a:lnTo>
                  <a:lnTo>
                    <a:pt x="10946" y="1134"/>
                  </a:lnTo>
                  <a:lnTo>
                    <a:pt x="11302" y="1120"/>
                  </a:lnTo>
                  <a:lnTo>
                    <a:pt x="11579" y="1115"/>
                  </a:lnTo>
                  <a:lnTo>
                    <a:pt x="12240" y="1115"/>
                  </a:lnTo>
                  <a:lnTo>
                    <a:pt x="12240" y="0"/>
                  </a:lnTo>
                  <a:close/>
                  <a:moveTo>
                    <a:pt x="12240" y="1115"/>
                  </a:moveTo>
                  <a:lnTo>
                    <a:pt x="11714" y="1115"/>
                  </a:lnTo>
                  <a:lnTo>
                    <a:pt x="11847" y="1115"/>
                  </a:lnTo>
                  <a:lnTo>
                    <a:pt x="12043" y="1119"/>
                  </a:lnTo>
                  <a:lnTo>
                    <a:pt x="12240" y="1126"/>
                  </a:lnTo>
                  <a:lnTo>
                    <a:pt x="12240" y="1115"/>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 name="AutoShape 9">
              <a:extLst>
                <a:ext uri="{FF2B5EF4-FFF2-40B4-BE49-F238E27FC236}">
                  <a16:creationId xmlns:a16="http://schemas.microsoft.com/office/drawing/2014/main" id="{BD70B397-4ED2-4EA6-8E47-BDB427F06E6F}"/>
                </a:ext>
              </a:extLst>
            </p:cNvPr>
            <p:cNvSpPr>
              <a:spLocks/>
            </p:cNvSpPr>
            <p:nvPr/>
          </p:nvSpPr>
          <p:spPr bwMode="auto">
            <a:xfrm>
              <a:off x="0" y="-39"/>
              <a:ext cx="12240" cy="1722"/>
            </a:xfrm>
            <a:custGeom>
              <a:avLst/>
              <a:gdLst>
                <a:gd name="T0" fmla="*/ 12240 w 12240"/>
                <a:gd name="T1" fmla="*/ 0 h 1683"/>
                <a:gd name="T2" fmla="*/ 0 w 12240"/>
                <a:gd name="T3" fmla="*/ 0 h 1683"/>
                <a:gd name="T4" fmla="*/ 0 w 12240"/>
                <a:gd name="T5" fmla="*/ 1445 h 1683"/>
                <a:gd name="T6" fmla="*/ 18 w 12240"/>
                <a:gd name="T7" fmla="*/ 1449 h 1683"/>
                <a:gd name="T8" fmla="*/ 152 w 12240"/>
                <a:gd name="T9" fmla="*/ 1478 h 1683"/>
                <a:gd name="T10" fmla="*/ 288 w 12240"/>
                <a:gd name="T11" fmla="*/ 1505 h 1683"/>
                <a:gd name="T12" fmla="*/ 427 w 12240"/>
                <a:gd name="T13" fmla="*/ 1529 h 1683"/>
                <a:gd name="T14" fmla="*/ 567 w 12240"/>
                <a:gd name="T15" fmla="*/ 1552 h 1683"/>
                <a:gd name="T16" fmla="*/ 709 w 12240"/>
                <a:gd name="T17" fmla="*/ 1572 h 1683"/>
                <a:gd name="T18" fmla="*/ 853 w 12240"/>
                <a:gd name="T19" fmla="*/ 1591 h 1683"/>
                <a:gd name="T20" fmla="*/ 998 w 12240"/>
                <a:gd name="T21" fmla="*/ 1608 h 1683"/>
                <a:gd name="T22" fmla="*/ 1220 w 12240"/>
                <a:gd name="T23" fmla="*/ 1630 h 1683"/>
                <a:gd name="T24" fmla="*/ 1445 w 12240"/>
                <a:gd name="T25" fmla="*/ 1647 h 1683"/>
                <a:gd name="T26" fmla="*/ 1674 w 12240"/>
                <a:gd name="T27" fmla="*/ 1661 h 1683"/>
                <a:gd name="T28" fmla="*/ 1906 w 12240"/>
                <a:gd name="T29" fmla="*/ 1672 h 1683"/>
                <a:gd name="T30" fmla="*/ 2220 w 12240"/>
                <a:gd name="T31" fmla="*/ 1680 h 1683"/>
                <a:gd name="T32" fmla="*/ 2538 w 12240"/>
                <a:gd name="T33" fmla="*/ 1683 h 1683"/>
                <a:gd name="T34" fmla="*/ 2943 w 12240"/>
                <a:gd name="T35" fmla="*/ 1678 h 1683"/>
                <a:gd name="T36" fmla="*/ 3354 w 12240"/>
                <a:gd name="T37" fmla="*/ 1667 h 1683"/>
                <a:gd name="T38" fmla="*/ 3854 w 12240"/>
                <a:gd name="T39" fmla="*/ 1643 h 1683"/>
                <a:gd name="T40" fmla="*/ 4530 w 12240"/>
                <a:gd name="T41" fmla="*/ 1598 h 1683"/>
                <a:gd name="T42" fmla="*/ 5470 w 12240"/>
                <a:gd name="T43" fmla="*/ 1517 h 1683"/>
                <a:gd name="T44" fmla="*/ 9340 w 12240"/>
                <a:gd name="T45" fmla="*/ 1102 h 1683"/>
                <a:gd name="T46" fmla="*/ 10048 w 12240"/>
                <a:gd name="T47" fmla="*/ 1039 h 1683"/>
                <a:gd name="T48" fmla="*/ 10579 w 12240"/>
                <a:gd name="T49" fmla="*/ 1001 h 1683"/>
                <a:gd name="T50" fmla="*/ 10946 w 12240"/>
                <a:gd name="T51" fmla="*/ 981 h 1683"/>
                <a:gd name="T52" fmla="*/ 11302 w 12240"/>
                <a:gd name="T53" fmla="*/ 968 h 1683"/>
                <a:gd name="T54" fmla="*/ 11579 w 12240"/>
                <a:gd name="T55" fmla="*/ 962 h 1683"/>
                <a:gd name="T56" fmla="*/ 12240 w 12240"/>
                <a:gd name="T57" fmla="*/ 962 h 1683"/>
                <a:gd name="T58" fmla="*/ 12240 w 12240"/>
                <a:gd name="T59" fmla="*/ 0 h 1683"/>
                <a:gd name="T60" fmla="*/ 12240 w 12240"/>
                <a:gd name="T61" fmla="*/ 962 h 1683"/>
                <a:gd name="T62" fmla="*/ 11714 w 12240"/>
                <a:gd name="T63" fmla="*/ 962 h 1683"/>
                <a:gd name="T64" fmla="*/ 11847 w 12240"/>
                <a:gd name="T65" fmla="*/ 962 h 1683"/>
                <a:gd name="T66" fmla="*/ 12043 w 12240"/>
                <a:gd name="T67" fmla="*/ 966 h 1683"/>
                <a:gd name="T68" fmla="*/ 12240 w 12240"/>
                <a:gd name="T69" fmla="*/ 973 h 1683"/>
                <a:gd name="T70" fmla="*/ 12240 w 12240"/>
                <a:gd name="T71" fmla="*/ 962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40" h="1683">
                  <a:moveTo>
                    <a:pt x="12240" y="0"/>
                  </a:moveTo>
                  <a:lnTo>
                    <a:pt x="0" y="0"/>
                  </a:lnTo>
                  <a:lnTo>
                    <a:pt x="0" y="1445"/>
                  </a:lnTo>
                  <a:lnTo>
                    <a:pt x="18" y="1449"/>
                  </a:lnTo>
                  <a:lnTo>
                    <a:pt x="152" y="1478"/>
                  </a:lnTo>
                  <a:lnTo>
                    <a:pt x="288" y="1505"/>
                  </a:lnTo>
                  <a:lnTo>
                    <a:pt x="427" y="1529"/>
                  </a:lnTo>
                  <a:lnTo>
                    <a:pt x="567" y="1552"/>
                  </a:lnTo>
                  <a:lnTo>
                    <a:pt x="709" y="1572"/>
                  </a:lnTo>
                  <a:lnTo>
                    <a:pt x="853" y="1591"/>
                  </a:lnTo>
                  <a:lnTo>
                    <a:pt x="998" y="1608"/>
                  </a:lnTo>
                  <a:lnTo>
                    <a:pt x="1220" y="1630"/>
                  </a:lnTo>
                  <a:lnTo>
                    <a:pt x="1445" y="1647"/>
                  </a:lnTo>
                  <a:lnTo>
                    <a:pt x="1674" y="1661"/>
                  </a:lnTo>
                  <a:lnTo>
                    <a:pt x="1906" y="1672"/>
                  </a:lnTo>
                  <a:lnTo>
                    <a:pt x="2220" y="1680"/>
                  </a:lnTo>
                  <a:lnTo>
                    <a:pt x="2538" y="1683"/>
                  </a:lnTo>
                  <a:lnTo>
                    <a:pt x="2943" y="1678"/>
                  </a:lnTo>
                  <a:lnTo>
                    <a:pt x="3354" y="1667"/>
                  </a:lnTo>
                  <a:lnTo>
                    <a:pt x="3854" y="1643"/>
                  </a:lnTo>
                  <a:lnTo>
                    <a:pt x="4530" y="1598"/>
                  </a:lnTo>
                  <a:lnTo>
                    <a:pt x="5470" y="1517"/>
                  </a:lnTo>
                  <a:lnTo>
                    <a:pt x="9340" y="1102"/>
                  </a:lnTo>
                  <a:lnTo>
                    <a:pt x="10048" y="1039"/>
                  </a:lnTo>
                  <a:lnTo>
                    <a:pt x="10579" y="1001"/>
                  </a:lnTo>
                  <a:lnTo>
                    <a:pt x="10946" y="981"/>
                  </a:lnTo>
                  <a:lnTo>
                    <a:pt x="11302" y="968"/>
                  </a:lnTo>
                  <a:lnTo>
                    <a:pt x="11579" y="962"/>
                  </a:lnTo>
                  <a:lnTo>
                    <a:pt x="12240" y="962"/>
                  </a:lnTo>
                  <a:lnTo>
                    <a:pt x="12240" y="0"/>
                  </a:lnTo>
                  <a:close/>
                  <a:moveTo>
                    <a:pt x="12240" y="962"/>
                  </a:moveTo>
                  <a:lnTo>
                    <a:pt x="11714" y="962"/>
                  </a:lnTo>
                  <a:lnTo>
                    <a:pt x="11847" y="962"/>
                  </a:lnTo>
                  <a:lnTo>
                    <a:pt x="12043" y="966"/>
                  </a:lnTo>
                  <a:lnTo>
                    <a:pt x="12240" y="973"/>
                  </a:lnTo>
                  <a:lnTo>
                    <a:pt x="12240" y="962"/>
                  </a:lnTo>
                  <a:close/>
                </a:path>
              </a:pathLst>
            </a:custGeom>
            <a:solidFill>
              <a:srgbClr val="0C683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AutoShape 8">
              <a:extLst>
                <a:ext uri="{FF2B5EF4-FFF2-40B4-BE49-F238E27FC236}">
                  <a16:creationId xmlns:a16="http://schemas.microsoft.com/office/drawing/2014/main" id="{D500F6EB-0200-4B04-9D4E-BBE06C837661}"/>
                </a:ext>
              </a:extLst>
            </p:cNvPr>
            <p:cNvSpPr>
              <a:spLocks/>
            </p:cNvSpPr>
            <p:nvPr/>
          </p:nvSpPr>
          <p:spPr bwMode="auto">
            <a:xfrm>
              <a:off x="360" y="343"/>
              <a:ext cx="939" cy="939"/>
            </a:xfrm>
            <a:custGeom>
              <a:avLst/>
              <a:gdLst>
                <a:gd name="T0" fmla="+- 0 547 360"/>
                <a:gd name="T1" fmla="*/ T0 w 939"/>
                <a:gd name="T2" fmla="+- 0 1068 343"/>
                <a:gd name="T3" fmla="*/ 1068 h 939"/>
                <a:gd name="T4" fmla="+- 0 360 360"/>
                <a:gd name="T5" fmla="*/ T4 w 939"/>
                <a:gd name="T6" fmla="+- 0 800 343"/>
                <a:gd name="T7" fmla="*/ 800 h 939"/>
                <a:gd name="T8" fmla="+- 0 586 360"/>
                <a:gd name="T9" fmla="*/ T8 w 939"/>
                <a:gd name="T10" fmla="+- 0 1137 343"/>
                <a:gd name="T11" fmla="*/ 1137 h 939"/>
                <a:gd name="T12" fmla="+- 0 828 360"/>
                <a:gd name="T13" fmla="*/ T12 w 939"/>
                <a:gd name="T14" fmla="+- 0 520 343"/>
                <a:gd name="T15" fmla="*/ 520 h 939"/>
                <a:gd name="T16" fmla="+- 0 712 360"/>
                <a:gd name="T17" fmla="*/ T16 w 939"/>
                <a:gd name="T18" fmla="+- 0 400 343"/>
                <a:gd name="T19" fmla="*/ 400 h 939"/>
                <a:gd name="T20" fmla="+- 0 461 360"/>
                <a:gd name="T21" fmla="*/ T20 w 939"/>
                <a:gd name="T22" fmla="+- 0 634 343"/>
                <a:gd name="T23" fmla="*/ 634 h 939"/>
                <a:gd name="T24" fmla="+- 0 483 360"/>
                <a:gd name="T25" fmla="*/ T24 w 939"/>
                <a:gd name="T26" fmla="+- 0 645 343"/>
                <a:gd name="T27" fmla="*/ 645 h 939"/>
                <a:gd name="T28" fmla="+- 0 766 360"/>
                <a:gd name="T29" fmla="*/ T28 w 939"/>
                <a:gd name="T30" fmla="+- 0 434 343"/>
                <a:gd name="T31" fmla="*/ 434 h 939"/>
                <a:gd name="T32" fmla="+- 0 967 360"/>
                <a:gd name="T33" fmla="*/ T32 w 939"/>
                <a:gd name="T34" fmla="+- 0 695 343"/>
                <a:gd name="T35" fmla="*/ 695 h 939"/>
                <a:gd name="T36" fmla="+- 0 900 360"/>
                <a:gd name="T37" fmla="*/ T36 w 939"/>
                <a:gd name="T38" fmla="+- 0 720 343"/>
                <a:gd name="T39" fmla="*/ 720 h 939"/>
                <a:gd name="T40" fmla="+- 0 903 360"/>
                <a:gd name="T41" fmla="*/ T40 w 939"/>
                <a:gd name="T42" fmla="+- 0 618 343"/>
                <a:gd name="T43" fmla="*/ 618 h 939"/>
                <a:gd name="T44" fmla="+- 0 872 360"/>
                <a:gd name="T45" fmla="*/ T44 w 939"/>
                <a:gd name="T46" fmla="+- 0 613 343"/>
                <a:gd name="T47" fmla="*/ 613 h 939"/>
                <a:gd name="T48" fmla="+- 0 865 360"/>
                <a:gd name="T49" fmla="*/ T48 w 939"/>
                <a:gd name="T50" fmla="+- 0 577 343"/>
                <a:gd name="T51" fmla="*/ 577 h 939"/>
                <a:gd name="T52" fmla="+- 0 839 360"/>
                <a:gd name="T53" fmla="*/ T52 w 939"/>
                <a:gd name="T54" fmla="+- 0 559 343"/>
                <a:gd name="T55" fmla="*/ 559 h 939"/>
                <a:gd name="T56" fmla="+- 0 822 360"/>
                <a:gd name="T57" fmla="*/ T56 w 939"/>
                <a:gd name="T58" fmla="+- 0 545 343"/>
                <a:gd name="T59" fmla="*/ 545 h 939"/>
                <a:gd name="T60" fmla="+- 0 795 360"/>
                <a:gd name="T61" fmla="*/ T60 w 939"/>
                <a:gd name="T62" fmla="+- 0 579 343"/>
                <a:gd name="T63" fmla="*/ 579 h 939"/>
                <a:gd name="T64" fmla="+- 0 751 360"/>
                <a:gd name="T65" fmla="*/ T64 w 939"/>
                <a:gd name="T66" fmla="+- 0 611 343"/>
                <a:gd name="T67" fmla="*/ 611 h 939"/>
                <a:gd name="T68" fmla="+- 0 756 360"/>
                <a:gd name="T69" fmla="*/ T68 w 939"/>
                <a:gd name="T70" fmla="+- 0 722 343"/>
                <a:gd name="T71" fmla="*/ 722 h 939"/>
                <a:gd name="T72" fmla="+- 0 706 360"/>
                <a:gd name="T73" fmla="*/ T72 w 939"/>
                <a:gd name="T74" fmla="+- 0 695 343"/>
                <a:gd name="T75" fmla="*/ 695 h 939"/>
                <a:gd name="T76" fmla="+- 0 645 360"/>
                <a:gd name="T77" fmla="*/ T76 w 939"/>
                <a:gd name="T78" fmla="+- 0 707 343"/>
                <a:gd name="T79" fmla="*/ 707 h 939"/>
                <a:gd name="T80" fmla="+- 0 672 360"/>
                <a:gd name="T81" fmla="*/ T80 w 939"/>
                <a:gd name="T82" fmla="+- 0 787 343"/>
                <a:gd name="T83" fmla="*/ 787 h 939"/>
                <a:gd name="T84" fmla="+- 0 666 360"/>
                <a:gd name="T85" fmla="*/ T84 w 939"/>
                <a:gd name="T86" fmla="+- 0 826 343"/>
                <a:gd name="T87" fmla="*/ 826 h 939"/>
                <a:gd name="T88" fmla="+- 0 732 360"/>
                <a:gd name="T89" fmla="*/ T88 w 939"/>
                <a:gd name="T90" fmla="+- 0 874 343"/>
                <a:gd name="T91" fmla="*/ 874 h 939"/>
                <a:gd name="T92" fmla="+- 0 733 360"/>
                <a:gd name="T93" fmla="*/ T92 w 939"/>
                <a:gd name="T94" fmla="+- 0 909 343"/>
                <a:gd name="T95" fmla="*/ 909 h 939"/>
                <a:gd name="T96" fmla="+- 0 804 360"/>
                <a:gd name="T97" fmla="*/ T96 w 939"/>
                <a:gd name="T98" fmla="+- 0 897 343"/>
                <a:gd name="T99" fmla="*/ 897 h 939"/>
                <a:gd name="T100" fmla="+- 0 821 360"/>
                <a:gd name="T101" fmla="*/ T100 w 939"/>
                <a:gd name="T102" fmla="+- 0 895 343"/>
                <a:gd name="T103" fmla="*/ 895 h 939"/>
                <a:gd name="T104" fmla="+- 0 838 360"/>
                <a:gd name="T105" fmla="*/ T104 w 939"/>
                <a:gd name="T106" fmla="+- 0 977 343"/>
                <a:gd name="T107" fmla="*/ 977 h 939"/>
                <a:gd name="T108" fmla="+- 0 837 360"/>
                <a:gd name="T109" fmla="*/ T108 w 939"/>
                <a:gd name="T110" fmla="+- 0 877 343"/>
                <a:gd name="T111" fmla="*/ 877 h 939"/>
                <a:gd name="T112" fmla="+- 0 867 360"/>
                <a:gd name="T113" fmla="*/ T112 w 939"/>
                <a:gd name="T114" fmla="+- 0 895 343"/>
                <a:gd name="T115" fmla="*/ 895 h 939"/>
                <a:gd name="T116" fmla="+- 0 949 360"/>
                <a:gd name="T117" fmla="*/ T116 w 939"/>
                <a:gd name="T118" fmla="+- 0 908 343"/>
                <a:gd name="T119" fmla="*/ 908 h 939"/>
                <a:gd name="T120" fmla="+- 0 923 360"/>
                <a:gd name="T121" fmla="*/ T120 w 939"/>
                <a:gd name="T122" fmla="+- 0 872 343"/>
                <a:gd name="T123" fmla="*/ 872 h 939"/>
                <a:gd name="T124" fmla="+- 0 990 360"/>
                <a:gd name="T125" fmla="*/ T124 w 939"/>
                <a:gd name="T126" fmla="+- 0 824 343"/>
                <a:gd name="T127" fmla="*/ 824 h 939"/>
                <a:gd name="T128" fmla="+- 0 983 360"/>
                <a:gd name="T129" fmla="*/ T128 w 939"/>
                <a:gd name="T130" fmla="+- 0 784 343"/>
                <a:gd name="T131" fmla="*/ 784 h 939"/>
                <a:gd name="T132" fmla="+- 0 1005 360"/>
                <a:gd name="T133" fmla="*/ T132 w 939"/>
                <a:gd name="T134" fmla="+- 0 730 343"/>
                <a:gd name="T135" fmla="*/ 730 h 939"/>
                <a:gd name="T136" fmla="+- 0 1030 360"/>
                <a:gd name="T137" fmla="*/ T136 w 939"/>
                <a:gd name="T138" fmla="+- 0 668 343"/>
                <a:gd name="T139" fmla="*/ 668 h 939"/>
                <a:gd name="T140" fmla="+- 0 1152 360"/>
                <a:gd name="T141" fmla="*/ T140 w 939"/>
                <a:gd name="T142" fmla="+- 0 888 343"/>
                <a:gd name="T143" fmla="*/ 888 h 939"/>
                <a:gd name="T144" fmla="+- 0 906 360"/>
                <a:gd name="T145" fmla="*/ T144 w 939"/>
                <a:gd name="T146" fmla="+- 0 1135 343"/>
                <a:gd name="T147" fmla="*/ 1135 h 939"/>
                <a:gd name="T148" fmla="+- 0 572 360"/>
                <a:gd name="T149" fmla="*/ T148 w 939"/>
                <a:gd name="T150" fmla="+- 0 1019 343"/>
                <a:gd name="T151" fmla="*/ 1019 h 939"/>
                <a:gd name="T152" fmla="+- 0 533 360"/>
                <a:gd name="T153" fmla="*/ T152 w 939"/>
                <a:gd name="T154" fmla="+- 0 667 343"/>
                <a:gd name="T155" fmla="*/ 667 h 939"/>
                <a:gd name="T156" fmla="+- 0 830 360"/>
                <a:gd name="T157" fmla="*/ T156 w 939"/>
                <a:gd name="T158" fmla="+- 0 482 343"/>
                <a:gd name="T159" fmla="*/ 482 h 939"/>
                <a:gd name="T160" fmla="+- 0 1127 360"/>
                <a:gd name="T161" fmla="*/ T160 w 939"/>
                <a:gd name="T162" fmla="+- 0 667 343"/>
                <a:gd name="T163" fmla="*/ 667 h 939"/>
                <a:gd name="T164" fmla="+- 0 1127 360"/>
                <a:gd name="T165" fmla="*/ T164 w 939"/>
                <a:gd name="T166" fmla="+- 0 612 343"/>
                <a:gd name="T167" fmla="*/ 612 h 939"/>
                <a:gd name="T168" fmla="+- 0 902 360"/>
                <a:gd name="T169" fmla="*/ T168 w 939"/>
                <a:gd name="T170" fmla="+- 0 462 343"/>
                <a:gd name="T171" fmla="*/ 462 h 939"/>
                <a:gd name="T172" fmla="+- 0 576 360"/>
                <a:gd name="T173" fmla="*/ T172 w 939"/>
                <a:gd name="T174" fmla="+- 0 559 343"/>
                <a:gd name="T175" fmla="*/ 559 h 939"/>
                <a:gd name="T176" fmla="+- 0 479 360"/>
                <a:gd name="T177" fmla="*/ T176 w 939"/>
                <a:gd name="T178" fmla="+- 0 885 343"/>
                <a:gd name="T179" fmla="*/ 885 h 939"/>
                <a:gd name="T180" fmla="+- 0 690 360"/>
                <a:gd name="T181" fmla="*/ T180 w 939"/>
                <a:gd name="T182" fmla="+- 0 1143 343"/>
                <a:gd name="T183" fmla="*/ 1143 h 939"/>
                <a:gd name="T184" fmla="+- 0 969 360"/>
                <a:gd name="T185" fmla="*/ T184 w 939"/>
                <a:gd name="T186" fmla="+- 0 1143 343"/>
                <a:gd name="T187" fmla="*/ 1143 h 939"/>
                <a:gd name="T188" fmla="+- 0 1181 360"/>
                <a:gd name="T189" fmla="*/ T188 w 939"/>
                <a:gd name="T190" fmla="+- 0 885 343"/>
                <a:gd name="T191" fmla="*/ 885 h 939"/>
                <a:gd name="T192" fmla="+- 0 1176 360"/>
                <a:gd name="T193" fmla="*/ T192 w 939"/>
                <a:gd name="T194" fmla="+- 0 981 343"/>
                <a:gd name="T195" fmla="*/ 981 h 939"/>
                <a:gd name="T196" fmla="+- 0 893 360"/>
                <a:gd name="T197" fmla="*/ T196 w 939"/>
                <a:gd name="T198" fmla="+- 0 1192 343"/>
                <a:gd name="T199" fmla="*/ 1192 h 939"/>
                <a:gd name="T200" fmla="+- 0 1064 360"/>
                <a:gd name="T201" fmla="*/ T200 w 939"/>
                <a:gd name="T202" fmla="+- 0 1157 343"/>
                <a:gd name="T203" fmla="*/ 1157 h 939"/>
                <a:gd name="T204" fmla="+- 0 1245 360"/>
                <a:gd name="T205" fmla="*/ T204 w 939"/>
                <a:gd name="T206" fmla="+- 0 845 343"/>
                <a:gd name="T207" fmla="*/ 845 h 939"/>
                <a:gd name="T208" fmla="+- 0 1133 360"/>
                <a:gd name="T209" fmla="*/ T208 w 939"/>
                <a:gd name="T210" fmla="+- 0 539 343"/>
                <a:gd name="T211" fmla="*/ 539 h 939"/>
                <a:gd name="T212" fmla="+- 0 859 360"/>
                <a:gd name="T213" fmla="*/ T212 w 939"/>
                <a:gd name="T214" fmla="+- 0 428 343"/>
                <a:gd name="T215" fmla="*/ 428 h 939"/>
                <a:gd name="T216" fmla="+- 0 1157 360"/>
                <a:gd name="T217" fmla="*/ T216 w 939"/>
                <a:gd name="T218" fmla="+- 0 616 343"/>
                <a:gd name="T219" fmla="*/ 616 h 9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939" h="939">
                  <a:moveTo>
                    <a:pt x="440" y="855"/>
                  </a:moveTo>
                  <a:lnTo>
                    <a:pt x="369" y="840"/>
                  </a:lnTo>
                  <a:lnTo>
                    <a:pt x="302" y="813"/>
                  </a:lnTo>
                  <a:lnTo>
                    <a:pt x="241" y="775"/>
                  </a:lnTo>
                  <a:lnTo>
                    <a:pt x="187" y="725"/>
                  </a:lnTo>
                  <a:lnTo>
                    <a:pt x="143" y="666"/>
                  </a:lnTo>
                  <a:lnTo>
                    <a:pt x="111" y="601"/>
                  </a:lnTo>
                  <a:lnTo>
                    <a:pt x="91" y="531"/>
                  </a:lnTo>
                  <a:lnTo>
                    <a:pt x="84" y="457"/>
                  </a:lnTo>
                  <a:lnTo>
                    <a:pt x="0" y="457"/>
                  </a:lnTo>
                  <a:lnTo>
                    <a:pt x="57" y="585"/>
                  </a:lnTo>
                  <a:lnTo>
                    <a:pt x="94" y="657"/>
                  </a:lnTo>
                  <a:lnTo>
                    <a:pt x="125" y="701"/>
                  </a:lnTo>
                  <a:lnTo>
                    <a:pt x="167" y="743"/>
                  </a:lnTo>
                  <a:lnTo>
                    <a:pt x="226" y="794"/>
                  </a:lnTo>
                  <a:lnTo>
                    <a:pt x="291" y="836"/>
                  </a:lnTo>
                  <a:lnTo>
                    <a:pt x="362" y="866"/>
                  </a:lnTo>
                  <a:lnTo>
                    <a:pt x="437" y="882"/>
                  </a:lnTo>
                  <a:lnTo>
                    <a:pt x="440" y="855"/>
                  </a:lnTo>
                  <a:moveTo>
                    <a:pt x="468" y="177"/>
                  </a:moveTo>
                  <a:lnTo>
                    <a:pt x="468" y="178"/>
                  </a:lnTo>
                  <a:lnTo>
                    <a:pt x="468" y="177"/>
                  </a:lnTo>
                  <a:moveTo>
                    <a:pt x="480" y="0"/>
                  </a:moveTo>
                  <a:lnTo>
                    <a:pt x="352" y="57"/>
                  </a:lnTo>
                  <a:lnTo>
                    <a:pt x="280" y="94"/>
                  </a:lnTo>
                  <a:lnTo>
                    <a:pt x="236" y="125"/>
                  </a:lnTo>
                  <a:lnTo>
                    <a:pt x="193" y="167"/>
                  </a:lnTo>
                  <a:lnTo>
                    <a:pt x="142" y="226"/>
                  </a:lnTo>
                  <a:lnTo>
                    <a:pt x="101" y="291"/>
                  </a:lnTo>
                  <a:lnTo>
                    <a:pt x="71" y="362"/>
                  </a:lnTo>
                  <a:lnTo>
                    <a:pt x="55" y="437"/>
                  </a:lnTo>
                  <a:lnTo>
                    <a:pt x="82" y="440"/>
                  </a:lnTo>
                  <a:lnTo>
                    <a:pt x="97" y="369"/>
                  </a:lnTo>
                  <a:lnTo>
                    <a:pt x="123" y="302"/>
                  </a:lnTo>
                  <a:lnTo>
                    <a:pt x="162" y="241"/>
                  </a:lnTo>
                  <a:lnTo>
                    <a:pt x="212" y="187"/>
                  </a:lnTo>
                  <a:lnTo>
                    <a:pt x="271" y="143"/>
                  </a:lnTo>
                  <a:lnTo>
                    <a:pt x="336" y="111"/>
                  </a:lnTo>
                  <a:lnTo>
                    <a:pt x="406" y="91"/>
                  </a:lnTo>
                  <a:lnTo>
                    <a:pt x="479" y="84"/>
                  </a:lnTo>
                  <a:lnTo>
                    <a:pt x="480" y="0"/>
                  </a:lnTo>
                  <a:moveTo>
                    <a:pt x="670" y="325"/>
                  </a:moveTo>
                  <a:lnTo>
                    <a:pt x="633" y="342"/>
                  </a:lnTo>
                  <a:lnTo>
                    <a:pt x="607" y="352"/>
                  </a:lnTo>
                  <a:lnTo>
                    <a:pt x="590" y="350"/>
                  </a:lnTo>
                  <a:lnTo>
                    <a:pt x="581" y="330"/>
                  </a:lnTo>
                  <a:lnTo>
                    <a:pt x="573" y="336"/>
                  </a:lnTo>
                  <a:lnTo>
                    <a:pt x="557" y="356"/>
                  </a:lnTo>
                  <a:lnTo>
                    <a:pt x="540" y="377"/>
                  </a:lnTo>
                  <a:lnTo>
                    <a:pt x="527" y="385"/>
                  </a:lnTo>
                  <a:lnTo>
                    <a:pt x="523" y="363"/>
                  </a:lnTo>
                  <a:lnTo>
                    <a:pt x="532" y="322"/>
                  </a:lnTo>
                  <a:lnTo>
                    <a:pt x="542" y="282"/>
                  </a:lnTo>
                  <a:lnTo>
                    <a:pt x="543" y="275"/>
                  </a:lnTo>
                  <a:lnTo>
                    <a:pt x="544" y="271"/>
                  </a:lnTo>
                  <a:lnTo>
                    <a:pt x="545" y="265"/>
                  </a:lnTo>
                  <a:lnTo>
                    <a:pt x="532" y="269"/>
                  </a:lnTo>
                  <a:lnTo>
                    <a:pt x="521" y="271"/>
                  </a:lnTo>
                  <a:lnTo>
                    <a:pt x="512" y="270"/>
                  </a:lnTo>
                  <a:lnTo>
                    <a:pt x="507" y="268"/>
                  </a:lnTo>
                  <a:lnTo>
                    <a:pt x="500" y="257"/>
                  </a:lnTo>
                  <a:lnTo>
                    <a:pt x="504" y="240"/>
                  </a:lnTo>
                  <a:lnTo>
                    <a:pt x="504" y="238"/>
                  </a:lnTo>
                  <a:lnTo>
                    <a:pt x="505" y="234"/>
                  </a:lnTo>
                  <a:lnTo>
                    <a:pt x="500" y="234"/>
                  </a:lnTo>
                  <a:lnTo>
                    <a:pt x="494" y="238"/>
                  </a:lnTo>
                  <a:lnTo>
                    <a:pt x="490" y="235"/>
                  </a:lnTo>
                  <a:lnTo>
                    <a:pt x="484" y="229"/>
                  </a:lnTo>
                  <a:lnTo>
                    <a:pt x="479" y="216"/>
                  </a:lnTo>
                  <a:lnTo>
                    <a:pt x="474" y="200"/>
                  </a:lnTo>
                  <a:lnTo>
                    <a:pt x="468" y="179"/>
                  </a:lnTo>
                  <a:lnTo>
                    <a:pt x="467" y="175"/>
                  </a:lnTo>
                  <a:lnTo>
                    <a:pt x="467" y="181"/>
                  </a:lnTo>
                  <a:lnTo>
                    <a:pt x="462" y="202"/>
                  </a:lnTo>
                  <a:lnTo>
                    <a:pt x="457" y="219"/>
                  </a:lnTo>
                  <a:lnTo>
                    <a:pt x="451" y="231"/>
                  </a:lnTo>
                  <a:lnTo>
                    <a:pt x="446" y="238"/>
                  </a:lnTo>
                  <a:lnTo>
                    <a:pt x="442" y="240"/>
                  </a:lnTo>
                  <a:lnTo>
                    <a:pt x="435" y="236"/>
                  </a:lnTo>
                  <a:lnTo>
                    <a:pt x="430" y="236"/>
                  </a:lnTo>
                  <a:lnTo>
                    <a:pt x="436" y="259"/>
                  </a:lnTo>
                  <a:lnTo>
                    <a:pt x="426" y="275"/>
                  </a:lnTo>
                  <a:lnTo>
                    <a:pt x="408" y="274"/>
                  </a:lnTo>
                  <a:lnTo>
                    <a:pt x="391" y="268"/>
                  </a:lnTo>
                  <a:lnTo>
                    <a:pt x="394" y="284"/>
                  </a:lnTo>
                  <a:lnTo>
                    <a:pt x="404" y="324"/>
                  </a:lnTo>
                  <a:lnTo>
                    <a:pt x="412" y="365"/>
                  </a:lnTo>
                  <a:lnTo>
                    <a:pt x="408" y="387"/>
                  </a:lnTo>
                  <a:lnTo>
                    <a:pt x="396" y="379"/>
                  </a:lnTo>
                  <a:lnTo>
                    <a:pt x="378" y="358"/>
                  </a:lnTo>
                  <a:lnTo>
                    <a:pt x="375" y="354"/>
                  </a:lnTo>
                  <a:lnTo>
                    <a:pt x="362" y="338"/>
                  </a:lnTo>
                  <a:lnTo>
                    <a:pt x="355" y="333"/>
                  </a:lnTo>
                  <a:lnTo>
                    <a:pt x="346" y="352"/>
                  </a:lnTo>
                  <a:lnTo>
                    <a:pt x="329" y="354"/>
                  </a:lnTo>
                  <a:lnTo>
                    <a:pt x="303" y="344"/>
                  </a:lnTo>
                  <a:lnTo>
                    <a:pt x="266" y="327"/>
                  </a:lnTo>
                  <a:lnTo>
                    <a:pt x="271" y="337"/>
                  </a:lnTo>
                  <a:lnTo>
                    <a:pt x="285" y="364"/>
                  </a:lnTo>
                  <a:lnTo>
                    <a:pt x="292" y="395"/>
                  </a:lnTo>
                  <a:lnTo>
                    <a:pt x="279" y="419"/>
                  </a:lnTo>
                  <a:lnTo>
                    <a:pt x="282" y="424"/>
                  </a:lnTo>
                  <a:lnTo>
                    <a:pt x="294" y="432"/>
                  </a:lnTo>
                  <a:lnTo>
                    <a:pt x="312" y="444"/>
                  </a:lnTo>
                  <a:lnTo>
                    <a:pt x="330" y="460"/>
                  </a:lnTo>
                  <a:lnTo>
                    <a:pt x="329" y="466"/>
                  </a:lnTo>
                  <a:lnTo>
                    <a:pt x="321" y="474"/>
                  </a:lnTo>
                  <a:lnTo>
                    <a:pt x="311" y="480"/>
                  </a:lnTo>
                  <a:lnTo>
                    <a:pt x="306" y="483"/>
                  </a:lnTo>
                  <a:lnTo>
                    <a:pt x="324" y="492"/>
                  </a:lnTo>
                  <a:lnTo>
                    <a:pt x="347" y="502"/>
                  </a:lnTo>
                  <a:lnTo>
                    <a:pt x="367" y="510"/>
                  </a:lnTo>
                  <a:lnTo>
                    <a:pt x="375" y="517"/>
                  </a:lnTo>
                  <a:lnTo>
                    <a:pt x="372" y="531"/>
                  </a:lnTo>
                  <a:lnTo>
                    <a:pt x="366" y="546"/>
                  </a:lnTo>
                  <a:lnTo>
                    <a:pt x="357" y="559"/>
                  </a:lnTo>
                  <a:lnTo>
                    <a:pt x="347" y="567"/>
                  </a:lnTo>
                  <a:lnTo>
                    <a:pt x="353" y="567"/>
                  </a:lnTo>
                  <a:lnTo>
                    <a:pt x="373" y="566"/>
                  </a:lnTo>
                  <a:lnTo>
                    <a:pt x="399" y="562"/>
                  </a:lnTo>
                  <a:lnTo>
                    <a:pt x="425" y="555"/>
                  </a:lnTo>
                  <a:lnTo>
                    <a:pt x="429" y="554"/>
                  </a:lnTo>
                  <a:lnTo>
                    <a:pt x="429" y="563"/>
                  </a:lnTo>
                  <a:lnTo>
                    <a:pt x="444" y="554"/>
                  </a:lnTo>
                  <a:lnTo>
                    <a:pt x="453" y="546"/>
                  </a:lnTo>
                  <a:lnTo>
                    <a:pt x="459" y="534"/>
                  </a:lnTo>
                  <a:lnTo>
                    <a:pt x="460" y="534"/>
                  </a:lnTo>
                  <a:lnTo>
                    <a:pt x="461" y="552"/>
                  </a:lnTo>
                  <a:lnTo>
                    <a:pt x="461" y="566"/>
                  </a:lnTo>
                  <a:lnTo>
                    <a:pt x="461" y="597"/>
                  </a:lnTo>
                  <a:lnTo>
                    <a:pt x="459" y="635"/>
                  </a:lnTo>
                  <a:lnTo>
                    <a:pt x="455" y="656"/>
                  </a:lnTo>
                  <a:lnTo>
                    <a:pt x="478" y="634"/>
                  </a:lnTo>
                  <a:lnTo>
                    <a:pt x="477" y="629"/>
                  </a:lnTo>
                  <a:lnTo>
                    <a:pt x="474" y="607"/>
                  </a:lnTo>
                  <a:lnTo>
                    <a:pt x="474" y="577"/>
                  </a:lnTo>
                  <a:lnTo>
                    <a:pt x="475" y="550"/>
                  </a:lnTo>
                  <a:lnTo>
                    <a:pt x="477" y="534"/>
                  </a:lnTo>
                  <a:lnTo>
                    <a:pt x="477" y="533"/>
                  </a:lnTo>
                  <a:lnTo>
                    <a:pt x="483" y="544"/>
                  </a:lnTo>
                  <a:lnTo>
                    <a:pt x="493" y="552"/>
                  </a:lnTo>
                  <a:lnTo>
                    <a:pt x="506" y="561"/>
                  </a:lnTo>
                  <a:lnTo>
                    <a:pt x="507" y="552"/>
                  </a:lnTo>
                  <a:lnTo>
                    <a:pt x="511" y="553"/>
                  </a:lnTo>
                  <a:lnTo>
                    <a:pt x="537" y="560"/>
                  </a:lnTo>
                  <a:lnTo>
                    <a:pt x="563" y="564"/>
                  </a:lnTo>
                  <a:lnTo>
                    <a:pt x="583" y="565"/>
                  </a:lnTo>
                  <a:lnTo>
                    <a:pt x="589" y="565"/>
                  </a:lnTo>
                  <a:lnTo>
                    <a:pt x="578" y="557"/>
                  </a:lnTo>
                  <a:lnTo>
                    <a:pt x="575" y="552"/>
                  </a:lnTo>
                  <a:lnTo>
                    <a:pt x="570" y="544"/>
                  </a:lnTo>
                  <a:lnTo>
                    <a:pt x="565" y="533"/>
                  </a:lnTo>
                  <a:lnTo>
                    <a:pt x="563" y="529"/>
                  </a:lnTo>
                  <a:lnTo>
                    <a:pt x="561" y="515"/>
                  </a:lnTo>
                  <a:lnTo>
                    <a:pt x="569" y="508"/>
                  </a:lnTo>
                  <a:lnTo>
                    <a:pt x="589" y="499"/>
                  </a:lnTo>
                  <a:lnTo>
                    <a:pt x="612" y="490"/>
                  </a:lnTo>
                  <a:lnTo>
                    <a:pt x="630" y="481"/>
                  </a:lnTo>
                  <a:lnTo>
                    <a:pt x="625" y="478"/>
                  </a:lnTo>
                  <a:lnTo>
                    <a:pt x="615" y="472"/>
                  </a:lnTo>
                  <a:lnTo>
                    <a:pt x="607" y="464"/>
                  </a:lnTo>
                  <a:lnTo>
                    <a:pt x="606" y="458"/>
                  </a:lnTo>
                  <a:lnTo>
                    <a:pt x="623" y="441"/>
                  </a:lnTo>
                  <a:lnTo>
                    <a:pt x="641" y="430"/>
                  </a:lnTo>
                  <a:lnTo>
                    <a:pt x="654" y="422"/>
                  </a:lnTo>
                  <a:lnTo>
                    <a:pt x="656" y="417"/>
                  </a:lnTo>
                  <a:lnTo>
                    <a:pt x="643" y="392"/>
                  </a:lnTo>
                  <a:lnTo>
                    <a:pt x="645" y="387"/>
                  </a:lnTo>
                  <a:lnTo>
                    <a:pt x="645" y="385"/>
                  </a:lnTo>
                  <a:lnTo>
                    <a:pt x="651" y="361"/>
                  </a:lnTo>
                  <a:lnTo>
                    <a:pt x="656" y="352"/>
                  </a:lnTo>
                  <a:lnTo>
                    <a:pt x="664" y="335"/>
                  </a:lnTo>
                  <a:lnTo>
                    <a:pt x="670" y="325"/>
                  </a:lnTo>
                  <a:moveTo>
                    <a:pt x="828" y="470"/>
                  </a:moveTo>
                  <a:lnTo>
                    <a:pt x="821" y="398"/>
                  </a:lnTo>
                  <a:lnTo>
                    <a:pt x="801" y="332"/>
                  </a:lnTo>
                  <a:lnTo>
                    <a:pt x="801" y="470"/>
                  </a:lnTo>
                  <a:lnTo>
                    <a:pt x="792" y="545"/>
                  </a:lnTo>
                  <a:lnTo>
                    <a:pt x="767" y="615"/>
                  </a:lnTo>
                  <a:lnTo>
                    <a:pt x="728" y="676"/>
                  </a:lnTo>
                  <a:lnTo>
                    <a:pt x="677" y="728"/>
                  </a:lnTo>
                  <a:lnTo>
                    <a:pt x="615" y="767"/>
                  </a:lnTo>
                  <a:lnTo>
                    <a:pt x="546" y="792"/>
                  </a:lnTo>
                  <a:lnTo>
                    <a:pt x="470" y="800"/>
                  </a:lnTo>
                  <a:lnTo>
                    <a:pt x="394" y="792"/>
                  </a:lnTo>
                  <a:lnTo>
                    <a:pt x="324" y="767"/>
                  </a:lnTo>
                  <a:lnTo>
                    <a:pt x="263" y="728"/>
                  </a:lnTo>
                  <a:lnTo>
                    <a:pt x="212" y="676"/>
                  </a:lnTo>
                  <a:lnTo>
                    <a:pt x="173" y="615"/>
                  </a:lnTo>
                  <a:lnTo>
                    <a:pt x="148" y="545"/>
                  </a:lnTo>
                  <a:lnTo>
                    <a:pt x="139" y="470"/>
                  </a:lnTo>
                  <a:lnTo>
                    <a:pt x="148" y="394"/>
                  </a:lnTo>
                  <a:lnTo>
                    <a:pt x="173" y="324"/>
                  </a:lnTo>
                  <a:lnTo>
                    <a:pt x="212" y="263"/>
                  </a:lnTo>
                  <a:lnTo>
                    <a:pt x="263" y="212"/>
                  </a:lnTo>
                  <a:lnTo>
                    <a:pt x="324" y="173"/>
                  </a:lnTo>
                  <a:lnTo>
                    <a:pt x="394" y="148"/>
                  </a:lnTo>
                  <a:lnTo>
                    <a:pt x="470" y="139"/>
                  </a:lnTo>
                  <a:lnTo>
                    <a:pt x="546" y="148"/>
                  </a:lnTo>
                  <a:lnTo>
                    <a:pt x="615" y="173"/>
                  </a:lnTo>
                  <a:lnTo>
                    <a:pt x="677" y="212"/>
                  </a:lnTo>
                  <a:lnTo>
                    <a:pt x="728" y="263"/>
                  </a:lnTo>
                  <a:lnTo>
                    <a:pt x="767" y="324"/>
                  </a:lnTo>
                  <a:lnTo>
                    <a:pt x="792" y="394"/>
                  </a:lnTo>
                  <a:lnTo>
                    <a:pt x="801" y="470"/>
                  </a:lnTo>
                  <a:lnTo>
                    <a:pt x="801" y="332"/>
                  </a:lnTo>
                  <a:lnTo>
                    <a:pt x="800" y="330"/>
                  </a:lnTo>
                  <a:lnTo>
                    <a:pt x="767" y="269"/>
                  </a:lnTo>
                  <a:lnTo>
                    <a:pt x="723" y="216"/>
                  </a:lnTo>
                  <a:lnTo>
                    <a:pt x="670" y="173"/>
                  </a:lnTo>
                  <a:lnTo>
                    <a:pt x="609" y="140"/>
                  </a:lnTo>
                  <a:lnTo>
                    <a:pt x="607" y="139"/>
                  </a:lnTo>
                  <a:lnTo>
                    <a:pt x="542" y="119"/>
                  </a:lnTo>
                  <a:lnTo>
                    <a:pt x="470" y="111"/>
                  </a:lnTo>
                  <a:lnTo>
                    <a:pt x="398" y="119"/>
                  </a:lnTo>
                  <a:lnTo>
                    <a:pt x="330" y="140"/>
                  </a:lnTo>
                  <a:lnTo>
                    <a:pt x="270" y="173"/>
                  </a:lnTo>
                  <a:lnTo>
                    <a:pt x="216" y="216"/>
                  </a:lnTo>
                  <a:lnTo>
                    <a:pt x="173" y="269"/>
                  </a:lnTo>
                  <a:lnTo>
                    <a:pt x="140" y="330"/>
                  </a:lnTo>
                  <a:lnTo>
                    <a:pt x="119" y="398"/>
                  </a:lnTo>
                  <a:lnTo>
                    <a:pt x="111" y="470"/>
                  </a:lnTo>
                  <a:lnTo>
                    <a:pt x="119" y="542"/>
                  </a:lnTo>
                  <a:lnTo>
                    <a:pt x="140" y="609"/>
                  </a:lnTo>
                  <a:lnTo>
                    <a:pt x="173" y="670"/>
                  </a:lnTo>
                  <a:lnTo>
                    <a:pt x="216" y="723"/>
                  </a:lnTo>
                  <a:lnTo>
                    <a:pt x="270" y="767"/>
                  </a:lnTo>
                  <a:lnTo>
                    <a:pt x="330" y="800"/>
                  </a:lnTo>
                  <a:lnTo>
                    <a:pt x="398" y="821"/>
                  </a:lnTo>
                  <a:lnTo>
                    <a:pt x="470" y="828"/>
                  </a:lnTo>
                  <a:lnTo>
                    <a:pt x="542" y="821"/>
                  </a:lnTo>
                  <a:lnTo>
                    <a:pt x="607" y="800"/>
                  </a:lnTo>
                  <a:lnTo>
                    <a:pt x="609" y="800"/>
                  </a:lnTo>
                  <a:lnTo>
                    <a:pt x="670" y="767"/>
                  </a:lnTo>
                  <a:lnTo>
                    <a:pt x="723" y="723"/>
                  </a:lnTo>
                  <a:lnTo>
                    <a:pt x="767" y="670"/>
                  </a:lnTo>
                  <a:lnTo>
                    <a:pt x="800" y="609"/>
                  </a:lnTo>
                  <a:lnTo>
                    <a:pt x="821" y="542"/>
                  </a:lnTo>
                  <a:lnTo>
                    <a:pt x="828" y="470"/>
                  </a:lnTo>
                  <a:moveTo>
                    <a:pt x="885" y="502"/>
                  </a:moveTo>
                  <a:lnTo>
                    <a:pt x="857" y="499"/>
                  </a:lnTo>
                  <a:lnTo>
                    <a:pt x="843" y="571"/>
                  </a:lnTo>
                  <a:lnTo>
                    <a:pt x="816" y="638"/>
                  </a:lnTo>
                  <a:lnTo>
                    <a:pt x="777" y="699"/>
                  </a:lnTo>
                  <a:lnTo>
                    <a:pt x="728" y="752"/>
                  </a:lnTo>
                  <a:lnTo>
                    <a:pt x="669" y="796"/>
                  </a:lnTo>
                  <a:lnTo>
                    <a:pt x="604" y="829"/>
                  </a:lnTo>
                  <a:lnTo>
                    <a:pt x="533" y="849"/>
                  </a:lnTo>
                  <a:lnTo>
                    <a:pt x="460" y="855"/>
                  </a:lnTo>
                  <a:lnTo>
                    <a:pt x="460" y="939"/>
                  </a:lnTo>
                  <a:lnTo>
                    <a:pt x="588" y="882"/>
                  </a:lnTo>
                  <a:lnTo>
                    <a:pt x="660" y="846"/>
                  </a:lnTo>
                  <a:lnTo>
                    <a:pt x="704" y="814"/>
                  </a:lnTo>
                  <a:lnTo>
                    <a:pt x="746" y="773"/>
                  </a:lnTo>
                  <a:lnTo>
                    <a:pt x="797" y="713"/>
                  </a:lnTo>
                  <a:lnTo>
                    <a:pt x="839" y="648"/>
                  </a:lnTo>
                  <a:lnTo>
                    <a:pt x="869" y="578"/>
                  </a:lnTo>
                  <a:lnTo>
                    <a:pt x="885" y="502"/>
                  </a:lnTo>
                  <a:moveTo>
                    <a:pt x="939" y="482"/>
                  </a:moveTo>
                  <a:lnTo>
                    <a:pt x="882" y="355"/>
                  </a:lnTo>
                  <a:lnTo>
                    <a:pt x="846" y="282"/>
                  </a:lnTo>
                  <a:lnTo>
                    <a:pt x="814" y="238"/>
                  </a:lnTo>
                  <a:lnTo>
                    <a:pt x="773" y="196"/>
                  </a:lnTo>
                  <a:lnTo>
                    <a:pt x="713" y="145"/>
                  </a:lnTo>
                  <a:lnTo>
                    <a:pt x="648" y="103"/>
                  </a:lnTo>
                  <a:lnTo>
                    <a:pt x="578" y="74"/>
                  </a:lnTo>
                  <a:lnTo>
                    <a:pt x="502" y="57"/>
                  </a:lnTo>
                  <a:lnTo>
                    <a:pt x="499" y="85"/>
                  </a:lnTo>
                  <a:lnTo>
                    <a:pt x="571" y="99"/>
                  </a:lnTo>
                  <a:lnTo>
                    <a:pt x="638" y="126"/>
                  </a:lnTo>
                  <a:lnTo>
                    <a:pt x="699" y="165"/>
                  </a:lnTo>
                  <a:lnTo>
                    <a:pt x="752" y="214"/>
                  </a:lnTo>
                  <a:lnTo>
                    <a:pt x="797" y="273"/>
                  </a:lnTo>
                  <a:lnTo>
                    <a:pt x="829" y="339"/>
                  </a:lnTo>
                  <a:lnTo>
                    <a:pt x="849" y="409"/>
                  </a:lnTo>
                  <a:lnTo>
                    <a:pt x="855" y="482"/>
                  </a:lnTo>
                  <a:lnTo>
                    <a:pt x="939" y="48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7">
              <a:extLst>
                <a:ext uri="{FF2B5EF4-FFF2-40B4-BE49-F238E27FC236}">
                  <a16:creationId xmlns:a16="http://schemas.microsoft.com/office/drawing/2014/main" id="{3BCAAB90-9E23-45F3-AC1B-E96254BA2B30}"/>
                </a:ext>
              </a:extLst>
            </p:cNvPr>
            <p:cNvSpPr>
              <a:spLocks/>
            </p:cNvSpPr>
            <p:nvPr/>
          </p:nvSpPr>
          <p:spPr bwMode="auto">
            <a:xfrm>
              <a:off x="779" y="1040"/>
              <a:ext cx="84" cy="80"/>
            </a:xfrm>
            <a:custGeom>
              <a:avLst/>
              <a:gdLst>
                <a:gd name="T0" fmla="+- 0 862 779"/>
                <a:gd name="T1" fmla="*/ T0 w 84"/>
                <a:gd name="T2" fmla="+- 0 1071 1041"/>
                <a:gd name="T3" fmla="*/ 1071 h 80"/>
                <a:gd name="T4" fmla="+- 0 836 779"/>
                <a:gd name="T5" fmla="*/ T4 w 84"/>
                <a:gd name="T6" fmla="+- 0 1089 1041"/>
                <a:gd name="T7" fmla="*/ 1089 h 80"/>
                <a:gd name="T8" fmla="+- 0 846 779"/>
                <a:gd name="T9" fmla="*/ T8 w 84"/>
                <a:gd name="T10" fmla="+- 0 1120 1041"/>
                <a:gd name="T11" fmla="*/ 1120 h 80"/>
                <a:gd name="T12" fmla="+- 0 821 779"/>
                <a:gd name="T13" fmla="*/ T12 w 84"/>
                <a:gd name="T14" fmla="+- 0 1101 1041"/>
                <a:gd name="T15" fmla="*/ 1101 h 80"/>
                <a:gd name="T16" fmla="+- 0 795 779"/>
                <a:gd name="T17" fmla="*/ T16 w 84"/>
                <a:gd name="T18" fmla="+- 0 1120 1041"/>
                <a:gd name="T19" fmla="*/ 1120 h 80"/>
                <a:gd name="T20" fmla="+- 0 805 779"/>
                <a:gd name="T21" fmla="*/ T20 w 84"/>
                <a:gd name="T22" fmla="+- 0 1089 1041"/>
                <a:gd name="T23" fmla="*/ 1089 h 80"/>
                <a:gd name="T24" fmla="+- 0 779 779"/>
                <a:gd name="T25" fmla="*/ T24 w 84"/>
                <a:gd name="T26" fmla="+- 0 1071 1041"/>
                <a:gd name="T27" fmla="*/ 1071 h 80"/>
                <a:gd name="T28" fmla="+- 0 811 779"/>
                <a:gd name="T29" fmla="*/ T28 w 84"/>
                <a:gd name="T30" fmla="+- 0 1071 1041"/>
                <a:gd name="T31" fmla="*/ 1071 h 80"/>
                <a:gd name="T32" fmla="+- 0 821 779"/>
                <a:gd name="T33" fmla="*/ T32 w 84"/>
                <a:gd name="T34" fmla="+- 0 1041 1041"/>
                <a:gd name="T35" fmla="*/ 1041 h 80"/>
                <a:gd name="T36" fmla="+- 0 830 779"/>
                <a:gd name="T37" fmla="*/ T36 w 84"/>
                <a:gd name="T38" fmla="+- 0 1071 1041"/>
                <a:gd name="T39" fmla="*/ 1071 h 80"/>
                <a:gd name="T40" fmla="+- 0 862 779"/>
                <a:gd name="T41" fmla="*/ T40 w 84"/>
                <a:gd name="T42" fmla="+- 0 1071 1041"/>
                <a:gd name="T43" fmla="*/ 1071 h 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0">
                  <a:moveTo>
                    <a:pt x="83" y="30"/>
                  </a:moveTo>
                  <a:lnTo>
                    <a:pt x="57" y="48"/>
                  </a:lnTo>
                  <a:lnTo>
                    <a:pt x="67" y="79"/>
                  </a:lnTo>
                  <a:lnTo>
                    <a:pt x="42" y="60"/>
                  </a:lnTo>
                  <a:lnTo>
                    <a:pt x="16" y="79"/>
                  </a:lnTo>
                  <a:lnTo>
                    <a:pt x="26" y="48"/>
                  </a:lnTo>
                  <a:lnTo>
                    <a:pt x="0" y="30"/>
                  </a:lnTo>
                  <a:lnTo>
                    <a:pt x="32" y="30"/>
                  </a:lnTo>
                  <a:lnTo>
                    <a:pt x="42" y="0"/>
                  </a:lnTo>
                  <a:lnTo>
                    <a:pt x="51" y="30"/>
                  </a:lnTo>
                  <a:lnTo>
                    <a:pt x="83" y="30"/>
                  </a:lnTo>
                  <a:close/>
                </a:path>
              </a:pathLst>
            </a:custGeom>
            <a:noFill/>
            <a:ln w="508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9" name="Picture 8">
              <a:extLst>
                <a:ext uri="{FF2B5EF4-FFF2-40B4-BE49-F238E27FC236}">
                  <a16:creationId xmlns:a16="http://schemas.microsoft.com/office/drawing/2014/main" id="{37CDFC88-7A26-467D-B1ED-83225D9DD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 y="922"/>
              <a:ext cx="18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5">
              <a:extLst>
                <a:ext uri="{FF2B5EF4-FFF2-40B4-BE49-F238E27FC236}">
                  <a16:creationId xmlns:a16="http://schemas.microsoft.com/office/drawing/2014/main" id="{A82B8C0D-5039-4AB2-928C-A31784F2F7B0}"/>
                </a:ext>
              </a:extLst>
            </p:cNvPr>
            <p:cNvSpPr>
              <a:spLocks/>
            </p:cNvSpPr>
            <p:nvPr/>
          </p:nvSpPr>
          <p:spPr bwMode="auto">
            <a:xfrm>
              <a:off x="562" y="920"/>
              <a:ext cx="184" cy="171"/>
            </a:xfrm>
            <a:custGeom>
              <a:avLst/>
              <a:gdLst>
                <a:gd name="T0" fmla="+- 0 659 563"/>
                <a:gd name="T1" fmla="*/ T0 w 184"/>
                <a:gd name="T2" fmla="+- 0 955 920"/>
                <a:gd name="T3" fmla="*/ 955 h 171"/>
                <a:gd name="T4" fmla="+- 0 622 563"/>
                <a:gd name="T5" fmla="*/ T4 w 184"/>
                <a:gd name="T6" fmla="+- 0 955 920"/>
                <a:gd name="T7" fmla="*/ 955 h 171"/>
                <a:gd name="T8" fmla="+- 0 611 563"/>
                <a:gd name="T9" fmla="*/ T8 w 184"/>
                <a:gd name="T10" fmla="+- 0 920 920"/>
                <a:gd name="T11" fmla="*/ 920 h 171"/>
                <a:gd name="T12" fmla="+- 0 599 563"/>
                <a:gd name="T13" fmla="*/ T12 w 184"/>
                <a:gd name="T14" fmla="+- 0 955 920"/>
                <a:gd name="T15" fmla="*/ 955 h 171"/>
                <a:gd name="T16" fmla="+- 0 563 563"/>
                <a:gd name="T17" fmla="*/ T16 w 184"/>
                <a:gd name="T18" fmla="+- 0 955 920"/>
                <a:gd name="T19" fmla="*/ 955 h 171"/>
                <a:gd name="T20" fmla="+- 0 592 563"/>
                <a:gd name="T21" fmla="*/ T20 w 184"/>
                <a:gd name="T22" fmla="+- 0 977 920"/>
                <a:gd name="T23" fmla="*/ 977 h 171"/>
                <a:gd name="T24" fmla="+- 0 581 563"/>
                <a:gd name="T25" fmla="*/ T24 w 184"/>
                <a:gd name="T26" fmla="+- 0 1012 920"/>
                <a:gd name="T27" fmla="*/ 1012 h 171"/>
                <a:gd name="T28" fmla="+- 0 611 563"/>
                <a:gd name="T29" fmla="*/ T28 w 184"/>
                <a:gd name="T30" fmla="+- 0 990 920"/>
                <a:gd name="T31" fmla="*/ 990 h 171"/>
                <a:gd name="T32" fmla="+- 0 641 563"/>
                <a:gd name="T33" fmla="*/ T32 w 184"/>
                <a:gd name="T34" fmla="+- 0 1012 920"/>
                <a:gd name="T35" fmla="*/ 1012 h 171"/>
                <a:gd name="T36" fmla="+- 0 634 563"/>
                <a:gd name="T37" fmla="*/ T36 w 184"/>
                <a:gd name="T38" fmla="+- 0 990 920"/>
                <a:gd name="T39" fmla="*/ 990 h 171"/>
                <a:gd name="T40" fmla="+- 0 629 563"/>
                <a:gd name="T41" fmla="*/ T40 w 184"/>
                <a:gd name="T42" fmla="+- 0 977 920"/>
                <a:gd name="T43" fmla="*/ 977 h 171"/>
                <a:gd name="T44" fmla="+- 0 659 563"/>
                <a:gd name="T45" fmla="*/ T44 w 184"/>
                <a:gd name="T46" fmla="+- 0 955 920"/>
                <a:gd name="T47" fmla="*/ 955 h 171"/>
                <a:gd name="T48" fmla="+- 0 746 563"/>
                <a:gd name="T49" fmla="*/ T48 w 184"/>
                <a:gd name="T50" fmla="+- 0 1034 920"/>
                <a:gd name="T51" fmla="*/ 1034 h 171"/>
                <a:gd name="T52" fmla="+- 0 709 563"/>
                <a:gd name="T53" fmla="*/ T52 w 184"/>
                <a:gd name="T54" fmla="+- 0 1034 920"/>
                <a:gd name="T55" fmla="*/ 1034 h 171"/>
                <a:gd name="T56" fmla="+- 0 698 563"/>
                <a:gd name="T57" fmla="*/ T56 w 184"/>
                <a:gd name="T58" fmla="+- 0 999 920"/>
                <a:gd name="T59" fmla="*/ 999 h 171"/>
                <a:gd name="T60" fmla="+- 0 686 563"/>
                <a:gd name="T61" fmla="*/ T60 w 184"/>
                <a:gd name="T62" fmla="+- 0 1034 920"/>
                <a:gd name="T63" fmla="*/ 1034 h 171"/>
                <a:gd name="T64" fmla="+- 0 650 563"/>
                <a:gd name="T65" fmla="*/ T64 w 184"/>
                <a:gd name="T66" fmla="+- 0 1034 920"/>
                <a:gd name="T67" fmla="*/ 1034 h 171"/>
                <a:gd name="T68" fmla="+- 0 679 563"/>
                <a:gd name="T69" fmla="*/ T68 w 184"/>
                <a:gd name="T70" fmla="+- 0 1055 920"/>
                <a:gd name="T71" fmla="*/ 1055 h 171"/>
                <a:gd name="T72" fmla="+- 0 668 563"/>
                <a:gd name="T73" fmla="*/ T72 w 184"/>
                <a:gd name="T74" fmla="+- 0 1090 920"/>
                <a:gd name="T75" fmla="*/ 1090 h 171"/>
                <a:gd name="T76" fmla="+- 0 698 563"/>
                <a:gd name="T77" fmla="*/ T76 w 184"/>
                <a:gd name="T78" fmla="+- 0 1069 920"/>
                <a:gd name="T79" fmla="*/ 1069 h 171"/>
                <a:gd name="T80" fmla="+- 0 728 563"/>
                <a:gd name="T81" fmla="*/ T80 w 184"/>
                <a:gd name="T82" fmla="+- 0 1090 920"/>
                <a:gd name="T83" fmla="*/ 1090 h 171"/>
                <a:gd name="T84" fmla="+- 0 721 563"/>
                <a:gd name="T85" fmla="*/ T84 w 184"/>
                <a:gd name="T86" fmla="+- 0 1069 920"/>
                <a:gd name="T87" fmla="*/ 1069 h 171"/>
                <a:gd name="T88" fmla="+- 0 716 563"/>
                <a:gd name="T89" fmla="*/ T88 w 184"/>
                <a:gd name="T90" fmla="+- 0 1055 920"/>
                <a:gd name="T91" fmla="*/ 1055 h 171"/>
                <a:gd name="T92" fmla="+- 0 746 563"/>
                <a:gd name="T93" fmla="*/ T92 w 184"/>
                <a:gd name="T94" fmla="+- 0 1034 920"/>
                <a:gd name="T95" fmla="*/ 1034 h 1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84" h="171">
                  <a:moveTo>
                    <a:pt x="96" y="35"/>
                  </a:moveTo>
                  <a:lnTo>
                    <a:pt x="59" y="35"/>
                  </a:lnTo>
                  <a:lnTo>
                    <a:pt x="48" y="0"/>
                  </a:lnTo>
                  <a:lnTo>
                    <a:pt x="36" y="35"/>
                  </a:lnTo>
                  <a:lnTo>
                    <a:pt x="0" y="35"/>
                  </a:lnTo>
                  <a:lnTo>
                    <a:pt x="29" y="57"/>
                  </a:lnTo>
                  <a:lnTo>
                    <a:pt x="18" y="92"/>
                  </a:lnTo>
                  <a:lnTo>
                    <a:pt x="48" y="70"/>
                  </a:lnTo>
                  <a:lnTo>
                    <a:pt x="78" y="92"/>
                  </a:lnTo>
                  <a:lnTo>
                    <a:pt x="71" y="70"/>
                  </a:lnTo>
                  <a:lnTo>
                    <a:pt x="66" y="57"/>
                  </a:lnTo>
                  <a:lnTo>
                    <a:pt x="96" y="35"/>
                  </a:lnTo>
                  <a:moveTo>
                    <a:pt x="183" y="114"/>
                  </a:moveTo>
                  <a:lnTo>
                    <a:pt x="146" y="114"/>
                  </a:lnTo>
                  <a:lnTo>
                    <a:pt x="135" y="79"/>
                  </a:lnTo>
                  <a:lnTo>
                    <a:pt x="123" y="114"/>
                  </a:lnTo>
                  <a:lnTo>
                    <a:pt x="87" y="114"/>
                  </a:lnTo>
                  <a:lnTo>
                    <a:pt x="116" y="135"/>
                  </a:lnTo>
                  <a:lnTo>
                    <a:pt x="105" y="170"/>
                  </a:lnTo>
                  <a:lnTo>
                    <a:pt x="135" y="149"/>
                  </a:lnTo>
                  <a:lnTo>
                    <a:pt x="165" y="170"/>
                  </a:lnTo>
                  <a:lnTo>
                    <a:pt x="158" y="149"/>
                  </a:lnTo>
                  <a:lnTo>
                    <a:pt x="153" y="135"/>
                  </a:lnTo>
                  <a:lnTo>
                    <a:pt x="183" y="1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 name="Text Box 4">
              <a:extLst>
                <a:ext uri="{FF2B5EF4-FFF2-40B4-BE49-F238E27FC236}">
                  <a16:creationId xmlns:a16="http://schemas.microsoft.com/office/drawing/2014/main" id="{4B6B09BA-453C-4C22-9845-1163B096A398}"/>
                </a:ext>
              </a:extLst>
            </p:cNvPr>
            <p:cNvSpPr txBox="1">
              <a:spLocks noChangeArrowheads="1"/>
            </p:cNvSpPr>
            <p:nvPr/>
          </p:nvSpPr>
          <p:spPr bwMode="auto">
            <a:xfrm>
              <a:off x="1598" y="322"/>
              <a:ext cx="3007"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dirty="0">
                  <a:solidFill>
                    <a:srgbClr val="FFFFFF"/>
                  </a:solidFill>
                  <a:effectLst/>
                  <a:latin typeface="Calibri" panose="020F0502020204030204" pitchFamily="34" charset="0"/>
                  <a:ea typeface="Calibri" panose="020F0502020204030204" pitchFamily="34" charset="0"/>
                </a:rPr>
                <a:t>Northern Border</a:t>
              </a:r>
              <a:endParaRPr lang="en-US" sz="1100" dirty="0">
                <a:solidFill>
                  <a:srgbClr val="000000"/>
                </a:solidFill>
                <a:effectLst/>
                <a:latin typeface="Calibri" panose="020F0502020204030204" pitchFamily="34" charset="0"/>
                <a:ea typeface="Calibri" panose="020F0502020204030204" pitchFamily="34" charset="0"/>
              </a:endParaRPr>
            </a:p>
          </p:txBody>
        </p:sp>
        <p:sp>
          <p:nvSpPr>
            <p:cNvPr id="12" name="Text Box 3">
              <a:extLst>
                <a:ext uri="{FF2B5EF4-FFF2-40B4-BE49-F238E27FC236}">
                  <a16:creationId xmlns:a16="http://schemas.microsoft.com/office/drawing/2014/main" id="{7C496376-8938-4F72-9D17-65FF7330B734}"/>
                </a:ext>
              </a:extLst>
            </p:cNvPr>
            <p:cNvSpPr txBox="1">
              <a:spLocks noChangeArrowheads="1"/>
            </p:cNvSpPr>
            <p:nvPr/>
          </p:nvSpPr>
          <p:spPr bwMode="auto">
            <a:xfrm>
              <a:off x="1598" y="701"/>
              <a:ext cx="4001"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dirty="0">
                  <a:solidFill>
                    <a:srgbClr val="FFFFFF"/>
                  </a:solidFill>
                  <a:effectLst/>
                  <a:latin typeface="Calibri" panose="020F0502020204030204" pitchFamily="34" charset="0"/>
                  <a:ea typeface="Calibri" panose="020F0502020204030204" pitchFamily="34" charset="0"/>
                </a:rPr>
                <a:t>Regional Commission</a:t>
              </a:r>
              <a:endParaRPr lang="en-US" sz="1100" dirty="0">
                <a:solidFill>
                  <a:srgbClr val="000000"/>
                </a:solidFill>
                <a:effectLst/>
                <a:latin typeface="Calibri" panose="020F0502020204030204" pitchFamily="34" charset="0"/>
                <a:ea typeface="Calibri" panose="020F0502020204030204" pitchFamily="34" charset="0"/>
              </a:endParaRPr>
            </a:p>
          </p:txBody>
        </p:sp>
      </p:grpSp>
      <p:sp>
        <p:nvSpPr>
          <p:cNvPr id="2" name="Title 1">
            <a:extLst>
              <a:ext uri="{FF2B5EF4-FFF2-40B4-BE49-F238E27FC236}">
                <a16:creationId xmlns:a16="http://schemas.microsoft.com/office/drawing/2014/main" id="{B2A95C40-4BEC-4FF4-9F5A-A6A786967D8B}"/>
              </a:ext>
            </a:extLst>
          </p:cNvPr>
          <p:cNvSpPr>
            <a:spLocks noGrp="1"/>
          </p:cNvSpPr>
          <p:nvPr>
            <p:ph type="ctrTitle"/>
          </p:nvPr>
        </p:nvSpPr>
        <p:spPr>
          <a:xfrm>
            <a:off x="-239714" y="775190"/>
            <a:ext cx="12191999" cy="1287625"/>
          </a:xfrm>
        </p:spPr>
        <p:txBody>
          <a:bodyPr>
            <a:normAutofit/>
          </a:bodyPr>
          <a:lstStyle/>
          <a:p>
            <a:r>
              <a:rPr lang="en-US" sz="4800" b="1" dirty="0"/>
              <a:t>COMPETITVE GRANT PROGRAMS</a:t>
            </a:r>
          </a:p>
        </p:txBody>
      </p:sp>
      <p:sp>
        <p:nvSpPr>
          <p:cNvPr id="13" name="Rectangle 12">
            <a:extLst>
              <a:ext uri="{FF2B5EF4-FFF2-40B4-BE49-F238E27FC236}">
                <a16:creationId xmlns:a16="http://schemas.microsoft.com/office/drawing/2014/main" id="{29498EB6-B91C-7747-95DA-98570D523E61}"/>
              </a:ext>
            </a:extLst>
          </p:cNvPr>
          <p:cNvSpPr/>
          <p:nvPr/>
        </p:nvSpPr>
        <p:spPr>
          <a:xfrm>
            <a:off x="-1" y="0"/>
            <a:ext cx="12191999" cy="1457325"/>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052DEE0-FD94-2F49-AEDE-7DEEE0073475}"/>
              </a:ext>
            </a:extLst>
          </p:cNvPr>
          <p:cNvSpPr txBox="1"/>
          <p:nvPr/>
        </p:nvSpPr>
        <p:spPr>
          <a:xfrm>
            <a:off x="203451" y="2003415"/>
            <a:ext cx="11287561" cy="5309146"/>
          </a:xfrm>
          <a:prstGeom prst="rect">
            <a:avLst/>
          </a:prstGeom>
          <a:noFill/>
        </p:spPr>
        <p:txBody>
          <a:bodyPr wrap="square" lIns="91440" tIns="45720" rIns="91440" bIns="45720" anchor="t">
            <a:spAutoFit/>
          </a:bodyPr>
          <a:lstStyle/>
          <a:p>
            <a:pPr marL="0" indent="0">
              <a:buNone/>
            </a:pPr>
            <a:endParaRPr lang="en-US" sz="2800" b="1" dirty="0">
              <a:latin typeface="Arial Nova Cond" panose="020B0506020202020204" pitchFamily="34" charset="0"/>
            </a:endParaRPr>
          </a:p>
          <a:p>
            <a:pPr marL="0" indent="0">
              <a:buNone/>
            </a:pPr>
            <a:r>
              <a:rPr lang="en-US" sz="2800" b="1" dirty="0">
                <a:latin typeface="Arial Nova Cond" panose="020B0506020202020204" pitchFamily="34" charset="0"/>
              </a:rPr>
              <a:t>CATALYST PROGRAM (SEID &amp; IIJA) - $44MM for FY2023 </a:t>
            </a:r>
            <a:r>
              <a:rPr lang="en-US" sz="2400" dirty="0">
                <a:latin typeface="Arial Nova Cond" panose="020B0506020202020204" pitchFamily="34" charset="0"/>
              </a:rPr>
              <a:t>(Core Appropriation &amp; Portion of IIJA funding)</a:t>
            </a:r>
          </a:p>
          <a:p>
            <a:pPr algn="l"/>
            <a:endParaRPr lang="en-US" sz="3200" b="0" i="0" u="none" strike="noStrike" baseline="0" dirty="0">
              <a:solidFill>
                <a:srgbClr val="000000"/>
              </a:solidFill>
              <a:latin typeface="Arial" panose="020B0604020202020204" pitchFamily="34" charset="0"/>
            </a:endParaRPr>
          </a:p>
          <a:p>
            <a:r>
              <a:rPr lang="en-US" sz="2000" b="0" i="0" u="none" strike="noStrike" baseline="0" dirty="0">
                <a:solidFill>
                  <a:srgbClr val="000000"/>
                </a:solidFill>
                <a:latin typeface="Arial" panose="020B0604020202020204" pitchFamily="34" charset="0"/>
              </a:rPr>
              <a:t>The Catalyst Program brings multiple investment priorities together to stimulate growth and inspire partnerships for rural economic vitality in the northern border region </a:t>
            </a:r>
            <a:endParaRPr lang="en-US" sz="2000" b="1" dirty="0">
              <a:latin typeface="Arial Nova Cond" panose="020B0506020202020204" pitchFamily="34" charset="0"/>
            </a:endParaRPr>
          </a:p>
          <a:p>
            <a:pPr marL="0" indent="0">
              <a:buNone/>
            </a:pPr>
            <a:endParaRPr lang="en-US" sz="1900" b="1" dirty="0">
              <a:latin typeface="Arial Nova Cond" panose="020B0506020202020204" pitchFamily="34" charset="0"/>
            </a:endParaRPr>
          </a:p>
          <a:p>
            <a:pPr marL="0" lvl="2"/>
            <a:r>
              <a:rPr lang="en-US" sz="2800" b="1" dirty="0">
                <a:latin typeface="Arial Nova Cond" panose="020B0506020202020204" pitchFamily="34" charset="0"/>
              </a:rPr>
              <a:t>FOREST ECONOMY PROGRAM - $7MM for FY2023</a:t>
            </a:r>
          </a:p>
          <a:p>
            <a:pPr algn="l"/>
            <a:endParaRPr lang="en-US" sz="2000" b="0" i="0" dirty="0">
              <a:effectLst/>
              <a:latin typeface="HelveticaNeueW01-55Roma"/>
            </a:endParaRPr>
          </a:p>
          <a:p>
            <a:pPr algn="l"/>
            <a:r>
              <a:rPr lang="en-US" sz="2000" b="0" i="0" dirty="0">
                <a:effectLst/>
                <a:latin typeface="HelveticaNeueW01-55Roma"/>
              </a:rPr>
              <a:t>The </a:t>
            </a:r>
            <a:r>
              <a:rPr lang="en-US" sz="2000" dirty="0">
                <a:latin typeface="HelveticaNeueW01-55Roma"/>
              </a:rPr>
              <a:t>FEP program </a:t>
            </a:r>
            <a:r>
              <a:rPr lang="en-US" sz="2000" b="0" i="0" dirty="0">
                <a:effectLst/>
                <a:latin typeface="HelveticaNeueW01-55Roma"/>
              </a:rPr>
              <a:t>supports the forest-based economy, and to assist in the industry’s evolution to include new technologies and viable business models across the 4-state NBRC region.</a:t>
            </a:r>
            <a:br>
              <a:rPr lang="en-US" sz="2000" b="0" i="0" dirty="0">
                <a:solidFill>
                  <a:srgbClr val="5C452E"/>
                </a:solidFill>
                <a:effectLst/>
                <a:latin typeface="HelveticaNeueW01-55Roma"/>
              </a:rPr>
            </a:br>
            <a:endParaRPr lang="en-US" sz="2800" b="1" dirty="0">
              <a:latin typeface="Arial Nova Cond" panose="020B0506020202020204" pitchFamily="34" charset="0"/>
            </a:endParaRPr>
          </a:p>
          <a:p>
            <a:pPr marL="0" lvl="2"/>
            <a:r>
              <a:rPr lang="en-US" sz="2800" b="1" dirty="0">
                <a:latin typeface="Arial Nova Cond" panose="020B0506020202020204" pitchFamily="34" charset="0"/>
              </a:rPr>
              <a:t>	</a:t>
            </a:r>
          </a:p>
          <a:p>
            <a:pPr marL="0" lvl="2"/>
            <a:endParaRPr lang="en-US" sz="2400" dirty="0">
              <a:latin typeface="Arial Nova Cond" panose="020B0506020202020204" pitchFamily="34" charset="0"/>
            </a:endParaRPr>
          </a:p>
        </p:txBody>
      </p:sp>
    </p:spTree>
    <p:extLst>
      <p:ext uri="{BB962C8B-B14F-4D97-AF65-F5344CB8AC3E}">
        <p14:creationId xmlns:p14="http://schemas.microsoft.com/office/powerpoint/2010/main" val="933498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mountain, outdoor, tree, nature&#10;&#10;Description automatically generated">
            <a:extLst>
              <a:ext uri="{FF2B5EF4-FFF2-40B4-BE49-F238E27FC236}">
                <a16:creationId xmlns:a16="http://schemas.microsoft.com/office/drawing/2014/main" id="{3C4052CE-402A-5910-5508-FDAC124EEA7D}"/>
              </a:ext>
            </a:extLst>
          </p:cNvPr>
          <p:cNvPicPr>
            <a:picLocks noChangeAspect="1"/>
          </p:cNvPicPr>
          <p:nvPr/>
        </p:nvPicPr>
        <p:blipFill rotWithShape="1">
          <a:blip r:embed="rId3" cstate="print">
            <a:alphaModFix amt="85000"/>
            <a:extLst>
              <a:ext uri="{28A0092B-C50C-407E-A947-70E740481C1C}">
                <a14:useLocalDpi xmlns:a14="http://schemas.microsoft.com/office/drawing/2010/main" val="0"/>
              </a:ext>
            </a:extLst>
          </a:blip>
          <a:srcRect t="8209" b="8179"/>
          <a:stretch/>
        </p:blipFill>
        <p:spPr>
          <a:xfrm>
            <a:off x="0" y="518984"/>
            <a:ext cx="12191998" cy="6796216"/>
          </a:xfrm>
          <a:prstGeom prst="rect">
            <a:avLst/>
          </a:prstGeom>
        </p:spPr>
      </p:pic>
      <p:sp>
        <p:nvSpPr>
          <p:cNvPr id="2" name="Title 1">
            <a:extLst>
              <a:ext uri="{FF2B5EF4-FFF2-40B4-BE49-F238E27FC236}">
                <a16:creationId xmlns:a16="http://schemas.microsoft.com/office/drawing/2014/main" id="{C89A721E-35D4-923B-DB42-3AEF7D056684}"/>
              </a:ext>
            </a:extLst>
          </p:cNvPr>
          <p:cNvSpPr>
            <a:spLocks noGrp="1"/>
          </p:cNvSpPr>
          <p:nvPr>
            <p:ph type="ctrTitle"/>
          </p:nvPr>
        </p:nvSpPr>
        <p:spPr>
          <a:xfrm>
            <a:off x="1524000" y="2348931"/>
            <a:ext cx="9144000" cy="1568161"/>
          </a:xfrm>
        </p:spPr>
        <p:txBody>
          <a:bodyPr/>
          <a:lstStyle/>
          <a:p>
            <a:r>
              <a:rPr lang="en-US" b="1" dirty="0"/>
              <a:t>CATALYST PROGRAM</a:t>
            </a:r>
          </a:p>
        </p:txBody>
      </p:sp>
      <p:sp>
        <p:nvSpPr>
          <p:cNvPr id="3" name="Subtitle 2">
            <a:extLst>
              <a:ext uri="{FF2B5EF4-FFF2-40B4-BE49-F238E27FC236}">
                <a16:creationId xmlns:a16="http://schemas.microsoft.com/office/drawing/2014/main" id="{F25FE459-262B-7416-F0BB-527A43A4F3AF}"/>
              </a:ext>
            </a:extLst>
          </p:cNvPr>
          <p:cNvSpPr>
            <a:spLocks noGrp="1"/>
          </p:cNvSpPr>
          <p:nvPr>
            <p:ph type="subTitle" idx="1"/>
          </p:nvPr>
        </p:nvSpPr>
        <p:spPr>
          <a:xfrm>
            <a:off x="1524000" y="4028946"/>
            <a:ext cx="9144000" cy="2829054"/>
          </a:xfrm>
        </p:spPr>
        <p:txBody>
          <a:bodyPr>
            <a:normAutofit/>
          </a:bodyPr>
          <a:lstStyle/>
          <a:p>
            <a:r>
              <a:rPr lang="en-US" sz="4800" dirty="0">
                <a:hlinkClick r:id="rId4"/>
              </a:rPr>
              <a:t>www.NBRC.gov</a:t>
            </a:r>
            <a:endParaRPr lang="en-US" sz="4800" dirty="0"/>
          </a:p>
          <a:p>
            <a:endParaRPr lang="en-US" dirty="0"/>
          </a:p>
          <a:p>
            <a:endParaRPr lang="en-US" sz="3000" dirty="0"/>
          </a:p>
          <a:p>
            <a:r>
              <a:rPr lang="en-US" sz="2600" b="1" dirty="0"/>
              <a:t>Adrianne Harrison, Program Manager,</a:t>
            </a:r>
          </a:p>
          <a:p>
            <a:r>
              <a:rPr lang="en-US" sz="2600" b="1" dirty="0">
                <a:hlinkClick r:id="rId5">
                  <a:extLst>
                    <a:ext uri="{A12FA001-AC4F-418D-AE19-62706E023703}">
                      <ahyp:hlinkClr xmlns:ahyp="http://schemas.microsoft.com/office/drawing/2018/hyperlinkcolor" val="tx"/>
                    </a:ext>
                  </a:extLst>
                </a:hlinkClick>
              </a:rPr>
              <a:t>aharriston@nbrc.gov</a:t>
            </a:r>
            <a:endParaRPr lang="en-US" sz="2600" b="1" dirty="0"/>
          </a:p>
        </p:txBody>
      </p:sp>
      <p:pic>
        <p:nvPicPr>
          <p:cNvPr id="4" name="Picture 3" descr="A picture of nature with mountains, a stream and wildflowers. ">
            <a:extLst>
              <a:ext uri="{FF2B5EF4-FFF2-40B4-BE49-F238E27FC236}">
                <a16:creationId xmlns:a16="http://schemas.microsoft.com/office/drawing/2014/main" id="{0C76CEBC-51A5-B106-F21B-939482687291}"/>
              </a:ext>
            </a:extLst>
          </p:cNvPr>
          <p:cNvPicPr>
            <a:picLocks noChangeAspect="1"/>
          </p:cNvPicPr>
          <p:nvPr/>
        </p:nvPicPr>
        <p:blipFill rotWithShape="1">
          <a:blip r:embed="rId6">
            <a:extLst>
              <a:ext uri="{28A0092B-C50C-407E-A947-70E740481C1C}">
                <a14:useLocalDpi xmlns:a14="http://schemas.microsoft.com/office/drawing/2010/main" val="0"/>
              </a:ext>
            </a:extLst>
          </a:blip>
          <a:srcRect r="904"/>
          <a:stretch/>
        </p:blipFill>
        <p:spPr>
          <a:xfrm>
            <a:off x="1" y="0"/>
            <a:ext cx="12192000" cy="1941802"/>
          </a:xfrm>
          <a:prstGeom prst="rect">
            <a:avLst/>
          </a:prstGeom>
        </p:spPr>
      </p:pic>
      <p:sp>
        <p:nvSpPr>
          <p:cNvPr id="6" name="Text Box 2">
            <a:extLst>
              <a:ext uri="{FF2B5EF4-FFF2-40B4-BE49-F238E27FC236}">
                <a16:creationId xmlns:a16="http://schemas.microsoft.com/office/drawing/2014/main" id="{85E1EEFD-4DC6-540F-DBB5-37D52D4800EC}"/>
              </a:ext>
            </a:extLst>
          </p:cNvPr>
          <p:cNvSpPr txBox="1">
            <a:spLocks noChangeArrowheads="1"/>
          </p:cNvSpPr>
          <p:nvPr/>
        </p:nvSpPr>
        <p:spPr bwMode="auto">
          <a:xfrm>
            <a:off x="10340418" y="6967537"/>
            <a:ext cx="1628669" cy="252129"/>
          </a:xfrm>
          <a:prstGeom prst="rect">
            <a:avLst/>
          </a:prstGeom>
          <a:solidFill>
            <a:srgbClr val="FFFFFF">
              <a:alpha val="50000"/>
            </a:srgbClr>
          </a:solidFill>
          <a:ln w="9525">
            <a:noFill/>
            <a:miter lim="800000"/>
            <a:headEnd/>
            <a:tailEnd/>
          </a:ln>
        </p:spPr>
        <p:txBody>
          <a:bodyPr rot="0" vert="horz" wrap="square" lIns="91440" tIns="45720" rIns="91440" bIns="45720" anchor="t" anchorCtr="0">
            <a:noAutofit/>
          </a:bodyPr>
          <a:lstStyle/>
          <a:p>
            <a:pPr marL="0" marR="0">
              <a:lnSpc>
                <a:spcPct val="120000"/>
              </a:lnSpc>
              <a:spcBef>
                <a:spcPts val="0"/>
              </a:spcBef>
              <a:spcAft>
                <a:spcPts val="0"/>
              </a:spcAft>
            </a:pPr>
            <a:r>
              <a:rPr lang="en-US" sz="1000" dirty="0">
                <a:effectLst/>
                <a:latin typeface="Arial Nova Cond Light" panose="020B0306020202020204" pitchFamily="34" charset="0"/>
                <a:ea typeface="Arial Unicode MS"/>
                <a:cs typeface="Arial Unicode MS"/>
              </a:rPr>
              <a:t>© Photo Credit Mason Caceres</a:t>
            </a:r>
            <a:endParaRPr lang="en-US" sz="1400" dirty="0">
              <a:effectLst/>
              <a:latin typeface="Baskerville"/>
              <a:ea typeface="Arial Unicode MS"/>
              <a:cs typeface="Arial Unicode MS"/>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2728307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B3AF801-4A3C-4877-945E-FF86030D2349}"/>
              </a:ext>
            </a:extLst>
          </p:cNvPr>
          <p:cNvGrpSpPr>
            <a:grpSpLocks/>
          </p:cNvGrpSpPr>
          <p:nvPr/>
        </p:nvGrpSpPr>
        <p:grpSpPr bwMode="auto">
          <a:xfrm>
            <a:off x="-2" y="0"/>
            <a:ext cx="12192000" cy="1340919"/>
            <a:chOff x="0" y="-39"/>
            <a:chExt cx="12240" cy="1880"/>
          </a:xfrm>
        </p:grpSpPr>
        <p:sp>
          <p:nvSpPr>
            <p:cNvPr id="5" name="AutoShape 10">
              <a:extLst>
                <a:ext uri="{FF2B5EF4-FFF2-40B4-BE49-F238E27FC236}">
                  <a16:creationId xmlns:a16="http://schemas.microsoft.com/office/drawing/2014/main" id="{F59D35A9-79E0-4FBE-A222-D63D5897D380}"/>
                </a:ext>
              </a:extLst>
            </p:cNvPr>
            <p:cNvSpPr>
              <a:spLocks/>
            </p:cNvSpPr>
            <p:nvPr/>
          </p:nvSpPr>
          <p:spPr bwMode="auto">
            <a:xfrm>
              <a:off x="0" y="5"/>
              <a:ext cx="12240" cy="1836"/>
            </a:xfrm>
            <a:custGeom>
              <a:avLst/>
              <a:gdLst>
                <a:gd name="T0" fmla="*/ 12240 w 12240"/>
                <a:gd name="T1" fmla="+- 0 5 5"/>
                <a:gd name="T2" fmla="*/ 5 h 1836"/>
                <a:gd name="T3" fmla="*/ 0 w 12240"/>
                <a:gd name="T4" fmla="+- 0 5 5"/>
                <a:gd name="T5" fmla="*/ 5 h 1836"/>
                <a:gd name="T6" fmla="*/ 0 w 12240"/>
                <a:gd name="T7" fmla="+- 0 1603 5"/>
                <a:gd name="T8" fmla="*/ 1603 h 1836"/>
                <a:gd name="T9" fmla="*/ 18 w 12240"/>
                <a:gd name="T10" fmla="+- 0 1607 5"/>
                <a:gd name="T11" fmla="*/ 1607 h 1836"/>
                <a:gd name="T12" fmla="*/ 152 w 12240"/>
                <a:gd name="T13" fmla="+- 0 1636 5"/>
                <a:gd name="T14" fmla="*/ 1636 h 1836"/>
                <a:gd name="T15" fmla="*/ 288 w 12240"/>
                <a:gd name="T16" fmla="+- 0 1663 5"/>
                <a:gd name="T17" fmla="*/ 1663 h 1836"/>
                <a:gd name="T18" fmla="*/ 427 w 12240"/>
                <a:gd name="T19" fmla="+- 0 1687 5"/>
                <a:gd name="T20" fmla="*/ 1687 h 1836"/>
                <a:gd name="T21" fmla="*/ 567 w 12240"/>
                <a:gd name="T22" fmla="+- 0 1710 5"/>
                <a:gd name="T23" fmla="*/ 1710 h 1836"/>
                <a:gd name="T24" fmla="*/ 709 w 12240"/>
                <a:gd name="T25" fmla="+- 0 1730 5"/>
                <a:gd name="T26" fmla="*/ 1730 h 1836"/>
                <a:gd name="T27" fmla="*/ 853 w 12240"/>
                <a:gd name="T28" fmla="+- 0 1749 5"/>
                <a:gd name="T29" fmla="*/ 1749 h 1836"/>
                <a:gd name="T30" fmla="*/ 998 w 12240"/>
                <a:gd name="T31" fmla="+- 0 1766 5"/>
                <a:gd name="T32" fmla="*/ 1766 h 1836"/>
                <a:gd name="T33" fmla="*/ 1220 w 12240"/>
                <a:gd name="T34" fmla="+- 0 1787 5"/>
                <a:gd name="T35" fmla="*/ 1787 h 1836"/>
                <a:gd name="T36" fmla="*/ 1445 w 12240"/>
                <a:gd name="T37" fmla="+- 0 1805 5"/>
                <a:gd name="T38" fmla="*/ 1805 h 1836"/>
                <a:gd name="T39" fmla="*/ 1674 w 12240"/>
                <a:gd name="T40" fmla="+- 0 1819 5"/>
                <a:gd name="T41" fmla="*/ 1819 h 1836"/>
                <a:gd name="T42" fmla="*/ 1906 w 12240"/>
                <a:gd name="T43" fmla="+- 0 1830 5"/>
                <a:gd name="T44" fmla="*/ 1830 h 1836"/>
                <a:gd name="T45" fmla="*/ 2220 w 12240"/>
                <a:gd name="T46" fmla="+- 0 1838 5"/>
                <a:gd name="T47" fmla="*/ 1838 h 1836"/>
                <a:gd name="T48" fmla="*/ 2538 w 12240"/>
                <a:gd name="T49" fmla="+- 0 1841 5"/>
                <a:gd name="T50" fmla="*/ 1841 h 1836"/>
                <a:gd name="T51" fmla="*/ 2943 w 12240"/>
                <a:gd name="T52" fmla="+- 0 1836 5"/>
                <a:gd name="T53" fmla="*/ 1836 h 1836"/>
                <a:gd name="T54" fmla="*/ 3354 w 12240"/>
                <a:gd name="T55" fmla="+- 0 1824 5"/>
                <a:gd name="T56" fmla="*/ 1824 h 1836"/>
                <a:gd name="T57" fmla="*/ 3854 w 12240"/>
                <a:gd name="T58" fmla="+- 0 1801 5"/>
                <a:gd name="T59" fmla="*/ 1801 h 1836"/>
                <a:gd name="T60" fmla="*/ 4530 w 12240"/>
                <a:gd name="T61" fmla="+- 0 1756 5"/>
                <a:gd name="T62" fmla="*/ 1756 h 1836"/>
                <a:gd name="T63" fmla="*/ 5470 w 12240"/>
                <a:gd name="T64" fmla="+- 0 1675 5"/>
                <a:gd name="T65" fmla="*/ 1675 h 1836"/>
                <a:gd name="T66" fmla="*/ 9340 w 12240"/>
                <a:gd name="T67" fmla="+- 0 1260 5"/>
                <a:gd name="T68" fmla="*/ 1260 h 1836"/>
                <a:gd name="T69" fmla="*/ 10048 w 12240"/>
                <a:gd name="T70" fmla="+- 0 1197 5"/>
                <a:gd name="T71" fmla="*/ 1197 h 1836"/>
                <a:gd name="T72" fmla="*/ 10579 w 12240"/>
                <a:gd name="T73" fmla="+- 0 1159 5"/>
                <a:gd name="T74" fmla="*/ 1159 h 1836"/>
                <a:gd name="T75" fmla="*/ 10946 w 12240"/>
                <a:gd name="T76" fmla="+- 0 1139 5"/>
                <a:gd name="T77" fmla="*/ 1139 h 1836"/>
                <a:gd name="T78" fmla="*/ 11302 w 12240"/>
                <a:gd name="T79" fmla="+- 0 1125 5"/>
                <a:gd name="T80" fmla="*/ 1125 h 1836"/>
                <a:gd name="T81" fmla="*/ 11579 w 12240"/>
                <a:gd name="T82" fmla="+- 0 1120 5"/>
                <a:gd name="T83" fmla="*/ 1120 h 1836"/>
                <a:gd name="T84" fmla="*/ 12240 w 12240"/>
                <a:gd name="T85" fmla="+- 0 1120 5"/>
                <a:gd name="T86" fmla="*/ 1120 h 1836"/>
                <a:gd name="T87" fmla="*/ 12240 w 12240"/>
                <a:gd name="T88" fmla="+- 0 5 5"/>
                <a:gd name="T89" fmla="*/ 5 h 1836"/>
                <a:gd name="T90" fmla="*/ 12240 w 12240"/>
                <a:gd name="T91" fmla="+- 0 1120 5"/>
                <a:gd name="T92" fmla="*/ 1120 h 1836"/>
                <a:gd name="T93" fmla="*/ 11714 w 12240"/>
                <a:gd name="T94" fmla="+- 0 1120 5"/>
                <a:gd name="T95" fmla="*/ 1120 h 1836"/>
                <a:gd name="T96" fmla="*/ 11847 w 12240"/>
                <a:gd name="T97" fmla="+- 0 1120 5"/>
                <a:gd name="T98" fmla="*/ 1120 h 1836"/>
                <a:gd name="T99" fmla="*/ 12043 w 12240"/>
                <a:gd name="T100" fmla="+- 0 1124 5"/>
                <a:gd name="T101" fmla="*/ 1124 h 1836"/>
                <a:gd name="T102" fmla="*/ 12240 w 12240"/>
                <a:gd name="T103" fmla="+- 0 1131 5"/>
                <a:gd name="T104" fmla="*/ 1131 h 1836"/>
                <a:gd name="T105" fmla="*/ 12240 w 12240"/>
                <a:gd name="T106" fmla="+- 0 1120 5"/>
                <a:gd name="T107" fmla="*/ 1120 h 183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Lst>
              <a:rect l="0" t="0" r="r" b="b"/>
              <a:pathLst>
                <a:path w="12240" h="1836">
                  <a:moveTo>
                    <a:pt x="12240" y="0"/>
                  </a:moveTo>
                  <a:lnTo>
                    <a:pt x="0" y="0"/>
                  </a:lnTo>
                  <a:lnTo>
                    <a:pt x="0" y="1598"/>
                  </a:lnTo>
                  <a:lnTo>
                    <a:pt x="18" y="1602"/>
                  </a:lnTo>
                  <a:lnTo>
                    <a:pt x="152" y="1631"/>
                  </a:lnTo>
                  <a:lnTo>
                    <a:pt x="288" y="1658"/>
                  </a:lnTo>
                  <a:lnTo>
                    <a:pt x="427" y="1682"/>
                  </a:lnTo>
                  <a:lnTo>
                    <a:pt x="567" y="1705"/>
                  </a:lnTo>
                  <a:lnTo>
                    <a:pt x="709" y="1725"/>
                  </a:lnTo>
                  <a:lnTo>
                    <a:pt x="853" y="1744"/>
                  </a:lnTo>
                  <a:lnTo>
                    <a:pt x="998" y="1761"/>
                  </a:lnTo>
                  <a:lnTo>
                    <a:pt x="1220" y="1782"/>
                  </a:lnTo>
                  <a:lnTo>
                    <a:pt x="1445" y="1800"/>
                  </a:lnTo>
                  <a:lnTo>
                    <a:pt x="1674" y="1814"/>
                  </a:lnTo>
                  <a:lnTo>
                    <a:pt x="1906" y="1825"/>
                  </a:lnTo>
                  <a:lnTo>
                    <a:pt x="2220" y="1833"/>
                  </a:lnTo>
                  <a:lnTo>
                    <a:pt x="2538" y="1836"/>
                  </a:lnTo>
                  <a:lnTo>
                    <a:pt x="2943" y="1831"/>
                  </a:lnTo>
                  <a:lnTo>
                    <a:pt x="3354" y="1819"/>
                  </a:lnTo>
                  <a:lnTo>
                    <a:pt x="3854" y="1796"/>
                  </a:lnTo>
                  <a:lnTo>
                    <a:pt x="4530" y="1751"/>
                  </a:lnTo>
                  <a:lnTo>
                    <a:pt x="5470" y="1670"/>
                  </a:lnTo>
                  <a:lnTo>
                    <a:pt x="9340" y="1255"/>
                  </a:lnTo>
                  <a:lnTo>
                    <a:pt x="10048" y="1192"/>
                  </a:lnTo>
                  <a:lnTo>
                    <a:pt x="10579" y="1154"/>
                  </a:lnTo>
                  <a:lnTo>
                    <a:pt x="10946" y="1134"/>
                  </a:lnTo>
                  <a:lnTo>
                    <a:pt x="11302" y="1120"/>
                  </a:lnTo>
                  <a:lnTo>
                    <a:pt x="11579" y="1115"/>
                  </a:lnTo>
                  <a:lnTo>
                    <a:pt x="12240" y="1115"/>
                  </a:lnTo>
                  <a:lnTo>
                    <a:pt x="12240" y="0"/>
                  </a:lnTo>
                  <a:close/>
                  <a:moveTo>
                    <a:pt x="12240" y="1115"/>
                  </a:moveTo>
                  <a:lnTo>
                    <a:pt x="11714" y="1115"/>
                  </a:lnTo>
                  <a:lnTo>
                    <a:pt x="11847" y="1115"/>
                  </a:lnTo>
                  <a:lnTo>
                    <a:pt x="12043" y="1119"/>
                  </a:lnTo>
                  <a:lnTo>
                    <a:pt x="12240" y="1126"/>
                  </a:lnTo>
                  <a:lnTo>
                    <a:pt x="12240" y="1115"/>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 name="AutoShape 9">
              <a:extLst>
                <a:ext uri="{FF2B5EF4-FFF2-40B4-BE49-F238E27FC236}">
                  <a16:creationId xmlns:a16="http://schemas.microsoft.com/office/drawing/2014/main" id="{BD70B397-4ED2-4EA6-8E47-BDB427F06E6F}"/>
                </a:ext>
              </a:extLst>
            </p:cNvPr>
            <p:cNvSpPr>
              <a:spLocks/>
            </p:cNvSpPr>
            <p:nvPr/>
          </p:nvSpPr>
          <p:spPr bwMode="auto">
            <a:xfrm>
              <a:off x="0" y="-39"/>
              <a:ext cx="12240" cy="1722"/>
            </a:xfrm>
            <a:custGeom>
              <a:avLst/>
              <a:gdLst>
                <a:gd name="T0" fmla="*/ 12240 w 12240"/>
                <a:gd name="T1" fmla="*/ 0 h 1683"/>
                <a:gd name="T2" fmla="*/ 0 w 12240"/>
                <a:gd name="T3" fmla="*/ 0 h 1683"/>
                <a:gd name="T4" fmla="*/ 0 w 12240"/>
                <a:gd name="T5" fmla="*/ 1445 h 1683"/>
                <a:gd name="T6" fmla="*/ 18 w 12240"/>
                <a:gd name="T7" fmla="*/ 1449 h 1683"/>
                <a:gd name="T8" fmla="*/ 152 w 12240"/>
                <a:gd name="T9" fmla="*/ 1478 h 1683"/>
                <a:gd name="T10" fmla="*/ 288 w 12240"/>
                <a:gd name="T11" fmla="*/ 1505 h 1683"/>
                <a:gd name="T12" fmla="*/ 427 w 12240"/>
                <a:gd name="T13" fmla="*/ 1529 h 1683"/>
                <a:gd name="T14" fmla="*/ 567 w 12240"/>
                <a:gd name="T15" fmla="*/ 1552 h 1683"/>
                <a:gd name="T16" fmla="*/ 709 w 12240"/>
                <a:gd name="T17" fmla="*/ 1572 h 1683"/>
                <a:gd name="T18" fmla="*/ 853 w 12240"/>
                <a:gd name="T19" fmla="*/ 1591 h 1683"/>
                <a:gd name="T20" fmla="*/ 998 w 12240"/>
                <a:gd name="T21" fmla="*/ 1608 h 1683"/>
                <a:gd name="T22" fmla="*/ 1220 w 12240"/>
                <a:gd name="T23" fmla="*/ 1630 h 1683"/>
                <a:gd name="T24" fmla="*/ 1445 w 12240"/>
                <a:gd name="T25" fmla="*/ 1647 h 1683"/>
                <a:gd name="T26" fmla="*/ 1674 w 12240"/>
                <a:gd name="T27" fmla="*/ 1661 h 1683"/>
                <a:gd name="T28" fmla="*/ 1906 w 12240"/>
                <a:gd name="T29" fmla="*/ 1672 h 1683"/>
                <a:gd name="T30" fmla="*/ 2220 w 12240"/>
                <a:gd name="T31" fmla="*/ 1680 h 1683"/>
                <a:gd name="T32" fmla="*/ 2538 w 12240"/>
                <a:gd name="T33" fmla="*/ 1683 h 1683"/>
                <a:gd name="T34" fmla="*/ 2943 w 12240"/>
                <a:gd name="T35" fmla="*/ 1678 h 1683"/>
                <a:gd name="T36" fmla="*/ 3354 w 12240"/>
                <a:gd name="T37" fmla="*/ 1667 h 1683"/>
                <a:gd name="T38" fmla="*/ 3854 w 12240"/>
                <a:gd name="T39" fmla="*/ 1643 h 1683"/>
                <a:gd name="T40" fmla="*/ 4530 w 12240"/>
                <a:gd name="T41" fmla="*/ 1598 h 1683"/>
                <a:gd name="T42" fmla="*/ 5470 w 12240"/>
                <a:gd name="T43" fmla="*/ 1517 h 1683"/>
                <a:gd name="T44" fmla="*/ 9340 w 12240"/>
                <a:gd name="T45" fmla="*/ 1102 h 1683"/>
                <a:gd name="T46" fmla="*/ 10048 w 12240"/>
                <a:gd name="T47" fmla="*/ 1039 h 1683"/>
                <a:gd name="T48" fmla="*/ 10579 w 12240"/>
                <a:gd name="T49" fmla="*/ 1001 h 1683"/>
                <a:gd name="T50" fmla="*/ 10946 w 12240"/>
                <a:gd name="T51" fmla="*/ 981 h 1683"/>
                <a:gd name="T52" fmla="*/ 11302 w 12240"/>
                <a:gd name="T53" fmla="*/ 968 h 1683"/>
                <a:gd name="T54" fmla="*/ 11579 w 12240"/>
                <a:gd name="T55" fmla="*/ 962 h 1683"/>
                <a:gd name="T56" fmla="*/ 12240 w 12240"/>
                <a:gd name="T57" fmla="*/ 962 h 1683"/>
                <a:gd name="T58" fmla="*/ 12240 w 12240"/>
                <a:gd name="T59" fmla="*/ 0 h 1683"/>
                <a:gd name="T60" fmla="*/ 12240 w 12240"/>
                <a:gd name="T61" fmla="*/ 962 h 1683"/>
                <a:gd name="T62" fmla="*/ 11714 w 12240"/>
                <a:gd name="T63" fmla="*/ 962 h 1683"/>
                <a:gd name="T64" fmla="*/ 11847 w 12240"/>
                <a:gd name="T65" fmla="*/ 962 h 1683"/>
                <a:gd name="T66" fmla="*/ 12043 w 12240"/>
                <a:gd name="T67" fmla="*/ 966 h 1683"/>
                <a:gd name="T68" fmla="*/ 12240 w 12240"/>
                <a:gd name="T69" fmla="*/ 973 h 1683"/>
                <a:gd name="T70" fmla="*/ 12240 w 12240"/>
                <a:gd name="T71" fmla="*/ 962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40" h="1683">
                  <a:moveTo>
                    <a:pt x="12240" y="0"/>
                  </a:moveTo>
                  <a:lnTo>
                    <a:pt x="0" y="0"/>
                  </a:lnTo>
                  <a:lnTo>
                    <a:pt x="0" y="1445"/>
                  </a:lnTo>
                  <a:lnTo>
                    <a:pt x="18" y="1449"/>
                  </a:lnTo>
                  <a:lnTo>
                    <a:pt x="152" y="1478"/>
                  </a:lnTo>
                  <a:lnTo>
                    <a:pt x="288" y="1505"/>
                  </a:lnTo>
                  <a:lnTo>
                    <a:pt x="427" y="1529"/>
                  </a:lnTo>
                  <a:lnTo>
                    <a:pt x="567" y="1552"/>
                  </a:lnTo>
                  <a:lnTo>
                    <a:pt x="709" y="1572"/>
                  </a:lnTo>
                  <a:lnTo>
                    <a:pt x="853" y="1591"/>
                  </a:lnTo>
                  <a:lnTo>
                    <a:pt x="998" y="1608"/>
                  </a:lnTo>
                  <a:lnTo>
                    <a:pt x="1220" y="1630"/>
                  </a:lnTo>
                  <a:lnTo>
                    <a:pt x="1445" y="1647"/>
                  </a:lnTo>
                  <a:lnTo>
                    <a:pt x="1674" y="1661"/>
                  </a:lnTo>
                  <a:lnTo>
                    <a:pt x="1906" y="1672"/>
                  </a:lnTo>
                  <a:lnTo>
                    <a:pt x="2220" y="1680"/>
                  </a:lnTo>
                  <a:lnTo>
                    <a:pt x="2538" y="1683"/>
                  </a:lnTo>
                  <a:lnTo>
                    <a:pt x="2943" y="1678"/>
                  </a:lnTo>
                  <a:lnTo>
                    <a:pt x="3354" y="1667"/>
                  </a:lnTo>
                  <a:lnTo>
                    <a:pt x="3854" y="1643"/>
                  </a:lnTo>
                  <a:lnTo>
                    <a:pt x="4530" y="1598"/>
                  </a:lnTo>
                  <a:lnTo>
                    <a:pt x="5470" y="1517"/>
                  </a:lnTo>
                  <a:lnTo>
                    <a:pt x="9340" y="1102"/>
                  </a:lnTo>
                  <a:lnTo>
                    <a:pt x="10048" y="1039"/>
                  </a:lnTo>
                  <a:lnTo>
                    <a:pt x="10579" y="1001"/>
                  </a:lnTo>
                  <a:lnTo>
                    <a:pt x="10946" y="981"/>
                  </a:lnTo>
                  <a:lnTo>
                    <a:pt x="11302" y="968"/>
                  </a:lnTo>
                  <a:lnTo>
                    <a:pt x="11579" y="962"/>
                  </a:lnTo>
                  <a:lnTo>
                    <a:pt x="12240" y="962"/>
                  </a:lnTo>
                  <a:lnTo>
                    <a:pt x="12240" y="0"/>
                  </a:lnTo>
                  <a:close/>
                  <a:moveTo>
                    <a:pt x="12240" y="962"/>
                  </a:moveTo>
                  <a:lnTo>
                    <a:pt x="11714" y="962"/>
                  </a:lnTo>
                  <a:lnTo>
                    <a:pt x="11847" y="962"/>
                  </a:lnTo>
                  <a:lnTo>
                    <a:pt x="12043" y="966"/>
                  </a:lnTo>
                  <a:lnTo>
                    <a:pt x="12240" y="973"/>
                  </a:lnTo>
                  <a:lnTo>
                    <a:pt x="12240" y="962"/>
                  </a:lnTo>
                  <a:close/>
                </a:path>
              </a:pathLst>
            </a:custGeom>
            <a:solidFill>
              <a:srgbClr val="0C683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AutoShape 8">
              <a:extLst>
                <a:ext uri="{FF2B5EF4-FFF2-40B4-BE49-F238E27FC236}">
                  <a16:creationId xmlns:a16="http://schemas.microsoft.com/office/drawing/2014/main" id="{D500F6EB-0200-4B04-9D4E-BBE06C837661}"/>
                </a:ext>
              </a:extLst>
            </p:cNvPr>
            <p:cNvSpPr>
              <a:spLocks/>
            </p:cNvSpPr>
            <p:nvPr/>
          </p:nvSpPr>
          <p:spPr bwMode="auto">
            <a:xfrm>
              <a:off x="360" y="343"/>
              <a:ext cx="939" cy="939"/>
            </a:xfrm>
            <a:custGeom>
              <a:avLst/>
              <a:gdLst>
                <a:gd name="T0" fmla="+- 0 547 360"/>
                <a:gd name="T1" fmla="*/ T0 w 939"/>
                <a:gd name="T2" fmla="+- 0 1068 343"/>
                <a:gd name="T3" fmla="*/ 1068 h 939"/>
                <a:gd name="T4" fmla="+- 0 360 360"/>
                <a:gd name="T5" fmla="*/ T4 w 939"/>
                <a:gd name="T6" fmla="+- 0 800 343"/>
                <a:gd name="T7" fmla="*/ 800 h 939"/>
                <a:gd name="T8" fmla="+- 0 586 360"/>
                <a:gd name="T9" fmla="*/ T8 w 939"/>
                <a:gd name="T10" fmla="+- 0 1137 343"/>
                <a:gd name="T11" fmla="*/ 1137 h 939"/>
                <a:gd name="T12" fmla="+- 0 828 360"/>
                <a:gd name="T13" fmla="*/ T12 w 939"/>
                <a:gd name="T14" fmla="+- 0 520 343"/>
                <a:gd name="T15" fmla="*/ 520 h 939"/>
                <a:gd name="T16" fmla="+- 0 712 360"/>
                <a:gd name="T17" fmla="*/ T16 w 939"/>
                <a:gd name="T18" fmla="+- 0 400 343"/>
                <a:gd name="T19" fmla="*/ 400 h 939"/>
                <a:gd name="T20" fmla="+- 0 461 360"/>
                <a:gd name="T21" fmla="*/ T20 w 939"/>
                <a:gd name="T22" fmla="+- 0 634 343"/>
                <a:gd name="T23" fmla="*/ 634 h 939"/>
                <a:gd name="T24" fmla="+- 0 483 360"/>
                <a:gd name="T25" fmla="*/ T24 w 939"/>
                <a:gd name="T26" fmla="+- 0 645 343"/>
                <a:gd name="T27" fmla="*/ 645 h 939"/>
                <a:gd name="T28" fmla="+- 0 766 360"/>
                <a:gd name="T29" fmla="*/ T28 w 939"/>
                <a:gd name="T30" fmla="+- 0 434 343"/>
                <a:gd name="T31" fmla="*/ 434 h 939"/>
                <a:gd name="T32" fmla="+- 0 967 360"/>
                <a:gd name="T33" fmla="*/ T32 w 939"/>
                <a:gd name="T34" fmla="+- 0 695 343"/>
                <a:gd name="T35" fmla="*/ 695 h 939"/>
                <a:gd name="T36" fmla="+- 0 900 360"/>
                <a:gd name="T37" fmla="*/ T36 w 939"/>
                <a:gd name="T38" fmla="+- 0 720 343"/>
                <a:gd name="T39" fmla="*/ 720 h 939"/>
                <a:gd name="T40" fmla="+- 0 903 360"/>
                <a:gd name="T41" fmla="*/ T40 w 939"/>
                <a:gd name="T42" fmla="+- 0 618 343"/>
                <a:gd name="T43" fmla="*/ 618 h 939"/>
                <a:gd name="T44" fmla="+- 0 872 360"/>
                <a:gd name="T45" fmla="*/ T44 w 939"/>
                <a:gd name="T46" fmla="+- 0 613 343"/>
                <a:gd name="T47" fmla="*/ 613 h 939"/>
                <a:gd name="T48" fmla="+- 0 865 360"/>
                <a:gd name="T49" fmla="*/ T48 w 939"/>
                <a:gd name="T50" fmla="+- 0 577 343"/>
                <a:gd name="T51" fmla="*/ 577 h 939"/>
                <a:gd name="T52" fmla="+- 0 839 360"/>
                <a:gd name="T53" fmla="*/ T52 w 939"/>
                <a:gd name="T54" fmla="+- 0 559 343"/>
                <a:gd name="T55" fmla="*/ 559 h 939"/>
                <a:gd name="T56" fmla="+- 0 822 360"/>
                <a:gd name="T57" fmla="*/ T56 w 939"/>
                <a:gd name="T58" fmla="+- 0 545 343"/>
                <a:gd name="T59" fmla="*/ 545 h 939"/>
                <a:gd name="T60" fmla="+- 0 795 360"/>
                <a:gd name="T61" fmla="*/ T60 w 939"/>
                <a:gd name="T62" fmla="+- 0 579 343"/>
                <a:gd name="T63" fmla="*/ 579 h 939"/>
                <a:gd name="T64" fmla="+- 0 751 360"/>
                <a:gd name="T65" fmla="*/ T64 w 939"/>
                <a:gd name="T66" fmla="+- 0 611 343"/>
                <a:gd name="T67" fmla="*/ 611 h 939"/>
                <a:gd name="T68" fmla="+- 0 756 360"/>
                <a:gd name="T69" fmla="*/ T68 w 939"/>
                <a:gd name="T70" fmla="+- 0 722 343"/>
                <a:gd name="T71" fmla="*/ 722 h 939"/>
                <a:gd name="T72" fmla="+- 0 706 360"/>
                <a:gd name="T73" fmla="*/ T72 w 939"/>
                <a:gd name="T74" fmla="+- 0 695 343"/>
                <a:gd name="T75" fmla="*/ 695 h 939"/>
                <a:gd name="T76" fmla="+- 0 645 360"/>
                <a:gd name="T77" fmla="*/ T76 w 939"/>
                <a:gd name="T78" fmla="+- 0 707 343"/>
                <a:gd name="T79" fmla="*/ 707 h 939"/>
                <a:gd name="T80" fmla="+- 0 672 360"/>
                <a:gd name="T81" fmla="*/ T80 w 939"/>
                <a:gd name="T82" fmla="+- 0 787 343"/>
                <a:gd name="T83" fmla="*/ 787 h 939"/>
                <a:gd name="T84" fmla="+- 0 666 360"/>
                <a:gd name="T85" fmla="*/ T84 w 939"/>
                <a:gd name="T86" fmla="+- 0 826 343"/>
                <a:gd name="T87" fmla="*/ 826 h 939"/>
                <a:gd name="T88" fmla="+- 0 732 360"/>
                <a:gd name="T89" fmla="*/ T88 w 939"/>
                <a:gd name="T90" fmla="+- 0 874 343"/>
                <a:gd name="T91" fmla="*/ 874 h 939"/>
                <a:gd name="T92" fmla="+- 0 733 360"/>
                <a:gd name="T93" fmla="*/ T92 w 939"/>
                <a:gd name="T94" fmla="+- 0 909 343"/>
                <a:gd name="T95" fmla="*/ 909 h 939"/>
                <a:gd name="T96" fmla="+- 0 804 360"/>
                <a:gd name="T97" fmla="*/ T96 w 939"/>
                <a:gd name="T98" fmla="+- 0 897 343"/>
                <a:gd name="T99" fmla="*/ 897 h 939"/>
                <a:gd name="T100" fmla="+- 0 821 360"/>
                <a:gd name="T101" fmla="*/ T100 w 939"/>
                <a:gd name="T102" fmla="+- 0 895 343"/>
                <a:gd name="T103" fmla="*/ 895 h 939"/>
                <a:gd name="T104" fmla="+- 0 838 360"/>
                <a:gd name="T105" fmla="*/ T104 w 939"/>
                <a:gd name="T106" fmla="+- 0 977 343"/>
                <a:gd name="T107" fmla="*/ 977 h 939"/>
                <a:gd name="T108" fmla="+- 0 837 360"/>
                <a:gd name="T109" fmla="*/ T108 w 939"/>
                <a:gd name="T110" fmla="+- 0 877 343"/>
                <a:gd name="T111" fmla="*/ 877 h 939"/>
                <a:gd name="T112" fmla="+- 0 867 360"/>
                <a:gd name="T113" fmla="*/ T112 w 939"/>
                <a:gd name="T114" fmla="+- 0 895 343"/>
                <a:gd name="T115" fmla="*/ 895 h 939"/>
                <a:gd name="T116" fmla="+- 0 949 360"/>
                <a:gd name="T117" fmla="*/ T116 w 939"/>
                <a:gd name="T118" fmla="+- 0 908 343"/>
                <a:gd name="T119" fmla="*/ 908 h 939"/>
                <a:gd name="T120" fmla="+- 0 923 360"/>
                <a:gd name="T121" fmla="*/ T120 w 939"/>
                <a:gd name="T122" fmla="+- 0 872 343"/>
                <a:gd name="T123" fmla="*/ 872 h 939"/>
                <a:gd name="T124" fmla="+- 0 990 360"/>
                <a:gd name="T125" fmla="*/ T124 w 939"/>
                <a:gd name="T126" fmla="+- 0 824 343"/>
                <a:gd name="T127" fmla="*/ 824 h 939"/>
                <a:gd name="T128" fmla="+- 0 983 360"/>
                <a:gd name="T129" fmla="*/ T128 w 939"/>
                <a:gd name="T130" fmla="+- 0 784 343"/>
                <a:gd name="T131" fmla="*/ 784 h 939"/>
                <a:gd name="T132" fmla="+- 0 1005 360"/>
                <a:gd name="T133" fmla="*/ T132 w 939"/>
                <a:gd name="T134" fmla="+- 0 730 343"/>
                <a:gd name="T135" fmla="*/ 730 h 939"/>
                <a:gd name="T136" fmla="+- 0 1030 360"/>
                <a:gd name="T137" fmla="*/ T136 w 939"/>
                <a:gd name="T138" fmla="+- 0 668 343"/>
                <a:gd name="T139" fmla="*/ 668 h 939"/>
                <a:gd name="T140" fmla="+- 0 1152 360"/>
                <a:gd name="T141" fmla="*/ T140 w 939"/>
                <a:gd name="T142" fmla="+- 0 888 343"/>
                <a:gd name="T143" fmla="*/ 888 h 939"/>
                <a:gd name="T144" fmla="+- 0 906 360"/>
                <a:gd name="T145" fmla="*/ T144 w 939"/>
                <a:gd name="T146" fmla="+- 0 1135 343"/>
                <a:gd name="T147" fmla="*/ 1135 h 939"/>
                <a:gd name="T148" fmla="+- 0 572 360"/>
                <a:gd name="T149" fmla="*/ T148 w 939"/>
                <a:gd name="T150" fmla="+- 0 1019 343"/>
                <a:gd name="T151" fmla="*/ 1019 h 939"/>
                <a:gd name="T152" fmla="+- 0 533 360"/>
                <a:gd name="T153" fmla="*/ T152 w 939"/>
                <a:gd name="T154" fmla="+- 0 667 343"/>
                <a:gd name="T155" fmla="*/ 667 h 939"/>
                <a:gd name="T156" fmla="+- 0 830 360"/>
                <a:gd name="T157" fmla="*/ T156 w 939"/>
                <a:gd name="T158" fmla="+- 0 482 343"/>
                <a:gd name="T159" fmla="*/ 482 h 939"/>
                <a:gd name="T160" fmla="+- 0 1127 360"/>
                <a:gd name="T161" fmla="*/ T160 w 939"/>
                <a:gd name="T162" fmla="+- 0 667 343"/>
                <a:gd name="T163" fmla="*/ 667 h 939"/>
                <a:gd name="T164" fmla="+- 0 1127 360"/>
                <a:gd name="T165" fmla="*/ T164 w 939"/>
                <a:gd name="T166" fmla="+- 0 612 343"/>
                <a:gd name="T167" fmla="*/ 612 h 939"/>
                <a:gd name="T168" fmla="+- 0 902 360"/>
                <a:gd name="T169" fmla="*/ T168 w 939"/>
                <a:gd name="T170" fmla="+- 0 462 343"/>
                <a:gd name="T171" fmla="*/ 462 h 939"/>
                <a:gd name="T172" fmla="+- 0 576 360"/>
                <a:gd name="T173" fmla="*/ T172 w 939"/>
                <a:gd name="T174" fmla="+- 0 559 343"/>
                <a:gd name="T175" fmla="*/ 559 h 939"/>
                <a:gd name="T176" fmla="+- 0 479 360"/>
                <a:gd name="T177" fmla="*/ T176 w 939"/>
                <a:gd name="T178" fmla="+- 0 885 343"/>
                <a:gd name="T179" fmla="*/ 885 h 939"/>
                <a:gd name="T180" fmla="+- 0 690 360"/>
                <a:gd name="T181" fmla="*/ T180 w 939"/>
                <a:gd name="T182" fmla="+- 0 1143 343"/>
                <a:gd name="T183" fmla="*/ 1143 h 939"/>
                <a:gd name="T184" fmla="+- 0 969 360"/>
                <a:gd name="T185" fmla="*/ T184 w 939"/>
                <a:gd name="T186" fmla="+- 0 1143 343"/>
                <a:gd name="T187" fmla="*/ 1143 h 939"/>
                <a:gd name="T188" fmla="+- 0 1181 360"/>
                <a:gd name="T189" fmla="*/ T188 w 939"/>
                <a:gd name="T190" fmla="+- 0 885 343"/>
                <a:gd name="T191" fmla="*/ 885 h 939"/>
                <a:gd name="T192" fmla="+- 0 1176 360"/>
                <a:gd name="T193" fmla="*/ T192 w 939"/>
                <a:gd name="T194" fmla="+- 0 981 343"/>
                <a:gd name="T195" fmla="*/ 981 h 939"/>
                <a:gd name="T196" fmla="+- 0 893 360"/>
                <a:gd name="T197" fmla="*/ T196 w 939"/>
                <a:gd name="T198" fmla="+- 0 1192 343"/>
                <a:gd name="T199" fmla="*/ 1192 h 939"/>
                <a:gd name="T200" fmla="+- 0 1064 360"/>
                <a:gd name="T201" fmla="*/ T200 w 939"/>
                <a:gd name="T202" fmla="+- 0 1157 343"/>
                <a:gd name="T203" fmla="*/ 1157 h 939"/>
                <a:gd name="T204" fmla="+- 0 1245 360"/>
                <a:gd name="T205" fmla="*/ T204 w 939"/>
                <a:gd name="T206" fmla="+- 0 845 343"/>
                <a:gd name="T207" fmla="*/ 845 h 939"/>
                <a:gd name="T208" fmla="+- 0 1133 360"/>
                <a:gd name="T209" fmla="*/ T208 w 939"/>
                <a:gd name="T210" fmla="+- 0 539 343"/>
                <a:gd name="T211" fmla="*/ 539 h 939"/>
                <a:gd name="T212" fmla="+- 0 859 360"/>
                <a:gd name="T213" fmla="*/ T212 w 939"/>
                <a:gd name="T214" fmla="+- 0 428 343"/>
                <a:gd name="T215" fmla="*/ 428 h 939"/>
                <a:gd name="T216" fmla="+- 0 1157 360"/>
                <a:gd name="T217" fmla="*/ T216 w 939"/>
                <a:gd name="T218" fmla="+- 0 616 343"/>
                <a:gd name="T219" fmla="*/ 616 h 9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939" h="939">
                  <a:moveTo>
                    <a:pt x="440" y="855"/>
                  </a:moveTo>
                  <a:lnTo>
                    <a:pt x="369" y="840"/>
                  </a:lnTo>
                  <a:lnTo>
                    <a:pt x="302" y="813"/>
                  </a:lnTo>
                  <a:lnTo>
                    <a:pt x="241" y="775"/>
                  </a:lnTo>
                  <a:lnTo>
                    <a:pt x="187" y="725"/>
                  </a:lnTo>
                  <a:lnTo>
                    <a:pt x="143" y="666"/>
                  </a:lnTo>
                  <a:lnTo>
                    <a:pt x="111" y="601"/>
                  </a:lnTo>
                  <a:lnTo>
                    <a:pt x="91" y="531"/>
                  </a:lnTo>
                  <a:lnTo>
                    <a:pt x="84" y="457"/>
                  </a:lnTo>
                  <a:lnTo>
                    <a:pt x="0" y="457"/>
                  </a:lnTo>
                  <a:lnTo>
                    <a:pt x="57" y="585"/>
                  </a:lnTo>
                  <a:lnTo>
                    <a:pt x="94" y="657"/>
                  </a:lnTo>
                  <a:lnTo>
                    <a:pt x="125" y="701"/>
                  </a:lnTo>
                  <a:lnTo>
                    <a:pt x="167" y="743"/>
                  </a:lnTo>
                  <a:lnTo>
                    <a:pt x="226" y="794"/>
                  </a:lnTo>
                  <a:lnTo>
                    <a:pt x="291" y="836"/>
                  </a:lnTo>
                  <a:lnTo>
                    <a:pt x="362" y="866"/>
                  </a:lnTo>
                  <a:lnTo>
                    <a:pt x="437" y="882"/>
                  </a:lnTo>
                  <a:lnTo>
                    <a:pt x="440" y="855"/>
                  </a:lnTo>
                  <a:moveTo>
                    <a:pt x="468" y="177"/>
                  </a:moveTo>
                  <a:lnTo>
                    <a:pt x="468" y="178"/>
                  </a:lnTo>
                  <a:lnTo>
                    <a:pt x="468" y="177"/>
                  </a:lnTo>
                  <a:moveTo>
                    <a:pt x="480" y="0"/>
                  </a:moveTo>
                  <a:lnTo>
                    <a:pt x="352" y="57"/>
                  </a:lnTo>
                  <a:lnTo>
                    <a:pt x="280" y="94"/>
                  </a:lnTo>
                  <a:lnTo>
                    <a:pt x="236" y="125"/>
                  </a:lnTo>
                  <a:lnTo>
                    <a:pt x="193" y="167"/>
                  </a:lnTo>
                  <a:lnTo>
                    <a:pt x="142" y="226"/>
                  </a:lnTo>
                  <a:lnTo>
                    <a:pt x="101" y="291"/>
                  </a:lnTo>
                  <a:lnTo>
                    <a:pt x="71" y="362"/>
                  </a:lnTo>
                  <a:lnTo>
                    <a:pt x="55" y="437"/>
                  </a:lnTo>
                  <a:lnTo>
                    <a:pt x="82" y="440"/>
                  </a:lnTo>
                  <a:lnTo>
                    <a:pt x="97" y="369"/>
                  </a:lnTo>
                  <a:lnTo>
                    <a:pt x="123" y="302"/>
                  </a:lnTo>
                  <a:lnTo>
                    <a:pt x="162" y="241"/>
                  </a:lnTo>
                  <a:lnTo>
                    <a:pt x="212" y="187"/>
                  </a:lnTo>
                  <a:lnTo>
                    <a:pt x="271" y="143"/>
                  </a:lnTo>
                  <a:lnTo>
                    <a:pt x="336" y="111"/>
                  </a:lnTo>
                  <a:lnTo>
                    <a:pt x="406" y="91"/>
                  </a:lnTo>
                  <a:lnTo>
                    <a:pt x="479" y="84"/>
                  </a:lnTo>
                  <a:lnTo>
                    <a:pt x="480" y="0"/>
                  </a:lnTo>
                  <a:moveTo>
                    <a:pt x="670" y="325"/>
                  </a:moveTo>
                  <a:lnTo>
                    <a:pt x="633" y="342"/>
                  </a:lnTo>
                  <a:lnTo>
                    <a:pt x="607" y="352"/>
                  </a:lnTo>
                  <a:lnTo>
                    <a:pt x="590" y="350"/>
                  </a:lnTo>
                  <a:lnTo>
                    <a:pt x="581" y="330"/>
                  </a:lnTo>
                  <a:lnTo>
                    <a:pt x="573" y="336"/>
                  </a:lnTo>
                  <a:lnTo>
                    <a:pt x="557" y="356"/>
                  </a:lnTo>
                  <a:lnTo>
                    <a:pt x="540" y="377"/>
                  </a:lnTo>
                  <a:lnTo>
                    <a:pt x="527" y="385"/>
                  </a:lnTo>
                  <a:lnTo>
                    <a:pt x="523" y="363"/>
                  </a:lnTo>
                  <a:lnTo>
                    <a:pt x="532" y="322"/>
                  </a:lnTo>
                  <a:lnTo>
                    <a:pt x="542" y="282"/>
                  </a:lnTo>
                  <a:lnTo>
                    <a:pt x="543" y="275"/>
                  </a:lnTo>
                  <a:lnTo>
                    <a:pt x="544" y="271"/>
                  </a:lnTo>
                  <a:lnTo>
                    <a:pt x="545" y="265"/>
                  </a:lnTo>
                  <a:lnTo>
                    <a:pt x="532" y="269"/>
                  </a:lnTo>
                  <a:lnTo>
                    <a:pt x="521" y="271"/>
                  </a:lnTo>
                  <a:lnTo>
                    <a:pt x="512" y="270"/>
                  </a:lnTo>
                  <a:lnTo>
                    <a:pt x="507" y="268"/>
                  </a:lnTo>
                  <a:lnTo>
                    <a:pt x="500" y="257"/>
                  </a:lnTo>
                  <a:lnTo>
                    <a:pt x="504" y="240"/>
                  </a:lnTo>
                  <a:lnTo>
                    <a:pt x="504" y="238"/>
                  </a:lnTo>
                  <a:lnTo>
                    <a:pt x="505" y="234"/>
                  </a:lnTo>
                  <a:lnTo>
                    <a:pt x="500" y="234"/>
                  </a:lnTo>
                  <a:lnTo>
                    <a:pt x="494" y="238"/>
                  </a:lnTo>
                  <a:lnTo>
                    <a:pt x="490" y="235"/>
                  </a:lnTo>
                  <a:lnTo>
                    <a:pt x="484" y="229"/>
                  </a:lnTo>
                  <a:lnTo>
                    <a:pt x="479" y="216"/>
                  </a:lnTo>
                  <a:lnTo>
                    <a:pt x="474" y="200"/>
                  </a:lnTo>
                  <a:lnTo>
                    <a:pt x="468" y="179"/>
                  </a:lnTo>
                  <a:lnTo>
                    <a:pt x="467" y="175"/>
                  </a:lnTo>
                  <a:lnTo>
                    <a:pt x="467" y="181"/>
                  </a:lnTo>
                  <a:lnTo>
                    <a:pt x="462" y="202"/>
                  </a:lnTo>
                  <a:lnTo>
                    <a:pt x="457" y="219"/>
                  </a:lnTo>
                  <a:lnTo>
                    <a:pt x="451" y="231"/>
                  </a:lnTo>
                  <a:lnTo>
                    <a:pt x="446" y="238"/>
                  </a:lnTo>
                  <a:lnTo>
                    <a:pt x="442" y="240"/>
                  </a:lnTo>
                  <a:lnTo>
                    <a:pt x="435" y="236"/>
                  </a:lnTo>
                  <a:lnTo>
                    <a:pt x="430" y="236"/>
                  </a:lnTo>
                  <a:lnTo>
                    <a:pt x="436" y="259"/>
                  </a:lnTo>
                  <a:lnTo>
                    <a:pt x="426" y="275"/>
                  </a:lnTo>
                  <a:lnTo>
                    <a:pt x="408" y="274"/>
                  </a:lnTo>
                  <a:lnTo>
                    <a:pt x="391" y="268"/>
                  </a:lnTo>
                  <a:lnTo>
                    <a:pt x="394" y="284"/>
                  </a:lnTo>
                  <a:lnTo>
                    <a:pt x="404" y="324"/>
                  </a:lnTo>
                  <a:lnTo>
                    <a:pt x="412" y="365"/>
                  </a:lnTo>
                  <a:lnTo>
                    <a:pt x="408" y="387"/>
                  </a:lnTo>
                  <a:lnTo>
                    <a:pt x="396" y="379"/>
                  </a:lnTo>
                  <a:lnTo>
                    <a:pt x="378" y="358"/>
                  </a:lnTo>
                  <a:lnTo>
                    <a:pt x="375" y="354"/>
                  </a:lnTo>
                  <a:lnTo>
                    <a:pt x="362" y="338"/>
                  </a:lnTo>
                  <a:lnTo>
                    <a:pt x="355" y="333"/>
                  </a:lnTo>
                  <a:lnTo>
                    <a:pt x="346" y="352"/>
                  </a:lnTo>
                  <a:lnTo>
                    <a:pt x="329" y="354"/>
                  </a:lnTo>
                  <a:lnTo>
                    <a:pt x="303" y="344"/>
                  </a:lnTo>
                  <a:lnTo>
                    <a:pt x="266" y="327"/>
                  </a:lnTo>
                  <a:lnTo>
                    <a:pt x="271" y="337"/>
                  </a:lnTo>
                  <a:lnTo>
                    <a:pt x="285" y="364"/>
                  </a:lnTo>
                  <a:lnTo>
                    <a:pt x="292" y="395"/>
                  </a:lnTo>
                  <a:lnTo>
                    <a:pt x="279" y="419"/>
                  </a:lnTo>
                  <a:lnTo>
                    <a:pt x="282" y="424"/>
                  </a:lnTo>
                  <a:lnTo>
                    <a:pt x="294" y="432"/>
                  </a:lnTo>
                  <a:lnTo>
                    <a:pt x="312" y="444"/>
                  </a:lnTo>
                  <a:lnTo>
                    <a:pt x="330" y="460"/>
                  </a:lnTo>
                  <a:lnTo>
                    <a:pt x="329" y="466"/>
                  </a:lnTo>
                  <a:lnTo>
                    <a:pt x="321" y="474"/>
                  </a:lnTo>
                  <a:lnTo>
                    <a:pt x="311" y="480"/>
                  </a:lnTo>
                  <a:lnTo>
                    <a:pt x="306" y="483"/>
                  </a:lnTo>
                  <a:lnTo>
                    <a:pt x="324" y="492"/>
                  </a:lnTo>
                  <a:lnTo>
                    <a:pt x="347" y="502"/>
                  </a:lnTo>
                  <a:lnTo>
                    <a:pt x="367" y="510"/>
                  </a:lnTo>
                  <a:lnTo>
                    <a:pt x="375" y="517"/>
                  </a:lnTo>
                  <a:lnTo>
                    <a:pt x="372" y="531"/>
                  </a:lnTo>
                  <a:lnTo>
                    <a:pt x="366" y="546"/>
                  </a:lnTo>
                  <a:lnTo>
                    <a:pt x="357" y="559"/>
                  </a:lnTo>
                  <a:lnTo>
                    <a:pt x="347" y="567"/>
                  </a:lnTo>
                  <a:lnTo>
                    <a:pt x="353" y="567"/>
                  </a:lnTo>
                  <a:lnTo>
                    <a:pt x="373" y="566"/>
                  </a:lnTo>
                  <a:lnTo>
                    <a:pt x="399" y="562"/>
                  </a:lnTo>
                  <a:lnTo>
                    <a:pt x="425" y="555"/>
                  </a:lnTo>
                  <a:lnTo>
                    <a:pt x="429" y="554"/>
                  </a:lnTo>
                  <a:lnTo>
                    <a:pt x="429" y="563"/>
                  </a:lnTo>
                  <a:lnTo>
                    <a:pt x="444" y="554"/>
                  </a:lnTo>
                  <a:lnTo>
                    <a:pt x="453" y="546"/>
                  </a:lnTo>
                  <a:lnTo>
                    <a:pt x="459" y="534"/>
                  </a:lnTo>
                  <a:lnTo>
                    <a:pt x="460" y="534"/>
                  </a:lnTo>
                  <a:lnTo>
                    <a:pt x="461" y="552"/>
                  </a:lnTo>
                  <a:lnTo>
                    <a:pt x="461" y="566"/>
                  </a:lnTo>
                  <a:lnTo>
                    <a:pt x="461" y="597"/>
                  </a:lnTo>
                  <a:lnTo>
                    <a:pt x="459" y="635"/>
                  </a:lnTo>
                  <a:lnTo>
                    <a:pt x="455" y="656"/>
                  </a:lnTo>
                  <a:lnTo>
                    <a:pt x="478" y="634"/>
                  </a:lnTo>
                  <a:lnTo>
                    <a:pt x="477" y="629"/>
                  </a:lnTo>
                  <a:lnTo>
                    <a:pt x="474" y="607"/>
                  </a:lnTo>
                  <a:lnTo>
                    <a:pt x="474" y="577"/>
                  </a:lnTo>
                  <a:lnTo>
                    <a:pt x="475" y="550"/>
                  </a:lnTo>
                  <a:lnTo>
                    <a:pt x="477" y="534"/>
                  </a:lnTo>
                  <a:lnTo>
                    <a:pt x="477" y="533"/>
                  </a:lnTo>
                  <a:lnTo>
                    <a:pt x="483" y="544"/>
                  </a:lnTo>
                  <a:lnTo>
                    <a:pt x="493" y="552"/>
                  </a:lnTo>
                  <a:lnTo>
                    <a:pt x="506" y="561"/>
                  </a:lnTo>
                  <a:lnTo>
                    <a:pt x="507" y="552"/>
                  </a:lnTo>
                  <a:lnTo>
                    <a:pt x="511" y="553"/>
                  </a:lnTo>
                  <a:lnTo>
                    <a:pt x="537" y="560"/>
                  </a:lnTo>
                  <a:lnTo>
                    <a:pt x="563" y="564"/>
                  </a:lnTo>
                  <a:lnTo>
                    <a:pt x="583" y="565"/>
                  </a:lnTo>
                  <a:lnTo>
                    <a:pt x="589" y="565"/>
                  </a:lnTo>
                  <a:lnTo>
                    <a:pt x="578" y="557"/>
                  </a:lnTo>
                  <a:lnTo>
                    <a:pt x="575" y="552"/>
                  </a:lnTo>
                  <a:lnTo>
                    <a:pt x="570" y="544"/>
                  </a:lnTo>
                  <a:lnTo>
                    <a:pt x="565" y="533"/>
                  </a:lnTo>
                  <a:lnTo>
                    <a:pt x="563" y="529"/>
                  </a:lnTo>
                  <a:lnTo>
                    <a:pt x="561" y="515"/>
                  </a:lnTo>
                  <a:lnTo>
                    <a:pt x="569" y="508"/>
                  </a:lnTo>
                  <a:lnTo>
                    <a:pt x="589" y="499"/>
                  </a:lnTo>
                  <a:lnTo>
                    <a:pt x="612" y="490"/>
                  </a:lnTo>
                  <a:lnTo>
                    <a:pt x="630" y="481"/>
                  </a:lnTo>
                  <a:lnTo>
                    <a:pt x="625" y="478"/>
                  </a:lnTo>
                  <a:lnTo>
                    <a:pt x="615" y="472"/>
                  </a:lnTo>
                  <a:lnTo>
                    <a:pt x="607" y="464"/>
                  </a:lnTo>
                  <a:lnTo>
                    <a:pt x="606" y="458"/>
                  </a:lnTo>
                  <a:lnTo>
                    <a:pt x="623" y="441"/>
                  </a:lnTo>
                  <a:lnTo>
                    <a:pt x="641" y="430"/>
                  </a:lnTo>
                  <a:lnTo>
                    <a:pt x="654" y="422"/>
                  </a:lnTo>
                  <a:lnTo>
                    <a:pt x="656" y="417"/>
                  </a:lnTo>
                  <a:lnTo>
                    <a:pt x="643" y="392"/>
                  </a:lnTo>
                  <a:lnTo>
                    <a:pt x="645" y="387"/>
                  </a:lnTo>
                  <a:lnTo>
                    <a:pt x="645" y="385"/>
                  </a:lnTo>
                  <a:lnTo>
                    <a:pt x="651" y="361"/>
                  </a:lnTo>
                  <a:lnTo>
                    <a:pt x="656" y="352"/>
                  </a:lnTo>
                  <a:lnTo>
                    <a:pt x="664" y="335"/>
                  </a:lnTo>
                  <a:lnTo>
                    <a:pt x="670" y="325"/>
                  </a:lnTo>
                  <a:moveTo>
                    <a:pt x="828" y="470"/>
                  </a:moveTo>
                  <a:lnTo>
                    <a:pt x="821" y="398"/>
                  </a:lnTo>
                  <a:lnTo>
                    <a:pt x="801" y="332"/>
                  </a:lnTo>
                  <a:lnTo>
                    <a:pt x="801" y="470"/>
                  </a:lnTo>
                  <a:lnTo>
                    <a:pt x="792" y="545"/>
                  </a:lnTo>
                  <a:lnTo>
                    <a:pt x="767" y="615"/>
                  </a:lnTo>
                  <a:lnTo>
                    <a:pt x="728" y="676"/>
                  </a:lnTo>
                  <a:lnTo>
                    <a:pt x="677" y="728"/>
                  </a:lnTo>
                  <a:lnTo>
                    <a:pt x="615" y="767"/>
                  </a:lnTo>
                  <a:lnTo>
                    <a:pt x="546" y="792"/>
                  </a:lnTo>
                  <a:lnTo>
                    <a:pt x="470" y="800"/>
                  </a:lnTo>
                  <a:lnTo>
                    <a:pt x="394" y="792"/>
                  </a:lnTo>
                  <a:lnTo>
                    <a:pt x="324" y="767"/>
                  </a:lnTo>
                  <a:lnTo>
                    <a:pt x="263" y="728"/>
                  </a:lnTo>
                  <a:lnTo>
                    <a:pt x="212" y="676"/>
                  </a:lnTo>
                  <a:lnTo>
                    <a:pt x="173" y="615"/>
                  </a:lnTo>
                  <a:lnTo>
                    <a:pt x="148" y="545"/>
                  </a:lnTo>
                  <a:lnTo>
                    <a:pt x="139" y="470"/>
                  </a:lnTo>
                  <a:lnTo>
                    <a:pt x="148" y="394"/>
                  </a:lnTo>
                  <a:lnTo>
                    <a:pt x="173" y="324"/>
                  </a:lnTo>
                  <a:lnTo>
                    <a:pt x="212" y="263"/>
                  </a:lnTo>
                  <a:lnTo>
                    <a:pt x="263" y="212"/>
                  </a:lnTo>
                  <a:lnTo>
                    <a:pt x="324" y="173"/>
                  </a:lnTo>
                  <a:lnTo>
                    <a:pt x="394" y="148"/>
                  </a:lnTo>
                  <a:lnTo>
                    <a:pt x="470" y="139"/>
                  </a:lnTo>
                  <a:lnTo>
                    <a:pt x="546" y="148"/>
                  </a:lnTo>
                  <a:lnTo>
                    <a:pt x="615" y="173"/>
                  </a:lnTo>
                  <a:lnTo>
                    <a:pt x="677" y="212"/>
                  </a:lnTo>
                  <a:lnTo>
                    <a:pt x="728" y="263"/>
                  </a:lnTo>
                  <a:lnTo>
                    <a:pt x="767" y="324"/>
                  </a:lnTo>
                  <a:lnTo>
                    <a:pt x="792" y="394"/>
                  </a:lnTo>
                  <a:lnTo>
                    <a:pt x="801" y="470"/>
                  </a:lnTo>
                  <a:lnTo>
                    <a:pt x="801" y="332"/>
                  </a:lnTo>
                  <a:lnTo>
                    <a:pt x="800" y="330"/>
                  </a:lnTo>
                  <a:lnTo>
                    <a:pt x="767" y="269"/>
                  </a:lnTo>
                  <a:lnTo>
                    <a:pt x="723" y="216"/>
                  </a:lnTo>
                  <a:lnTo>
                    <a:pt x="670" y="173"/>
                  </a:lnTo>
                  <a:lnTo>
                    <a:pt x="609" y="140"/>
                  </a:lnTo>
                  <a:lnTo>
                    <a:pt x="607" y="139"/>
                  </a:lnTo>
                  <a:lnTo>
                    <a:pt x="542" y="119"/>
                  </a:lnTo>
                  <a:lnTo>
                    <a:pt x="470" y="111"/>
                  </a:lnTo>
                  <a:lnTo>
                    <a:pt x="398" y="119"/>
                  </a:lnTo>
                  <a:lnTo>
                    <a:pt x="330" y="140"/>
                  </a:lnTo>
                  <a:lnTo>
                    <a:pt x="270" y="173"/>
                  </a:lnTo>
                  <a:lnTo>
                    <a:pt x="216" y="216"/>
                  </a:lnTo>
                  <a:lnTo>
                    <a:pt x="173" y="269"/>
                  </a:lnTo>
                  <a:lnTo>
                    <a:pt x="140" y="330"/>
                  </a:lnTo>
                  <a:lnTo>
                    <a:pt x="119" y="398"/>
                  </a:lnTo>
                  <a:lnTo>
                    <a:pt x="111" y="470"/>
                  </a:lnTo>
                  <a:lnTo>
                    <a:pt x="119" y="542"/>
                  </a:lnTo>
                  <a:lnTo>
                    <a:pt x="140" y="609"/>
                  </a:lnTo>
                  <a:lnTo>
                    <a:pt x="173" y="670"/>
                  </a:lnTo>
                  <a:lnTo>
                    <a:pt x="216" y="723"/>
                  </a:lnTo>
                  <a:lnTo>
                    <a:pt x="270" y="767"/>
                  </a:lnTo>
                  <a:lnTo>
                    <a:pt x="330" y="800"/>
                  </a:lnTo>
                  <a:lnTo>
                    <a:pt x="398" y="821"/>
                  </a:lnTo>
                  <a:lnTo>
                    <a:pt x="470" y="828"/>
                  </a:lnTo>
                  <a:lnTo>
                    <a:pt x="542" y="821"/>
                  </a:lnTo>
                  <a:lnTo>
                    <a:pt x="607" y="800"/>
                  </a:lnTo>
                  <a:lnTo>
                    <a:pt x="609" y="800"/>
                  </a:lnTo>
                  <a:lnTo>
                    <a:pt x="670" y="767"/>
                  </a:lnTo>
                  <a:lnTo>
                    <a:pt x="723" y="723"/>
                  </a:lnTo>
                  <a:lnTo>
                    <a:pt x="767" y="670"/>
                  </a:lnTo>
                  <a:lnTo>
                    <a:pt x="800" y="609"/>
                  </a:lnTo>
                  <a:lnTo>
                    <a:pt x="821" y="542"/>
                  </a:lnTo>
                  <a:lnTo>
                    <a:pt x="828" y="470"/>
                  </a:lnTo>
                  <a:moveTo>
                    <a:pt x="885" y="502"/>
                  </a:moveTo>
                  <a:lnTo>
                    <a:pt x="857" y="499"/>
                  </a:lnTo>
                  <a:lnTo>
                    <a:pt x="843" y="571"/>
                  </a:lnTo>
                  <a:lnTo>
                    <a:pt x="816" y="638"/>
                  </a:lnTo>
                  <a:lnTo>
                    <a:pt x="777" y="699"/>
                  </a:lnTo>
                  <a:lnTo>
                    <a:pt x="728" y="752"/>
                  </a:lnTo>
                  <a:lnTo>
                    <a:pt x="669" y="796"/>
                  </a:lnTo>
                  <a:lnTo>
                    <a:pt x="604" y="829"/>
                  </a:lnTo>
                  <a:lnTo>
                    <a:pt x="533" y="849"/>
                  </a:lnTo>
                  <a:lnTo>
                    <a:pt x="460" y="855"/>
                  </a:lnTo>
                  <a:lnTo>
                    <a:pt x="460" y="939"/>
                  </a:lnTo>
                  <a:lnTo>
                    <a:pt x="588" y="882"/>
                  </a:lnTo>
                  <a:lnTo>
                    <a:pt x="660" y="846"/>
                  </a:lnTo>
                  <a:lnTo>
                    <a:pt x="704" y="814"/>
                  </a:lnTo>
                  <a:lnTo>
                    <a:pt x="746" y="773"/>
                  </a:lnTo>
                  <a:lnTo>
                    <a:pt x="797" y="713"/>
                  </a:lnTo>
                  <a:lnTo>
                    <a:pt x="839" y="648"/>
                  </a:lnTo>
                  <a:lnTo>
                    <a:pt x="869" y="578"/>
                  </a:lnTo>
                  <a:lnTo>
                    <a:pt x="885" y="502"/>
                  </a:lnTo>
                  <a:moveTo>
                    <a:pt x="939" y="482"/>
                  </a:moveTo>
                  <a:lnTo>
                    <a:pt x="882" y="355"/>
                  </a:lnTo>
                  <a:lnTo>
                    <a:pt x="846" y="282"/>
                  </a:lnTo>
                  <a:lnTo>
                    <a:pt x="814" y="238"/>
                  </a:lnTo>
                  <a:lnTo>
                    <a:pt x="773" y="196"/>
                  </a:lnTo>
                  <a:lnTo>
                    <a:pt x="713" y="145"/>
                  </a:lnTo>
                  <a:lnTo>
                    <a:pt x="648" y="103"/>
                  </a:lnTo>
                  <a:lnTo>
                    <a:pt x="578" y="74"/>
                  </a:lnTo>
                  <a:lnTo>
                    <a:pt x="502" y="57"/>
                  </a:lnTo>
                  <a:lnTo>
                    <a:pt x="499" y="85"/>
                  </a:lnTo>
                  <a:lnTo>
                    <a:pt x="571" y="99"/>
                  </a:lnTo>
                  <a:lnTo>
                    <a:pt x="638" y="126"/>
                  </a:lnTo>
                  <a:lnTo>
                    <a:pt x="699" y="165"/>
                  </a:lnTo>
                  <a:lnTo>
                    <a:pt x="752" y="214"/>
                  </a:lnTo>
                  <a:lnTo>
                    <a:pt x="797" y="273"/>
                  </a:lnTo>
                  <a:lnTo>
                    <a:pt x="829" y="339"/>
                  </a:lnTo>
                  <a:lnTo>
                    <a:pt x="849" y="409"/>
                  </a:lnTo>
                  <a:lnTo>
                    <a:pt x="855" y="482"/>
                  </a:lnTo>
                  <a:lnTo>
                    <a:pt x="939" y="48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7">
              <a:extLst>
                <a:ext uri="{FF2B5EF4-FFF2-40B4-BE49-F238E27FC236}">
                  <a16:creationId xmlns:a16="http://schemas.microsoft.com/office/drawing/2014/main" id="{3BCAAB90-9E23-45F3-AC1B-E96254BA2B30}"/>
                </a:ext>
              </a:extLst>
            </p:cNvPr>
            <p:cNvSpPr>
              <a:spLocks/>
            </p:cNvSpPr>
            <p:nvPr/>
          </p:nvSpPr>
          <p:spPr bwMode="auto">
            <a:xfrm>
              <a:off x="779" y="1040"/>
              <a:ext cx="84" cy="80"/>
            </a:xfrm>
            <a:custGeom>
              <a:avLst/>
              <a:gdLst>
                <a:gd name="T0" fmla="+- 0 862 779"/>
                <a:gd name="T1" fmla="*/ T0 w 84"/>
                <a:gd name="T2" fmla="+- 0 1071 1041"/>
                <a:gd name="T3" fmla="*/ 1071 h 80"/>
                <a:gd name="T4" fmla="+- 0 836 779"/>
                <a:gd name="T5" fmla="*/ T4 w 84"/>
                <a:gd name="T6" fmla="+- 0 1089 1041"/>
                <a:gd name="T7" fmla="*/ 1089 h 80"/>
                <a:gd name="T8" fmla="+- 0 846 779"/>
                <a:gd name="T9" fmla="*/ T8 w 84"/>
                <a:gd name="T10" fmla="+- 0 1120 1041"/>
                <a:gd name="T11" fmla="*/ 1120 h 80"/>
                <a:gd name="T12" fmla="+- 0 821 779"/>
                <a:gd name="T13" fmla="*/ T12 w 84"/>
                <a:gd name="T14" fmla="+- 0 1101 1041"/>
                <a:gd name="T15" fmla="*/ 1101 h 80"/>
                <a:gd name="T16" fmla="+- 0 795 779"/>
                <a:gd name="T17" fmla="*/ T16 w 84"/>
                <a:gd name="T18" fmla="+- 0 1120 1041"/>
                <a:gd name="T19" fmla="*/ 1120 h 80"/>
                <a:gd name="T20" fmla="+- 0 805 779"/>
                <a:gd name="T21" fmla="*/ T20 w 84"/>
                <a:gd name="T22" fmla="+- 0 1089 1041"/>
                <a:gd name="T23" fmla="*/ 1089 h 80"/>
                <a:gd name="T24" fmla="+- 0 779 779"/>
                <a:gd name="T25" fmla="*/ T24 w 84"/>
                <a:gd name="T26" fmla="+- 0 1071 1041"/>
                <a:gd name="T27" fmla="*/ 1071 h 80"/>
                <a:gd name="T28" fmla="+- 0 811 779"/>
                <a:gd name="T29" fmla="*/ T28 w 84"/>
                <a:gd name="T30" fmla="+- 0 1071 1041"/>
                <a:gd name="T31" fmla="*/ 1071 h 80"/>
                <a:gd name="T32" fmla="+- 0 821 779"/>
                <a:gd name="T33" fmla="*/ T32 w 84"/>
                <a:gd name="T34" fmla="+- 0 1041 1041"/>
                <a:gd name="T35" fmla="*/ 1041 h 80"/>
                <a:gd name="T36" fmla="+- 0 830 779"/>
                <a:gd name="T37" fmla="*/ T36 w 84"/>
                <a:gd name="T38" fmla="+- 0 1071 1041"/>
                <a:gd name="T39" fmla="*/ 1071 h 80"/>
                <a:gd name="T40" fmla="+- 0 862 779"/>
                <a:gd name="T41" fmla="*/ T40 w 84"/>
                <a:gd name="T42" fmla="+- 0 1071 1041"/>
                <a:gd name="T43" fmla="*/ 1071 h 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0">
                  <a:moveTo>
                    <a:pt x="83" y="30"/>
                  </a:moveTo>
                  <a:lnTo>
                    <a:pt x="57" y="48"/>
                  </a:lnTo>
                  <a:lnTo>
                    <a:pt x="67" y="79"/>
                  </a:lnTo>
                  <a:lnTo>
                    <a:pt x="42" y="60"/>
                  </a:lnTo>
                  <a:lnTo>
                    <a:pt x="16" y="79"/>
                  </a:lnTo>
                  <a:lnTo>
                    <a:pt x="26" y="48"/>
                  </a:lnTo>
                  <a:lnTo>
                    <a:pt x="0" y="30"/>
                  </a:lnTo>
                  <a:lnTo>
                    <a:pt x="32" y="30"/>
                  </a:lnTo>
                  <a:lnTo>
                    <a:pt x="42" y="0"/>
                  </a:lnTo>
                  <a:lnTo>
                    <a:pt x="51" y="30"/>
                  </a:lnTo>
                  <a:lnTo>
                    <a:pt x="83" y="30"/>
                  </a:lnTo>
                  <a:close/>
                </a:path>
              </a:pathLst>
            </a:custGeom>
            <a:noFill/>
            <a:ln w="508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9" name="Picture 8">
              <a:extLst>
                <a:ext uri="{FF2B5EF4-FFF2-40B4-BE49-F238E27FC236}">
                  <a16:creationId xmlns:a16="http://schemas.microsoft.com/office/drawing/2014/main" id="{37CDFC88-7A26-467D-B1ED-83225D9DD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 y="922"/>
              <a:ext cx="18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5">
              <a:extLst>
                <a:ext uri="{FF2B5EF4-FFF2-40B4-BE49-F238E27FC236}">
                  <a16:creationId xmlns:a16="http://schemas.microsoft.com/office/drawing/2014/main" id="{A82B8C0D-5039-4AB2-928C-A31784F2F7B0}"/>
                </a:ext>
              </a:extLst>
            </p:cNvPr>
            <p:cNvSpPr>
              <a:spLocks/>
            </p:cNvSpPr>
            <p:nvPr/>
          </p:nvSpPr>
          <p:spPr bwMode="auto">
            <a:xfrm>
              <a:off x="562" y="920"/>
              <a:ext cx="184" cy="171"/>
            </a:xfrm>
            <a:custGeom>
              <a:avLst/>
              <a:gdLst>
                <a:gd name="T0" fmla="+- 0 659 563"/>
                <a:gd name="T1" fmla="*/ T0 w 184"/>
                <a:gd name="T2" fmla="+- 0 955 920"/>
                <a:gd name="T3" fmla="*/ 955 h 171"/>
                <a:gd name="T4" fmla="+- 0 622 563"/>
                <a:gd name="T5" fmla="*/ T4 w 184"/>
                <a:gd name="T6" fmla="+- 0 955 920"/>
                <a:gd name="T7" fmla="*/ 955 h 171"/>
                <a:gd name="T8" fmla="+- 0 611 563"/>
                <a:gd name="T9" fmla="*/ T8 w 184"/>
                <a:gd name="T10" fmla="+- 0 920 920"/>
                <a:gd name="T11" fmla="*/ 920 h 171"/>
                <a:gd name="T12" fmla="+- 0 599 563"/>
                <a:gd name="T13" fmla="*/ T12 w 184"/>
                <a:gd name="T14" fmla="+- 0 955 920"/>
                <a:gd name="T15" fmla="*/ 955 h 171"/>
                <a:gd name="T16" fmla="+- 0 563 563"/>
                <a:gd name="T17" fmla="*/ T16 w 184"/>
                <a:gd name="T18" fmla="+- 0 955 920"/>
                <a:gd name="T19" fmla="*/ 955 h 171"/>
                <a:gd name="T20" fmla="+- 0 592 563"/>
                <a:gd name="T21" fmla="*/ T20 w 184"/>
                <a:gd name="T22" fmla="+- 0 977 920"/>
                <a:gd name="T23" fmla="*/ 977 h 171"/>
                <a:gd name="T24" fmla="+- 0 581 563"/>
                <a:gd name="T25" fmla="*/ T24 w 184"/>
                <a:gd name="T26" fmla="+- 0 1012 920"/>
                <a:gd name="T27" fmla="*/ 1012 h 171"/>
                <a:gd name="T28" fmla="+- 0 611 563"/>
                <a:gd name="T29" fmla="*/ T28 w 184"/>
                <a:gd name="T30" fmla="+- 0 990 920"/>
                <a:gd name="T31" fmla="*/ 990 h 171"/>
                <a:gd name="T32" fmla="+- 0 641 563"/>
                <a:gd name="T33" fmla="*/ T32 w 184"/>
                <a:gd name="T34" fmla="+- 0 1012 920"/>
                <a:gd name="T35" fmla="*/ 1012 h 171"/>
                <a:gd name="T36" fmla="+- 0 634 563"/>
                <a:gd name="T37" fmla="*/ T36 w 184"/>
                <a:gd name="T38" fmla="+- 0 990 920"/>
                <a:gd name="T39" fmla="*/ 990 h 171"/>
                <a:gd name="T40" fmla="+- 0 629 563"/>
                <a:gd name="T41" fmla="*/ T40 w 184"/>
                <a:gd name="T42" fmla="+- 0 977 920"/>
                <a:gd name="T43" fmla="*/ 977 h 171"/>
                <a:gd name="T44" fmla="+- 0 659 563"/>
                <a:gd name="T45" fmla="*/ T44 w 184"/>
                <a:gd name="T46" fmla="+- 0 955 920"/>
                <a:gd name="T47" fmla="*/ 955 h 171"/>
                <a:gd name="T48" fmla="+- 0 746 563"/>
                <a:gd name="T49" fmla="*/ T48 w 184"/>
                <a:gd name="T50" fmla="+- 0 1034 920"/>
                <a:gd name="T51" fmla="*/ 1034 h 171"/>
                <a:gd name="T52" fmla="+- 0 709 563"/>
                <a:gd name="T53" fmla="*/ T52 w 184"/>
                <a:gd name="T54" fmla="+- 0 1034 920"/>
                <a:gd name="T55" fmla="*/ 1034 h 171"/>
                <a:gd name="T56" fmla="+- 0 698 563"/>
                <a:gd name="T57" fmla="*/ T56 w 184"/>
                <a:gd name="T58" fmla="+- 0 999 920"/>
                <a:gd name="T59" fmla="*/ 999 h 171"/>
                <a:gd name="T60" fmla="+- 0 686 563"/>
                <a:gd name="T61" fmla="*/ T60 w 184"/>
                <a:gd name="T62" fmla="+- 0 1034 920"/>
                <a:gd name="T63" fmla="*/ 1034 h 171"/>
                <a:gd name="T64" fmla="+- 0 650 563"/>
                <a:gd name="T65" fmla="*/ T64 w 184"/>
                <a:gd name="T66" fmla="+- 0 1034 920"/>
                <a:gd name="T67" fmla="*/ 1034 h 171"/>
                <a:gd name="T68" fmla="+- 0 679 563"/>
                <a:gd name="T69" fmla="*/ T68 w 184"/>
                <a:gd name="T70" fmla="+- 0 1055 920"/>
                <a:gd name="T71" fmla="*/ 1055 h 171"/>
                <a:gd name="T72" fmla="+- 0 668 563"/>
                <a:gd name="T73" fmla="*/ T72 w 184"/>
                <a:gd name="T74" fmla="+- 0 1090 920"/>
                <a:gd name="T75" fmla="*/ 1090 h 171"/>
                <a:gd name="T76" fmla="+- 0 698 563"/>
                <a:gd name="T77" fmla="*/ T76 w 184"/>
                <a:gd name="T78" fmla="+- 0 1069 920"/>
                <a:gd name="T79" fmla="*/ 1069 h 171"/>
                <a:gd name="T80" fmla="+- 0 728 563"/>
                <a:gd name="T81" fmla="*/ T80 w 184"/>
                <a:gd name="T82" fmla="+- 0 1090 920"/>
                <a:gd name="T83" fmla="*/ 1090 h 171"/>
                <a:gd name="T84" fmla="+- 0 721 563"/>
                <a:gd name="T85" fmla="*/ T84 w 184"/>
                <a:gd name="T86" fmla="+- 0 1069 920"/>
                <a:gd name="T87" fmla="*/ 1069 h 171"/>
                <a:gd name="T88" fmla="+- 0 716 563"/>
                <a:gd name="T89" fmla="*/ T88 w 184"/>
                <a:gd name="T90" fmla="+- 0 1055 920"/>
                <a:gd name="T91" fmla="*/ 1055 h 171"/>
                <a:gd name="T92" fmla="+- 0 746 563"/>
                <a:gd name="T93" fmla="*/ T92 w 184"/>
                <a:gd name="T94" fmla="+- 0 1034 920"/>
                <a:gd name="T95" fmla="*/ 1034 h 1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84" h="171">
                  <a:moveTo>
                    <a:pt x="96" y="35"/>
                  </a:moveTo>
                  <a:lnTo>
                    <a:pt x="59" y="35"/>
                  </a:lnTo>
                  <a:lnTo>
                    <a:pt x="48" y="0"/>
                  </a:lnTo>
                  <a:lnTo>
                    <a:pt x="36" y="35"/>
                  </a:lnTo>
                  <a:lnTo>
                    <a:pt x="0" y="35"/>
                  </a:lnTo>
                  <a:lnTo>
                    <a:pt x="29" y="57"/>
                  </a:lnTo>
                  <a:lnTo>
                    <a:pt x="18" y="92"/>
                  </a:lnTo>
                  <a:lnTo>
                    <a:pt x="48" y="70"/>
                  </a:lnTo>
                  <a:lnTo>
                    <a:pt x="78" y="92"/>
                  </a:lnTo>
                  <a:lnTo>
                    <a:pt x="71" y="70"/>
                  </a:lnTo>
                  <a:lnTo>
                    <a:pt x="66" y="57"/>
                  </a:lnTo>
                  <a:lnTo>
                    <a:pt x="96" y="35"/>
                  </a:lnTo>
                  <a:moveTo>
                    <a:pt x="183" y="114"/>
                  </a:moveTo>
                  <a:lnTo>
                    <a:pt x="146" y="114"/>
                  </a:lnTo>
                  <a:lnTo>
                    <a:pt x="135" y="79"/>
                  </a:lnTo>
                  <a:lnTo>
                    <a:pt x="123" y="114"/>
                  </a:lnTo>
                  <a:lnTo>
                    <a:pt x="87" y="114"/>
                  </a:lnTo>
                  <a:lnTo>
                    <a:pt x="116" y="135"/>
                  </a:lnTo>
                  <a:lnTo>
                    <a:pt x="105" y="170"/>
                  </a:lnTo>
                  <a:lnTo>
                    <a:pt x="135" y="149"/>
                  </a:lnTo>
                  <a:lnTo>
                    <a:pt x="165" y="170"/>
                  </a:lnTo>
                  <a:lnTo>
                    <a:pt x="158" y="149"/>
                  </a:lnTo>
                  <a:lnTo>
                    <a:pt x="153" y="135"/>
                  </a:lnTo>
                  <a:lnTo>
                    <a:pt x="183" y="1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 name="Text Box 4">
              <a:extLst>
                <a:ext uri="{FF2B5EF4-FFF2-40B4-BE49-F238E27FC236}">
                  <a16:creationId xmlns:a16="http://schemas.microsoft.com/office/drawing/2014/main" id="{4B6B09BA-453C-4C22-9845-1163B096A398}"/>
                </a:ext>
              </a:extLst>
            </p:cNvPr>
            <p:cNvSpPr txBox="1">
              <a:spLocks noChangeArrowheads="1"/>
            </p:cNvSpPr>
            <p:nvPr/>
          </p:nvSpPr>
          <p:spPr bwMode="auto">
            <a:xfrm>
              <a:off x="1598" y="322"/>
              <a:ext cx="3007"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dirty="0">
                  <a:solidFill>
                    <a:srgbClr val="FFFFFF"/>
                  </a:solidFill>
                  <a:effectLst/>
                  <a:latin typeface="Calibri" panose="020F0502020204030204" pitchFamily="34" charset="0"/>
                  <a:ea typeface="Calibri" panose="020F0502020204030204" pitchFamily="34" charset="0"/>
                </a:rPr>
                <a:t>Northern Border</a:t>
              </a:r>
              <a:endParaRPr lang="en-US" sz="1100" dirty="0">
                <a:solidFill>
                  <a:srgbClr val="000000"/>
                </a:solidFill>
                <a:effectLst/>
                <a:latin typeface="Calibri" panose="020F0502020204030204" pitchFamily="34" charset="0"/>
                <a:ea typeface="Calibri" panose="020F0502020204030204" pitchFamily="34" charset="0"/>
              </a:endParaRPr>
            </a:p>
          </p:txBody>
        </p:sp>
        <p:sp>
          <p:nvSpPr>
            <p:cNvPr id="12" name="Text Box 3">
              <a:extLst>
                <a:ext uri="{FF2B5EF4-FFF2-40B4-BE49-F238E27FC236}">
                  <a16:creationId xmlns:a16="http://schemas.microsoft.com/office/drawing/2014/main" id="{7C496376-8938-4F72-9D17-65FF7330B734}"/>
                </a:ext>
              </a:extLst>
            </p:cNvPr>
            <p:cNvSpPr txBox="1">
              <a:spLocks noChangeArrowheads="1"/>
            </p:cNvSpPr>
            <p:nvPr/>
          </p:nvSpPr>
          <p:spPr bwMode="auto">
            <a:xfrm>
              <a:off x="1598" y="701"/>
              <a:ext cx="4001"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dirty="0">
                  <a:solidFill>
                    <a:srgbClr val="FFFFFF"/>
                  </a:solidFill>
                  <a:effectLst/>
                  <a:latin typeface="Calibri" panose="020F0502020204030204" pitchFamily="34" charset="0"/>
                  <a:ea typeface="Calibri" panose="020F0502020204030204" pitchFamily="34" charset="0"/>
                </a:rPr>
                <a:t>Regional Commission</a:t>
              </a:r>
              <a:endParaRPr lang="en-US" sz="1100" dirty="0">
                <a:solidFill>
                  <a:srgbClr val="000000"/>
                </a:solidFill>
                <a:effectLst/>
                <a:latin typeface="Calibri" panose="020F0502020204030204" pitchFamily="34" charset="0"/>
                <a:ea typeface="Calibri" panose="020F0502020204030204" pitchFamily="34" charset="0"/>
              </a:endParaRPr>
            </a:p>
          </p:txBody>
        </p:sp>
      </p:grpSp>
      <p:sp>
        <p:nvSpPr>
          <p:cNvPr id="2" name="Title 1">
            <a:extLst>
              <a:ext uri="{FF2B5EF4-FFF2-40B4-BE49-F238E27FC236}">
                <a16:creationId xmlns:a16="http://schemas.microsoft.com/office/drawing/2014/main" id="{B2A95C40-4BEC-4FF4-9F5A-A6A786967D8B}"/>
              </a:ext>
            </a:extLst>
          </p:cNvPr>
          <p:cNvSpPr>
            <a:spLocks noGrp="1"/>
          </p:cNvSpPr>
          <p:nvPr>
            <p:ph type="ctrTitle"/>
          </p:nvPr>
        </p:nvSpPr>
        <p:spPr>
          <a:xfrm>
            <a:off x="-239714" y="775190"/>
            <a:ext cx="12191999" cy="1287625"/>
          </a:xfrm>
        </p:spPr>
        <p:txBody>
          <a:bodyPr>
            <a:normAutofit/>
          </a:bodyPr>
          <a:lstStyle/>
          <a:p>
            <a:r>
              <a:rPr lang="en-US" sz="4800" b="1" dirty="0"/>
              <a:t>CATALYST PROGRAM – 2023 TIMELINE</a:t>
            </a:r>
          </a:p>
        </p:txBody>
      </p:sp>
      <p:sp>
        <p:nvSpPr>
          <p:cNvPr id="13" name="Rectangle 12">
            <a:extLst>
              <a:ext uri="{FF2B5EF4-FFF2-40B4-BE49-F238E27FC236}">
                <a16:creationId xmlns:a16="http://schemas.microsoft.com/office/drawing/2014/main" id="{29498EB6-B91C-7747-95DA-98570D523E61}"/>
              </a:ext>
            </a:extLst>
          </p:cNvPr>
          <p:cNvSpPr/>
          <p:nvPr/>
        </p:nvSpPr>
        <p:spPr>
          <a:xfrm>
            <a:off x="-2" y="-15187"/>
            <a:ext cx="12191999" cy="1457325"/>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052DEE0-FD94-2F49-AEDE-7DEEE0073475}"/>
              </a:ext>
            </a:extLst>
          </p:cNvPr>
          <p:cNvSpPr txBox="1"/>
          <p:nvPr/>
        </p:nvSpPr>
        <p:spPr>
          <a:xfrm>
            <a:off x="358586" y="2466061"/>
            <a:ext cx="11287561" cy="4139659"/>
          </a:xfrm>
          <a:prstGeom prst="rect">
            <a:avLst/>
          </a:prstGeom>
          <a:noFill/>
        </p:spPr>
        <p:txBody>
          <a:bodyPr wrap="square" lIns="91440" tIns="45720" rIns="91440" bIns="45720" anchor="t">
            <a:spAutoFit/>
          </a:bodyPr>
          <a:lstStyle/>
          <a:p>
            <a:pPr marL="285750" indent="-285750">
              <a:lnSpc>
                <a:spcPct val="115000"/>
              </a:lnSpc>
              <a:spcAft>
                <a:spcPts val="1000"/>
              </a:spcAft>
              <a:buFont typeface="Arial" panose="020B0604020202020204" pitchFamily="34" charset="0"/>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Program Information Sessions (one per State)			March 30-April 4, 2023</a:t>
            </a:r>
          </a:p>
          <a:p>
            <a:pPr marL="285750" indent="-285750">
              <a:lnSpc>
                <a:spcPct val="115000"/>
              </a:lnSpc>
              <a:spcAft>
                <a:spcPts val="1000"/>
              </a:spcAft>
              <a:buFont typeface="Arial" panose="020B0604020202020204" pitchFamily="34" charset="0"/>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Letters of Interest (Required)					April 21, 2023, by 5:00 p.m. EST</a:t>
            </a:r>
          </a:p>
          <a:p>
            <a:pPr marL="285750" indent="-285750">
              <a:lnSpc>
                <a:spcPct val="115000"/>
              </a:lnSpc>
              <a:spcAft>
                <a:spcPts val="1000"/>
              </a:spcAft>
              <a:buFont typeface="Arial" panose="020B0604020202020204" pitchFamily="34" charset="0"/>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*75% Expenditure Waiver Requests for Prior SEID Recipients	April 21, 2023, by 5:00 p.m. EST</a:t>
            </a:r>
          </a:p>
          <a:p>
            <a:pPr marL="285750" indent="-285750">
              <a:lnSpc>
                <a:spcPct val="115000"/>
              </a:lnSpc>
              <a:spcAft>
                <a:spcPts val="1000"/>
              </a:spcAft>
              <a:buFont typeface="Arial" panose="020B0604020202020204" pitchFamily="34" charset="0"/>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**Significant Benefit Waiver Request				April 21, 2023, by 5:00 p.m. EST</a:t>
            </a:r>
          </a:p>
          <a:p>
            <a:pPr marL="285750" indent="-285750">
              <a:lnSpc>
                <a:spcPct val="115000"/>
              </a:lnSpc>
              <a:spcAft>
                <a:spcPts val="1000"/>
              </a:spcAft>
              <a:buFont typeface="Arial" panose="020B0604020202020204" pitchFamily="34" charset="0"/>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Responses to LOIs including Invitations to apply			Week of May 1st</a:t>
            </a:r>
          </a:p>
          <a:p>
            <a:pPr marL="285750" marR="0" indent="-285750">
              <a:lnSpc>
                <a:spcPct val="115000"/>
              </a:lnSpc>
              <a:spcBef>
                <a:spcPts val="0"/>
              </a:spcBef>
              <a:spcAft>
                <a:spcPts val="1000"/>
              </a:spcAft>
              <a:buFont typeface="Arial" panose="020B0604020202020204" pitchFamily="34" charset="0"/>
              <a:buChar char="•"/>
            </a:pP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Applications by Invitation Only					June 2</a:t>
            </a:r>
            <a:r>
              <a:rPr lang="en-US" sz="2000" baseline="30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nd</a:t>
            </a:r>
            <a:r>
              <a:rPr lang="en-US" sz="20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2023, by 5:00 p.m. EST</a:t>
            </a:r>
          </a:p>
          <a:p>
            <a:pPr marL="285750" marR="0" indent="-285750">
              <a:lnSpc>
                <a:spcPct val="115000"/>
              </a:lnSpc>
              <a:spcBef>
                <a:spcPts val="0"/>
              </a:spcBef>
              <a:spcAft>
                <a:spcPts val="1000"/>
              </a:spcAft>
              <a:buFont typeface="Arial" panose="020B0604020202020204" pitchFamily="34" charset="0"/>
              <a:buChar char="•"/>
            </a:pP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NBRC notification of awards and unsuccessful applicants		by August 31</a:t>
            </a:r>
            <a:r>
              <a:rPr lang="en-US" sz="2000" baseline="30000" dirty="0">
                <a:solidFill>
                  <a:srgbClr val="FF0000"/>
                </a:solidFill>
                <a:latin typeface="Tahoma" panose="020B0604030504040204" pitchFamily="34" charset="0"/>
                <a:ea typeface="Tahoma" panose="020B0604030504040204" pitchFamily="34" charset="0"/>
                <a:cs typeface="Tahoma" panose="020B0604030504040204" pitchFamily="34" charset="0"/>
              </a:rPr>
              <a:t>st</a:t>
            </a: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 2023</a:t>
            </a:r>
          </a:p>
          <a:p>
            <a:pPr marL="285750" marR="0" indent="-285750">
              <a:lnSpc>
                <a:spcPct val="115000"/>
              </a:lnSpc>
              <a:spcBef>
                <a:spcPts val="0"/>
              </a:spcBef>
              <a:spcAft>
                <a:spcPts val="1000"/>
              </a:spcAft>
              <a:buFont typeface="Arial" panose="020B0604020202020204" pitchFamily="34" charset="0"/>
              <a:buChar char="•"/>
            </a:pP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EDA and USDA notification of awards and unsuccessful applicants	October 2023</a:t>
            </a:r>
          </a:p>
        </p:txBody>
      </p:sp>
    </p:spTree>
    <p:extLst>
      <p:ext uri="{BB962C8B-B14F-4D97-AF65-F5344CB8AC3E}">
        <p14:creationId xmlns:p14="http://schemas.microsoft.com/office/powerpoint/2010/main" val="1455609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9498EB6-B91C-7747-95DA-98570D523E61}"/>
              </a:ext>
            </a:extLst>
          </p:cNvPr>
          <p:cNvSpPr/>
          <p:nvPr/>
        </p:nvSpPr>
        <p:spPr>
          <a:xfrm>
            <a:off x="-1" y="0"/>
            <a:ext cx="12191999" cy="1457325"/>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DB3AF801-4A3C-4877-945E-FF86030D2349}"/>
              </a:ext>
            </a:extLst>
          </p:cNvPr>
          <p:cNvGrpSpPr>
            <a:grpSpLocks/>
          </p:cNvGrpSpPr>
          <p:nvPr/>
        </p:nvGrpSpPr>
        <p:grpSpPr bwMode="auto">
          <a:xfrm>
            <a:off x="-1" y="0"/>
            <a:ext cx="12192000" cy="1340919"/>
            <a:chOff x="0" y="-39"/>
            <a:chExt cx="12240" cy="1880"/>
          </a:xfrm>
        </p:grpSpPr>
        <p:sp>
          <p:nvSpPr>
            <p:cNvPr id="5" name="AutoShape 10">
              <a:extLst>
                <a:ext uri="{FF2B5EF4-FFF2-40B4-BE49-F238E27FC236}">
                  <a16:creationId xmlns:a16="http://schemas.microsoft.com/office/drawing/2014/main" id="{F59D35A9-79E0-4FBE-A222-D63D5897D380}"/>
                </a:ext>
              </a:extLst>
            </p:cNvPr>
            <p:cNvSpPr>
              <a:spLocks/>
            </p:cNvSpPr>
            <p:nvPr/>
          </p:nvSpPr>
          <p:spPr bwMode="auto">
            <a:xfrm>
              <a:off x="0" y="5"/>
              <a:ext cx="12240" cy="1836"/>
            </a:xfrm>
            <a:custGeom>
              <a:avLst/>
              <a:gdLst>
                <a:gd name="T0" fmla="*/ 12240 w 12240"/>
                <a:gd name="T1" fmla="+- 0 5 5"/>
                <a:gd name="T2" fmla="*/ 5 h 1836"/>
                <a:gd name="T3" fmla="*/ 0 w 12240"/>
                <a:gd name="T4" fmla="+- 0 5 5"/>
                <a:gd name="T5" fmla="*/ 5 h 1836"/>
                <a:gd name="T6" fmla="*/ 0 w 12240"/>
                <a:gd name="T7" fmla="+- 0 1603 5"/>
                <a:gd name="T8" fmla="*/ 1603 h 1836"/>
                <a:gd name="T9" fmla="*/ 18 w 12240"/>
                <a:gd name="T10" fmla="+- 0 1607 5"/>
                <a:gd name="T11" fmla="*/ 1607 h 1836"/>
                <a:gd name="T12" fmla="*/ 152 w 12240"/>
                <a:gd name="T13" fmla="+- 0 1636 5"/>
                <a:gd name="T14" fmla="*/ 1636 h 1836"/>
                <a:gd name="T15" fmla="*/ 288 w 12240"/>
                <a:gd name="T16" fmla="+- 0 1663 5"/>
                <a:gd name="T17" fmla="*/ 1663 h 1836"/>
                <a:gd name="T18" fmla="*/ 427 w 12240"/>
                <a:gd name="T19" fmla="+- 0 1687 5"/>
                <a:gd name="T20" fmla="*/ 1687 h 1836"/>
                <a:gd name="T21" fmla="*/ 567 w 12240"/>
                <a:gd name="T22" fmla="+- 0 1710 5"/>
                <a:gd name="T23" fmla="*/ 1710 h 1836"/>
                <a:gd name="T24" fmla="*/ 709 w 12240"/>
                <a:gd name="T25" fmla="+- 0 1730 5"/>
                <a:gd name="T26" fmla="*/ 1730 h 1836"/>
                <a:gd name="T27" fmla="*/ 853 w 12240"/>
                <a:gd name="T28" fmla="+- 0 1749 5"/>
                <a:gd name="T29" fmla="*/ 1749 h 1836"/>
                <a:gd name="T30" fmla="*/ 998 w 12240"/>
                <a:gd name="T31" fmla="+- 0 1766 5"/>
                <a:gd name="T32" fmla="*/ 1766 h 1836"/>
                <a:gd name="T33" fmla="*/ 1220 w 12240"/>
                <a:gd name="T34" fmla="+- 0 1787 5"/>
                <a:gd name="T35" fmla="*/ 1787 h 1836"/>
                <a:gd name="T36" fmla="*/ 1445 w 12240"/>
                <a:gd name="T37" fmla="+- 0 1805 5"/>
                <a:gd name="T38" fmla="*/ 1805 h 1836"/>
                <a:gd name="T39" fmla="*/ 1674 w 12240"/>
                <a:gd name="T40" fmla="+- 0 1819 5"/>
                <a:gd name="T41" fmla="*/ 1819 h 1836"/>
                <a:gd name="T42" fmla="*/ 1906 w 12240"/>
                <a:gd name="T43" fmla="+- 0 1830 5"/>
                <a:gd name="T44" fmla="*/ 1830 h 1836"/>
                <a:gd name="T45" fmla="*/ 2220 w 12240"/>
                <a:gd name="T46" fmla="+- 0 1838 5"/>
                <a:gd name="T47" fmla="*/ 1838 h 1836"/>
                <a:gd name="T48" fmla="*/ 2538 w 12240"/>
                <a:gd name="T49" fmla="+- 0 1841 5"/>
                <a:gd name="T50" fmla="*/ 1841 h 1836"/>
                <a:gd name="T51" fmla="*/ 2943 w 12240"/>
                <a:gd name="T52" fmla="+- 0 1836 5"/>
                <a:gd name="T53" fmla="*/ 1836 h 1836"/>
                <a:gd name="T54" fmla="*/ 3354 w 12240"/>
                <a:gd name="T55" fmla="+- 0 1824 5"/>
                <a:gd name="T56" fmla="*/ 1824 h 1836"/>
                <a:gd name="T57" fmla="*/ 3854 w 12240"/>
                <a:gd name="T58" fmla="+- 0 1801 5"/>
                <a:gd name="T59" fmla="*/ 1801 h 1836"/>
                <a:gd name="T60" fmla="*/ 4530 w 12240"/>
                <a:gd name="T61" fmla="+- 0 1756 5"/>
                <a:gd name="T62" fmla="*/ 1756 h 1836"/>
                <a:gd name="T63" fmla="*/ 5470 w 12240"/>
                <a:gd name="T64" fmla="+- 0 1675 5"/>
                <a:gd name="T65" fmla="*/ 1675 h 1836"/>
                <a:gd name="T66" fmla="*/ 9340 w 12240"/>
                <a:gd name="T67" fmla="+- 0 1260 5"/>
                <a:gd name="T68" fmla="*/ 1260 h 1836"/>
                <a:gd name="T69" fmla="*/ 10048 w 12240"/>
                <a:gd name="T70" fmla="+- 0 1197 5"/>
                <a:gd name="T71" fmla="*/ 1197 h 1836"/>
                <a:gd name="T72" fmla="*/ 10579 w 12240"/>
                <a:gd name="T73" fmla="+- 0 1159 5"/>
                <a:gd name="T74" fmla="*/ 1159 h 1836"/>
                <a:gd name="T75" fmla="*/ 10946 w 12240"/>
                <a:gd name="T76" fmla="+- 0 1139 5"/>
                <a:gd name="T77" fmla="*/ 1139 h 1836"/>
                <a:gd name="T78" fmla="*/ 11302 w 12240"/>
                <a:gd name="T79" fmla="+- 0 1125 5"/>
                <a:gd name="T80" fmla="*/ 1125 h 1836"/>
                <a:gd name="T81" fmla="*/ 11579 w 12240"/>
                <a:gd name="T82" fmla="+- 0 1120 5"/>
                <a:gd name="T83" fmla="*/ 1120 h 1836"/>
                <a:gd name="T84" fmla="*/ 12240 w 12240"/>
                <a:gd name="T85" fmla="+- 0 1120 5"/>
                <a:gd name="T86" fmla="*/ 1120 h 1836"/>
                <a:gd name="T87" fmla="*/ 12240 w 12240"/>
                <a:gd name="T88" fmla="+- 0 5 5"/>
                <a:gd name="T89" fmla="*/ 5 h 1836"/>
                <a:gd name="T90" fmla="*/ 12240 w 12240"/>
                <a:gd name="T91" fmla="+- 0 1120 5"/>
                <a:gd name="T92" fmla="*/ 1120 h 1836"/>
                <a:gd name="T93" fmla="*/ 11714 w 12240"/>
                <a:gd name="T94" fmla="+- 0 1120 5"/>
                <a:gd name="T95" fmla="*/ 1120 h 1836"/>
                <a:gd name="T96" fmla="*/ 11847 w 12240"/>
                <a:gd name="T97" fmla="+- 0 1120 5"/>
                <a:gd name="T98" fmla="*/ 1120 h 1836"/>
                <a:gd name="T99" fmla="*/ 12043 w 12240"/>
                <a:gd name="T100" fmla="+- 0 1124 5"/>
                <a:gd name="T101" fmla="*/ 1124 h 1836"/>
                <a:gd name="T102" fmla="*/ 12240 w 12240"/>
                <a:gd name="T103" fmla="+- 0 1131 5"/>
                <a:gd name="T104" fmla="*/ 1131 h 1836"/>
                <a:gd name="T105" fmla="*/ 12240 w 12240"/>
                <a:gd name="T106" fmla="+- 0 1120 5"/>
                <a:gd name="T107" fmla="*/ 1120 h 183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Lst>
              <a:rect l="0" t="0" r="r" b="b"/>
              <a:pathLst>
                <a:path w="12240" h="1836">
                  <a:moveTo>
                    <a:pt x="12240" y="0"/>
                  </a:moveTo>
                  <a:lnTo>
                    <a:pt x="0" y="0"/>
                  </a:lnTo>
                  <a:lnTo>
                    <a:pt x="0" y="1598"/>
                  </a:lnTo>
                  <a:lnTo>
                    <a:pt x="18" y="1602"/>
                  </a:lnTo>
                  <a:lnTo>
                    <a:pt x="152" y="1631"/>
                  </a:lnTo>
                  <a:lnTo>
                    <a:pt x="288" y="1658"/>
                  </a:lnTo>
                  <a:lnTo>
                    <a:pt x="427" y="1682"/>
                  </a:lnTo>
                  <a:lnTo>
                    <a:pt x="567" y="1705"/>
                  </a:lnTo>
                  <a:lnTo>
                    <a:pt x="709" y="1725"/>
                  </a:lnTo>
                  <a:lnTo>
                    <a:pt x="853" y="1744"/>
                  </a:lnTo>
                  <a:lnTo>
                    <a:pt x="998" y="1761"/>
                  </a:lnTo>
                  <a:lnTo>
                    <a:pt x="1220" y="1782"/>
                  </a:lnTo>
                  <a:lnTo>
                    <a:pt x="1445" y="1800"/>
                  </a:lnTo>
                  <a:lnTo>
                    <a:pt x="1674" y="1814"/>
                  </a:lnTo>
                  <a:lnTo>
                    <a:pt x="1906" y="1825"/>
                  </a:lnTo>
                  <a:lnTo>
                    <a:pt x="2220" y="1833"/>
                  </a:lnTo>
                  <a:lnTo>
                    <a:pt x="2538" y="1836"/>
                  </a:lnTo>
                  <a:lnTo>
                    <a:pt x="2943" y="1831"/>
                  </a:lnTo>
                  <a:lnTo>
                    <a:pt x="3354" y="1819"/>
                  </a:lnTo>
                  <a:lnTo>
                    <a:pt x="3854" y="1796"/>
                  </a:lnTo>
                  <a:lnTo>
                    <a:pt x="4530" y="1751"/>
                  </a:lnTo>
                  <a:lnTo>
                    <a:pt x="5470" y="1670"/>
                  </a:lnTo>
                  <a:lnTo>
                    <a:pt x="9340" y="1255"/>
                  </a:lnTo>
                  <a:lnTo>
                    <a:pt x="10048" y="1192"/>
                  </a:lnTo>
                  <a:lnTo>
                    <a:pt x="10579" y="1154"/>
                  </a:lnTo>
                  <a:lnTo>
                    <a:pt x="10946" y="1134"/>
                  </a:lnTo>
                  <a:lnTo>
                    <a:pt x="11302" y="1120"/>
                  </a:lnTo>
                  <a:lnTo>
                    <a:pt x="11579" y="1115"/>
                  </a:lnTo>
                  <a:lnTo>
                    <a:pt x="12240" y="1115"/>
                  </a:lnTo>
                  <a:lnTo>
                    <a:pt x="12240" y="0"/>
                  </a:lnTo>
                  <a:close/>
                  <a:moveTo>
                    <a:pt x="12240" y="1115"/>
                  </a:moveTo>
                  <a:lnTo>
                    <a:pt x="11714" y="1115"/>
                  </a:lnTo>
                  <a:lnTo>
                    <a:pt x="11847" y="1115"/>
                  </a:lnTo>
                  <a:lnTo>
                    <a:pt x="12043" y="1119"/>
                  </a:lnTo>
                  <a:lnTo>
                    <a:pt x="12240" y="1126"/>
                  </a:lnTo>
                  <a:lnTo>
                    <a:pt x="12240" y="1115"/>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 name="AutoShape 9">
              <a:extLst>
                <a:ext uri="{FF2B5EF4-FFF2-40B4-BE49-F238E27FC236}">
                  <a16:creationId xmlns:a16="http://schemas.microsoft.com/office/drawing/2014/main" id="{BD70B397-4ED2-4EA6-8E47-BDB427F06E6F}"/>
                </a:ext>
              </a:extLst>
            </p:cNvPr>
            <p:cNvSpPr>
              <a:spLocks/>
            </p:cNvSpPr>
            <p:nvPr/>
          </p:nvSpPr>
          <p:spPr bwMode="auto">
            <a:xfrm>
              <a:off x="0" y="-39"/>
              <a:ext cx="12240" cy="1722"/>
            </a:xfrm>
            <a:custGeom>
              <a:avLst/>
              <a:gdLst>
                <a:gd name="T0" fmla="*/ 12240 w 12240"/>
                <a:gd name="T1" fmla="*/ 0 h 1683"/>
                <a:gd name="T2" fmla="*/ 0 w 12240"/>
                <a:gd name="T3" fmla="*/ 0 h 1683"/>
                <a:gd name="T4" fmla="*/ 0 w 12240"/>
                <a:gd name="T5" fmla="*/ 1445 h 1683"/>
                <a:gd name="T6" fmla="*/ 18 w 12240"/>
                <a:gd name="T7" fmla="*/ 1449 h 1683"/>
                <a:gd name="T8" fmla="*/ 152 w 12240"/>
                <a:gd name="T9" fmla="*/ 1478 h 1683"/>
                <a:gd name="T10" fmla="*/ 288 w 12240"/>
                <a:gd name="T11" fmla="*/ 1505 h 1683"/>
                <a:gd name="T12" fmla="*/ 427 w 12240"/>
                <a:gd name="T13" fmla="*/ 1529 h 1683"/>
                <a:gd name="T14" fmla="*/ 567 w 12240"/>
                <a:gd name="T15" fmla="*/ 1552 h 1683"/>
                <a:gd name="T16" fmla="*/ 709 w 12240"/>
                <a:gd name="T17" fmla="*/ 1572 h 1683"/>
                <a:gd name="T18" fmla="*/ 853 w 12240"/>
                <a:gd name="T19" fmla="*/ 1591 h 1683"/>
                <a:gd name="T20" fmla="*/ 998 w 12240"/>
                <a:gd name="T21" fmla="*/ 1608 h 1683"/>
                <a:gd name="T22" fmla="*/ 1220 w 12240"/>
                <a:gd name="T23" fmla="*/ 1630 h 1683"/>
                <a:gd name="T24" fmla="*/ 1445 w 12240"/>
                <a:gd name="T25" fmla="*/ 1647 h 1683"/>
                <a:gd name="T26" fmla="*/ 1674 w 12240"/>
                <a:gd name="T27" fmla="*/ 1661 h 1683"/>
                <a:gd name="T28" fmla="*/ 1906 w 12240"/>
                <a:gd name="T29" fmla="*/ 1672 h 1683"/>
                <a:gd name="T30" fmla="*/ 2220 w 12240"/>
                <a:gd name="T31" fmla="*/ 1680 h 1683"/>
                <a:gd name="T32" fmla="*/ 2538 w 12240"/>
                <a:gd name="T33" fmla="*/ 1683 h 1683"/>
                <a:gd name="T34" fmla="*/ 2943 w 12240"/>
                <a:gd name="T35" fmla="*/ 1678 h 1683"/>
                <a:gd name="T36" fmla="*/ 3354 w 12240"/>
                <a:gd name="T37" fmla="*/ 1667 h 1683"/>
                <a:gd name="T38" fmla="*/ 3854 w 12240"/>
                <a:gd name="T39" fmla="*/ 1643 h 1683"/>
                <a:gd name="T40" fmla="*/ 4530 w 12240"/>
                <a:gd name="T41" fmla="*/ 1598 h 1683"/>
                <a:gd name="T42" fmla="*/ 5470 w 12240"/>
                <a:gd name="T43" fmla="*/ 1517 h 1683"/>
                <a:gd name="T44" fmla="*/ 9340 w 12240"/>
                <a:gd name="T45" fmla="*/ 1102 h 1683"/>
                <a:gd name="T46" fmla="*/ 10048 w 12240"/>
                <a:gd name="T47" fmla="*/ 1039 h 1683"/>
                <a:gd name="T48" fmla="*/ 10579 w 12240"/>
                <a:gd name="T49" fmla="*/ 1001 h 1683"/>
                <a:gd name="T50" fmla="*/ 10946 w 12240"/>
                <a:gd name="T51" fmla="*/ 981 h 1683"/>
                <a:gd name="T52" fmla="*/ 11302 w 12240"/>
                <a:gd name="T53" fmla="*/ 968 h 1683"/>
                <a:gd name="T54" fmla="*/ 11579 w 12240"/>
                <a:gd name="T55" fmla="*/ 962 h 1683"/>
                <a:gd name="T56" fmla="*/ 12240 w 12240"/>
                <a:gd name="T57" fmla="*/ 962 h 1683"/>
                <a:gd name="T58" fmla="*/ 12240 w 12240"/>
                <a:gd name="T59" fmla="*/ 0 h 1683"/>
                <a:gd name="T60" fmla="*/ 12240 w 12240"/>
                <a:gd name="T61" fmla="*/ 962 h 1683"/>
                <a:gd name="T62" fmla="*/ 11714 w 12240"/>
                <a:gd name="T63" fmla="*/ 962 h 1683"/>
                <a:gd name="T64" fmla="*/ 11847 w 12240"/>
                <a:gd name="T65" fmla="*/ 962 h 1683"/>
                <a:gd name="T66" fmla="*/ 12043 w 12240"/>
                <a:gd name="T67" fmla="*/ 966 h 1683"/>
                <a:gd name="T68" fmla="*/ 12240 w 12240"/>
                <a:gd name="T69" fmla="*/ 973 h 1683"/>
                <a:gd name="T70" fmla="*/ 12240 w 12240"/>
                <a:gd name="T71" fmla="*/ 962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40" h="1683">
                  <a:moveTo>
                    <a:pt x="12240" y="0"/>
                  </a:moveTo>
                  <a:lnTo>
                    <a:pt x="0" y="0"/>
                  </a:lnTo>
                  <a:lnTo>
                    <a:pt x="0" y="1445"/>
                  </a:lnTo>
                  <a:lnTo>
                    <a:pt x="18" y="1449"/>
                  </a:lnTo>
                  <a:lnTo>
                    <a:pt x="152" y="1478"/>
                  </a:lnTo>
                  <a:lnTo>
                    <a:pt x="288" y="1505"/>
                  </a:lnTo>
                  <a:lnTo>
                    <a:pt x="427" y="1529"/>
                  </a:lnTo>
                  <a:lnTo>
                    <a:pt x="567" y="1552"/>
                  </a:lnTo>
                  <a:lnTo>
                    <a:pt x="709" y="1572"/>
                  </a:lnTo>
                  <a:lnTo>
                    <a:pt x="853" y="1591"/>
                  </a:lnTo>
                  <a:lnTo>
                    <a:pt x="998" y="1608"/>
                  </a:lnTo>
                  <a:lnTo>
                    <a:pt x="1220" y="1630"/>
                  </a:lnTo>
                  <a:lnTo>
                    <a:pt x="1445" y="1647"/>
                  </a:lnTo>
                  <a:lnTo>
                    <a:pt x="1674" y="1661"/>
                  </a:lnTo>
                  <a:lnTo>
                    <a:pt x="1906" y="1672"/>
                  </a:lnTo>
                  <a:lnTo>
                    <a:pt x="2220" y="1680"/>
                  </a:lnTo>
                  <a:lnTo>
                    <a:pt x="2538" y="1683"/>
                  </a:lnTo>
                  <a:lnTo>
                    <a:pt x="2943" y="1678"/>
                  </a:lnTo>
                  <a:lnTo>
                    <a:pt x="3354" y="1667"/>
                  </a:lnTo>
                  <a:lnTo>
                    <a:pt x="3854" y="1643"/>
                  </a:lnTo>
                  <a:lnTo>
                    <a:pt x="4530" y="1598"/>
                  </a:lnTo>
                  <a:lnTo>
                    <a:pt x="5470" y="1517"/>
                  </a:lnTo>
                  <a:lnTo>
                    <a:pt x="9340" y="1102"/>
                  </a:lnTo>
                  <a:lnTo>
                    <a:pt x="10048" y="1039"/>
                  </a:lnTo>
                  <a:lnTo>
                    <a:pt x="10579" y="1001"/>
                  </a:lnTo>
                  <a:lnTo>
                    <a:pt x="10946" y="981"/>
                  </a:lnTo>
                  <a:lnTo>
                    <a:pt x="11302" y="968"/>
                  </a:lnTo>
                  <a:lnTo>
                    <a:pt x="11579" y="962"/>
                  </a:lnTo>
                  <a:lnTo>
                    <a:pt x="12240" y="962"/>
                  </a:lnTo>
                  <a:lnTo>
                    <a:pt x="12240" y="0"/>
                  </a:lnTo>
                  <a:close/>
                  <a:moveTo>
                    <a:pt x="12240" y="962"/>
                  </a:moveTo>
                  <a:lnTo>
                    <a:pt x="11714" y="962"/>
                  </a:lnTo>
                  <a:lnTo>
                    <a:pt x="11847" y="962"/>
                  </a:lnTo>
                  <a:lnTo>
                    <a:pt x="12043" y="966"/>
                  </a:lnTo>
                  <a:lnTo>
                    <a:pt x="12240" y="973"/>
                  </a:lnTo>
                  <a:lnTo>
                    <a:pt x="12240" y="962"/>
                  </a:lnTo>
                  <a:close/>
                </a:path>
              </a:pathLst>
            </a:custGeom>
            <a:solidFill>
              <a:srgbClr val="0C683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AutoShape 8">
              <a:extLst>
                <a:ext uri="{FF2B5EF4-FFF2-40B4-BE49-F238E27FC236}">
                  <a16:creationId xmlns:a16="http://schemas.microsoft.com/office/drawing/2014/main" id="{D500F6EB-0200-4B04-9D4E-BBE06C837661}"/>
                </a:ext>
              </a:extLst>
            </p:cNvPr>
            <p:cNvSpPr>
              <a:spLocks/>
            </p:cNvSpPr>
            <p:nvPr/>
          </p:nvSpPr>
          <p:spPr bwMode="auto">
            <a:xfrm>
              <a:off x="360" y="343"/>
              <a:ext cx="939" cy="939"/>
            </a:xfrm>
            <a:custGeom>
              <a:avLst/>
              <a:gdLst>
                <a:gd name="T0" fmla="+- 0 547 360"/>
                <a:gd name="T1" fmla="*/ T0 w 939"/>
                <a:gd name="T2" fmla="+- 0 1068 343"/>
                <a:gd name="T3" fmla="*/ 1068 h 939"/>
                <a:gd name="T4" fmla="+- 0 360 360"/>
                <a:gd name="T5" fmla="*/ T4 w 939"/>
                <a:gd name="T6" fmla="+- 0 800 343"/>
                <a:gd name="T7" fmla="*/ 800 h 939"/>
                <a:gd name="T8" fmla="+- 0 586 360"/>
                <a:gd name="T9" fmla="*/ T8 w 939"/>
                <a:gd name="T10" fmla="+- 0 1137 343"/>
                <a:gd name="T11" fmla="*/ 1137 h 939"/>
                <a:gd name="T12" fmla="+- 0 828 360"/>
                <a:gd name="T13" fmla="*/ T12 w 939"/>
                <a:gd name="T14" fmla="+- 0 520 343"/>
                <a:gd name="T15" fmla="*/ 520 h 939"/>
                <a:gd name="T16" fmla="+- 0 712 360"/>
                <a:gd name="T17" fmla="*/ T16 w 939"/>
                <a:gd name="T18" fmla="+- 0 400 343"/>
                <a:gd name="T19" fmla="*/ 400 h 939"/>
                <a:gd name="T20" fmla="+- 0 461 360"/>
                <a:gd name="T21" fmla="*/ T20 w 939"/>
                <a:gd name="T22" fmla="+- 0 634 343"/>
                <a:gd name="T23" fmla="*/ 634 h 939"/>
                <a:gd name="T24" fmla="+- 0 483 360"/>
                <a:gd name="T25" fmla="*/ T24 w 939"/>
                <a:gd name="T26" fmla="+- 0 645 343"/>
                <a:gd name="T27" fmla="*/ 645 h 939"/>
                <a:gd name="T28" fmla="+- 0 766 360"/>
                <a:gd name="T29" fmla="*/ T28 w 939"/>
                <a:gd name="T30" fmla="+- 0 434 343"/>
                <a:gd name="T31" fmla="*/ 434 h 939"/>
                <a:gd name="T32" fmla="+- 0 967 360"/>
                <a:gd name="T33" fmla="*/ T32 w 939"/>
                <a:gd name="T34" fmla="+- 0 695 343"/>
                <a:gd name="T35" fmla="*/ 695 h 939"/>
                <a:gd name="T36" fmla="+- 0 900 360"/>
                <a:gd name="T37" fmla="*/ T36 w 939"/>
                <a:gd name="T38" fmla="+- 0 720 343"/>
                <a:gd name="T39" fmla="*/ 720 h 939"/>
                <a:gd name="T40" fmla="+- 0 903 360"/>
                <a:gd name="T41" fmla="*/ T40 w 939"/>
                <a:gd name="T42" fmla="+- 0 618 343"/>
                <a:gd name="T43" fmla="*/ 618 h 939"/>
                <a:gd name="T44" fmla="+- 0 872 360"/>
                <a:gd name="T45" fmla="*/ T44 w 939"/>
                <a:gd name="T46" fmla="+- 0 613 343"/>
                <a:gd name="T47" fmla="*/ 613 h 939"/>
                <a:gd name="T48" fmla="+- 0 865 360"/>
                <a:gd name="T49" fmla="*/ T48 w 939"/>
                <a:gd name="T50" fmla="+- 0 577 343"/>
                <a:gd name="T51" fmla="*/ 577 h 939"/>
                <a:gd name="T52" fmla="+- 0 839 360"/>
                <a:gd name="T53" fmla="*/ T52 w 939"/>
                <a:gd name="T54" fmla="+- 0 559 343"/>
                <a:gd name="T55" fmla="*/ 559 h 939"/>
                <a:gd name="T56" fmla="+- 0 822 360"/>
                <a:gd name="T57" fmla="*/ T56 w 939"/>
                <a:gd name="T58" fmla="+- 0 545 343"/>
                <a:gd name="T59" fmla="*/ 545 h 939"/>
                <a:gd name="T60" fmla="+- 0 795 360"/>
                <a:gd name="T61" fmla="*/ T60 w 939"/>
                <a:gd name="T62" fmla="+- 0 579 343"/>
                <a:gd name="T63" fmla="*/ 579 h 939"/>
                <a:gd name="T64" fmla="+- 0 751 360"/>
                <a:gd name="T65" fmla="*/ T64 w 939"/>
                <a:gd name="T66" fmla="+- 0 611 343"/>
                <a:gd name="T67" fmla="*/ 611 h 939"/>
                <a:gd name="T68" fmla="+- 0 756 360"/>
                <a:gd name="T69" fmla="*/ T68 w 939"/>
                <a:gd name="T70" fmla="+- 0 722 343"/>
                <a:gd name="T71" fmla="*/ 722 h 939"/>
                <a:gd name="T72" fmla="+- 0 706 360"/>
                <a:gd name="T73" fmla="*/ T72 w 939"/>
                <a:gd name="T74" fmla="+- 0 695 343"/>
                <a:gd name="T75" fmla="*/ 695 h 939"/>
                <a:gd name="T76" fmla="+- 0 645 360"/>
                <a:gd name="T77" fmla="*/ T76 w 939"/>
                <a:gd name="T78" fmla="+- 0 707 343"/>
                <a:gd name="T79" fmla="*/ 707 h 939"/>
                <a:gd name="T80" fmla="+- 0 672 360"/>
                <a:gd name="T81" fmla="*/ T80 w 939"/>
                <a:gd name="T82" fmla="+- 0 787 343"/>
                <a:gd name="T83" fmla="*/ 787 h 939"/>
                <a:gd name="T84" fmla="+- 0 666 360"/>
                <a:gd name="T85" fmla="*/ T84 w 939"/>
                <a:gd name="T86" fmla="+- 0 826 343"/>
                <a:gd name="T87" fmla="*/ 826 h 939"/>
                <a:gd name="T88" fmla="+- 0 732 360"/>
                <a:gd name="T89" fmla="*/ T88 w 939"/>
                <a:gd name="T90" fmla="+- 0 874 343"/>
                <a:gd name="T91" fmla="*/ 874 h 939"/>
                <a:gd name="T92" fmla="+- 0 733 360"/>
                <a:gd name="T93" fmla="*/ T92 w 939"/>
                <a:gd name="T94" fmla="+- 0 909 343"/>
                <a:gd name="T95" fmla="*/ 909 h 939"/>
                <a:gd name="T96" fmla="+- 0 804 360"/>
                <a:gd name="T97" fmla="*/ T96 w 939"/>
                <a:gd name="T98" fmla="+- 0 897 343"/>
                <a:gd name="T99" fmla="*/ 897 h 939"/>
                <a:gd name="T100" fmla="+- 0 821 360"/>
                <a:gd name="T101" fmla="*/ T100 w 939"/>
                <a:gd name="T102" fmla="+- 0 895 343"/>
                <a:gd name="T103" fmla="*/ 895 h 939"/>
                <a:gd name="T104" fmla="+- 0 838 360"/>
                <a:gd name="T105" fmla="*/ T104 w 939"/>
                <a:gd name="T106" fmla="+- 0 977 343"/>
                <a:gd name="T107" fmla="*/ 977 h 939"/>
                <a:gd name="T108" fmla="+- 0 837 360"/>
                <a:gd name="T109" fmla="*/ T108 w 939"/>
                <a:gd name="T110" fmla="+- 0 877 343"/>
                <a:gd name="T111" fmla="*/ 877 h 939"/>
                <a:gd name="T112" fmla="+- 0 867 360"/>
                <a:gd name="T113" fmla="*/ T112 w 939"/>
                <a:gd name="T114" fmla="+- 0 895 343"/>
                <a:gd name="T115" fmla="*/ 895 h 939"/>
                <a:gd name="T116" fmla="+- 0 949 360"/>
                <a:gd name="T117" fmla="*/ T116 w 939"/>
                <a:gd name="T118" fmla="+- 0 908 343"/>
                <a:gd name="T119" fmla="*/ 908 h 939"/>
                <a:gd name="T120" fmla="+- 0 923 360"/>
                <a:gd name="T121" fmla="*/ T120 w 939"/>
                <a:gd name="T122" fmla="+- 0 872 343"/>
                <a:gd name="T123" fmla="*/ 872 h 939"/>
                <a:gd name="T124" fmla="+- 0 990 360"/>
                <a:gd name="T125" fmla="*/ T124 w 939"/>
                <a:gd name="T126" fmla="+- 0 824 343"/>
                <a:gd name="T127" fmla="*/ 824 h 939"/>
                <a:gd name="T128" fmla="+- 0 983 360"/>
                <a:gd name="T129" fmla="*/ T128 w 939"/>
                <a:gd name="T130" fmla="+- 0 784 343"/>
                <a:gd name="T131" fmla="*/ 784 h 939"/>
                <a:gd name="T132" fmla="+- 0 1005 360"/>
                <a:gd name="T133" fmla="*/ T132 w 939"/>
                <a:gd name="T134" fmla="+- 0 730 343"/>
                <a:gd name="T135" fmla="*/ 730 h 939"/>
                <a:gd name="T136" fmla="+- 0 1030 360"/>
                <a:gd name="T137" fmla="*/ T136 w 939"/>
                <a:gd name="T138" fmla="+- 0 668 343"/>
                <a:gd name="T139" fmla="*/ 668 h 939"/>
                <a:gd name="T140" fmla="+- 0 1152 360"/>
                <a:gd name="T141" fmla="*/ T140 w 939"/>
                <a:gd name="T142" fmla="+- 0 888 343"/>
                <a:gd name="T143" fmla="*/ 888 h 939"/>
                <a:gd name="T144" fmla="+- 0 906 360"/>
                <a:gd name="T145" fmla="*/ T144 w 939"/>
                <a:gd name="T146" fmla="+- 0 1135 343"/>
                <a:gd name="T147" fmla="*/ 1135 h 939"/>
                <a:gd name="T148" fmla="+- 0 572 360"/>
                <a:gd name="T149" fmla="*/ T148 w 939"/>
                <a:gd name="T150" fmla="+- 0 1019 343"/>
                <a:gd name="T151" fmla="*/ 1019 h 939"/>
                <a:gd name="T152" fmla="+- 0 533 360"/>
                <a:gd name="T153" fmla="*/ T152 w 939"/>
                <a:gd name="T154" fmla="+- 0 667 343"/>
                <a:gd name="T155" fmla="*/ 667 h 939"/>
                <a:gd name="T156" fmla="+- 0 830 360"/>
                <a:gd name="T157" fmla="*/ T156 w 939"/>
                <a:gd name="T158" fmla="+- 0 482 343"/>
                <a:gd name="T159" fmla="*/ 482 h 939"/>
                <a:gd name="T160" fmla="+- 0 1127 360"/>
                <a:gd name="T161" fmla="*/ T160 w 939"/>
                <a:gd name="T162" fmla="+- 0 667 343"/>
                <a:gd name="T163" fmla="*/ 667 h 939"/>
                <a:gd name="T164" fmla="+- 0 1127 360"/>
                <a:gd name="T165" fmla="*/ T164 w 939"/>
                <a:gd name="T166" fmla="+- 0 612 343"/>
                <a:gd name="T167" fmla="*/ 612 h 939"/>
                <a:gd name="T168" fmla="+- 0 902 360"/>
                <a:gd name="T169" fmla="*/ T168 w 939"/>
                <a:gd name="T170" fmla="+- 0 462 343"/>
                <a:gd name="T171" fmla="*/ 462 h 939"/>
                <a:gd name="T172" fmla="+- 0 576 360"/>
                <a:gd name="T173" fmla="*/ T172 w 939"/>
                <a:gd name="T174" fmla="+- 0 559 343"/>
                <a:gd name="T175" fmla="*/ 559 h 939"/>
                <a:gd name="T176" fmla="+- 0 479 360"/>
                <a:gd name="T177" fmla="*/ T176 w 939"/>
                <a:gd name="T178" fmla="+- 0 885 343"/>
                <a:gd name="T179" fmla="*/ 885 h 939"/>
                <a:gd name="T180" fmla="+- 0 690 360"/>
                <a:gd name="T181" fmla="*/ T180 w 939"/>
                <a:gd name="T182" fmla="+- 0 1143 343"/>
                <a:gd name="T183" fmla="*/ 1143 h 939"/>
                <a:gd name="T184" fmla="+- 0 969 360"/>
                <a:gd name="T185" fmla="*/ T184 w 939"/>
                <a:gd name="T186" fmla="+- 0 1143 343"/>
                <a:gd name="T187" fmla="*/ 1143 h 939"/>
                <a:gd name="T188" fmla="+- 0 1181 360"/>
                <a:gd name="T189" fmla="*/ T188 w 939"/>
                <a:gd name="T190" fmla="+- 0 885 343"/>
                <a:gd name="T191" fmla="*/ 885 h 939"/>
                <a:gd name="T192" fmla="+- 0 1176 360"/>
                <a:gd name="T193" fmla="*/ T192 w 939"/>
                <a:gd name="T194" fmla="+- 0 981 343"/>
                <a:gd name="T195" fmla="*/ 981 h 939"/>
                <a:gd name="T196" fmla="+- 0 893 360"/>
                <a:gd name="T197" fmla="*/ T196 w 939"/>
                <a:gd name="T198" fmla="+- 0 1192 343"/>
                <a:gd name="T199" fmla="*/ 1192 h 939"/>
                <a:gd name="T200" fmla="+- 0 1064 360"/>
                <a:gd name="T201" fmla="*/ T200 w 939"/>
                <a:gd name="T202" fmla="+- 0 1157 343"/>
                <a:gd name="T203" fmla="*/ 1157 h 939"/>
                <a:gd name="T204" fmla="+- 0 1245 360"/>
                <a:gd name="T205" fmla="*/ T204 w 939"/>
                <a:gd name="T206" fmla="+- 0 845 343"/>
                <a:gd name="T207" fmla="*/ 845 h 939"/>
                <a:gd name="T208" fmla="+- 0 1133 360"/>
                <a:gd name="T209" fmla="*/ T208 w 939"/>
                <a:gd name="T210" fmla="+- 0 539 343"/>
                <a:gd name="T211" fmla="*/ 539 h 939"/>
                <a:gd name="T212" fmla="+- 0 859 360"/>
                <a:gd name="T213" fmla="*/ T212 w 939"/>
                <a:gd name="T214" fmla="+- 0 428 343"/>
                <a:gd name="T215" fmla="*/ 428 h 939"/>
                <a:gd name="T216" fmla="+- 0 1157 360"/>
                <a:gd name="T217" fmla="*/ T216 w 939"/>
                <a:gd name="T218" fmla="+- 0 616 343"/>
                <a:gd name="T219" fmla="*/ 616 h 9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939" h="939">
                  <a:moveTo>
                    <a:pt x="440" y="855"/>
                  </a:moveTo>
                  <a:lnTo>
                    <a:pt x="369" y="840"/>
                  </a:lnTo>
                  <a:lnTo>
                    <a:pt x="302" y="813"/>
                  </a:lnTo>
                  <a:lnTo>
                    <a:pt x="241" y="775"/>
                  </a:lnTo>
                  <a:lnTo>
                    <a:pt x="187" y="725"/>
                  </a:lnTo>
                  <a:lnTo>
                    <a:pt x="143" y="666"/>
                  </a:lnTo>
                  <a:lnTo>
                    <a:pt x="111" y="601"/>
                  </a:lnTo>
                  <a:lnTo>
                    <a:pt x="91" y="531"/>
                  </a:lnTo>
                  <a:lnTo>
                    <a:pt x="84" y="457"/>
                  </a:lnTo>
                  <a:lnTo>
                    <a:pt x="0" y="457"/>
                  </a:lnTo>
                  <a:lnTo>
                    <a:pt x="57" y="585"/>
                  </a:lnTo>
                  <a:lnTo>
                    <a:pt x="94" y="657"/>
                  </a:lnTo>
                  <a:lnTo>
                    <a:pt x="125" y="701"/>
                  </a:lnTo>
                  <a:lnTo>
                    <a:pt x="167" y="743"/>
                  </a:lnTo>
                  <a:lnTo>
                    <a:pt x="226" y="794"/>
                  </a:lnTo>
                  <a:lnTo>
                    <a:pt x="291" y="836"/>
                  </a:lnTo>
                  <a:lnTo>
                    <a:pt x="362" y="866"/>
                  </a:lnTo>
                  <a:lnTo>
                    <a:pt x="437" y="882"/>
                  </a:lnTo>
                  <a:lnTo>
                    <a:pt x="440" y="855"/>
                  </a:lnTo>
                  <a:moveTo>
                    <a:pt x="468" y="177"/>
                  </a:moveTo>
                  <a:lnTo>
                    <a:pt x="468" y="178"/>
                  </a:lnTo>
                  <a:lnTo>
                    <a:pt x="468" y="177"/>
                  </a:lnTo>
                  <a:moveTo>
                    <a:pt x="480" y="0"/>
                  </a:moveTo>
                  <a:lnTo>
                    <a:pt x="352" y="57"/>
                  </a:lnTo>
                  <a:lnTo>
                    <a:pt x="280" y="94"/>
                  </a:lnTo>
                  <a:lnTo>
                    <a:pt x="236" y="125"/>
                  </a:lnTo>
                  <a:lnTo>
                    <a:pt x="193" y="167"/>
                  </a:lnTo>
                  <a:lnTo>
                    <a:pt x="142" y="226"/>
                  </a:lnTo>
                  <a:lnTo>
                    <a:pt x="101" y="291"/>
                  </a:lnTo>
                  <a:lnTo>
                    <a:pt x="71" y="362"/>
                  </a:lnTo>
                  <a:lnTo>
                    <a:pt x="55" y="437"/>
                  </a:lnTo>
                  <a:lnTo>
                    <a:pt x="82" y="440"/>
                  </a:lnTo>
                  <a:lnTo>
                    <a:pt x="97" y="369"/>
                  </a:lnTo>
                  <a:lnTo>
                    <a:pt x="123" y="302"/>
                  </a:lnTo>
                  <a:lnTo>
                    <a:pt x="162" y="241"/>
                  </a:lnTo>
                  <a:lnTo>
                    <a:pt x="212" y="187"/>
                  </a:lnTo>
                  <a:lnTo>
                    <a:pt x="271" y="143"/>
                  </a:lnTo>
                  <a:lnTo>
                    <a:pt x="336" y="111"/>
                  </a:lnTo>
                  <a:lnTo>
                    <a:pt x="406" y="91"/>
                  </a:lnTo>
                  <a:lnTo>
                    <a:pt x="479" y="84"/>
                  </a:lnTo>
                  <a:lnTo>
                    <a:pt x="480" y="0"/>
                  </a:lnTo>
                  <a:moveTo>
                    <a:pt x="670" y="325"/>
                  </a:moveTo>
                  <a:lnTo>
                    <a:pt x="633" y="342"/>
                  </a:lnTo>
                  <a:lnTo>
                    <a:pt x="607" y="352"/>
                  </a:lnTo>
                  <a:lnTo>
                    <a:pt x="590" y="350"/>
                  </a:lnTo>
                  <a:lnTo>
                    <a:pt x="581" y="330"/>
                  </a:lnTo>
                  <a:lnTo>
                    <a:pt x="573" y="336"/>
                  </a:lnTo>
                  <a:lnTo>
                    <a:pt x="557" y="356"/>
                  </a:lnTo>
                  <a:lnTo>
                    <a:pt x="540" y="377"/>
                  </a:lnTo>
                  <a:lnTo>
                    <a:pt x="527" y="385"/>
                  </a:lnTo>
                  <a:lnTo>
                    <a:pt x="523" y="363"/>
                  </a:lnTo>
                  <a:lnTo>
                    <a:pt x="532" y="322"/>
                  </a:lnTo>
                  <a:lnTo>
                    <a:pt x="542" y="282"/>
                  </a:lnTo>
                  <a:lnTo>
                    <a:pt x="543" y="275"/>
                  </a:lnTo>
                  <a:lnTo>
                    <a:pt x="544" y="271"/>
                  </a:lnTo>
                  <a:lnTo>
                    <a:pt x="545" y="265"/>
                  </a:lnTo>
                  <a:lnTo>
                    <a:pt x="532" y="269"/>
                  </a:lnTo>
                  <a:lnTo>
                    <a:pt x="521" y="271"/>
                  </a:lnTo>
                  <a:lnTo>
                    <a:pt x="512" y="270"/>
                  </a:lnTo>
                  <a:lnTo>
                    <a:pt x="507" y="268"/>
                  </a:lnTo>
                  <a:lnTo>
                    <a:pt x="500" y="257"/>
                  </a:lnTo>
                  <a:lnTo>
                    <a:pt x="504" y="240"/>
                  </a:lnTo>
                  <a:lnTo>
                    <a:pt x="504" y="238"/>
                  </a:lnTo>
                  <a:lnTo>
                    <a:pt x="505" y="234"/>
                  </a:lnTo>
                  <a:lnTo>
                    <a:pt x="500" y="234"/>
                  </a:lnTo>
                  <a:lnTo>
                    <a:pt x="494" y="238"/>
                  </a:lnTo>
                  <a:lnTo>
                    <a:pt x="490" y="235"/>
                  </a:lnTo>
                  <a:lnTo>
                    <a:pt x="484" y="229"/>
                  </a:lnTo>
                  <a:lnTo>
                    <a:pt x="479" y="216"/>
                  </a:lnTo>
                  <a:lnTo>
                    <a:pt x="474" y="200"/>
                  </a:lnTo>
                  <a:lnTo>
                    <a:pt x="468" y="179"/>
                  </a:lnTo>
                  <a:lnTo>
                    <a:pt x="467" y="175"/>
                  </a:lnTo>
                  <a:lnTo>
                    <a:pt x="467" y="181"/>
                  </a:lnTo>
                  <a:lnTo>
                    <a:pt x="462" y="202"/>
                  </a:lnTo>
                  <a:lnTo>
                    <a:pt x="457" y="219"/>
                  </a:lnTo>
                  <a:lnTo>
                    <a:pt x="451" y="231"/>
                  </a:lnTo>
                  <a:lnTo>
                    <a:pt x="446" y="238"/>
                  </a:lnTo>
                  <a:lnTo>
                    <a:pt x="442" y="240"/>
                  </a:lnTo>
                  <a:lnTo>
                    <a:pt x="435" y="236"/>
                  </a:lnTo>
                  <a:lnTo>
                    <a:pt x="430" y="236"/>
                  </a:lnTo>
                  <a:lnTo>
                    <a:pt x="436" y="259"/>
                  </a:lnTo>
                  <a:lnTo>
                    <a:pt x="426" y="275"/>
                  </a:lnTo>
                  <a:lnTo>
                    <a:pt x="408" y="274"/>
                  </a:lnTo>
                  <a:lnTo>
                    <a:pt x="391" y="268"/>
                  </a:lnTo>
                  <a:lnTo>
                    <a:pt x="394" y="284"/>
                  </a:lnTo>
                  <a:lnTo>
                    <a:pt x="404" y="324"/>
                  </a:lnTo>
                  <a:lnTo>
                    <a:pt x="412" y="365"/>
                  </a:lnTo>
                  <a:lnTo>
                    <a:pt x="408" y="387"/>
                  </a:lnTo>
                  <a:lnTo>
                    <a:pt x="396" y="379"/>
                  </a:lnTo>
                  <a:lnTo>
                    <a:pt x="378" y="358"/>
                  </a:lnTo>
                  <a:lnTo>
                    <a:pt x="375" y="354"/>
                  </a:lnTo>
                  <a:lnTo>
                    <a:pt x="362" y="338"/>
                  </a:lnTo>
                  <a:lnTo>
                    <a:pt x="355" y="333"/>
                  </a:lnTo>
                  <a:lnTo>
                    <a:pt x="346" y="352"/>
                  </a:lnTo>
                  <a:lnTo>
                    <a:pt x="329" y="354"/>
                  </a:lnTo>
                  <a:lnTo>
                    <a:pt x="303" y="344"/>
                  </a:lnTo>
                  <a:lnTo>
                    <a:pt x="266" y="327"/>
                  </a:lnTo>
                  <a:lnTo>
                    <a:pt x="271" y="337"/>
                  </a:lnTo>
                  <a:lnTo>
                    <a:pt x="285" y="364"/>
                  </a:lnTo>
                  <a:lnTo>
                    <a:pt x="292" y="395"/>
                  </a:lnTo>
                  <a:lnTo>
                    <a:pt x="279" y="419"/>
                  </a:lnTo>
                  <a:lnTo>
                    <a:pt x="282" y="424"/>
                  </a:lnTo>
                  <a:lnTo>
                    <a:pt x="294" y="432"/>
                  </a:lnTo>
                  <a:lnTo>
                    <a:pt x="312" y="444"/>
                  </a:lnTo>
                  <a:lnTo>
                    <a:pt x="330" y="460"/>
                  </a:lnTo>
                  <a:lnTo>
                    <a:pt x="329" y="466"/>
                  </a:lnTo>
                  <a:lnTo>
                    <a:pt x="321" y="474"/>
                  </a:lnTo>
                  <a:lnTo>
                    <a:pt x="311" y="480"/>
                  </a:lnTo>
                  <a:lnTo>
                    <a:pt x="306" y="483"/>
                  </a:lnTo>
                  <a:lnTo>
                    <a:pt x="324" y="492"/>
                  </a:lnTo>
                  <a:lnTo>
                    <a:pt x="347" y="502"/>
                  </a:lnTo>
                  <a:lnTo>
                    <a:pt x="367" y="510"/>
                  </a:lnTo>
                  <a:lnTo>
                    <a:pt x="375" y="517"/>
                  </a:lnTo>
                  <a:lnTo>
                    <a:pt x="372" y="531"/>
                  </a:lnTo>
                  <a:lnTo>
                    <a:pt x="366" y="546"/>
                  </a:lnTo>
                  <a:lnTo>
                    <a:pt x="357" y="559"/>
                  </a:lnTo>
                  <a:lnTo>
                    <a:pt x="347" y="567"/>
                  </a:lnTo>
                  <a:lnTo>
                    <a:pt x="353" y="567"/>
                  </a:lnTo>
                  <a:lnTo>
                    <a:pt x="373" y="566"/>
                  </a:lnTo>
                  <a:lnTo>
                    <a:pt x="399" y="562"/>
                  </a:lnTo>
                  <a:lnTo>
                    <a:pt x="425" y="555"/>
                  </a:lnTo>
                  <a:lnTo>
                    <a:pt x="429" y="554"/>
                  </a:lnTo>
                  <a:lnTo>
                    <a:pt x="429" y="563"/>
                  </a:lnTo>
                  <a:lnTo>
                    <a:pt x="444" y="554"/>
                  </a:lnTo>
                  <a:lnTo>
                    <a:pt x="453" y="546"/>
                  </a:lnTo>
                  <a:lnTo>
                    <a:pt x="459" y="534"/>
                  </a:lnTo>
                  <a:lnTo>
                    <a:pt x="460" y="534"/>
                  </a:lnTo>
                  <a:lnTo>
                    <a:pt x="461" y="552"/>
                  </a:lnTo>
                  <a:lnTo>
                    <a:pt x="461" y="566"/>
                  </a:lnTo>
                  <a:lnTo>
                    <a:pt x="461" y="597"/>
                  </a:lnTo>
                  <a:lnTo>
                    <a:pt x="459" y="635"/>
                  </a:lnTo>
                  <a:lnTo>
                    <a:pt x="455" y="656"/>
                  </a:lnTo>
                  <a:lnTo>
                    <a:pt x="478" y="634"/>
                  </a:lnTo>
                  <a:lnTo>
                    <a:pt x="477" y="629"/>
                  </a:lnTo>
                  <a:lnTo>
                    <a:pt x="474" y="607"/>
                  </a:lnTo>
                  <a:lnTo>
                    <a:pt x="474" y="577"/>
                  </a:lnTo>
                  <a:lnTo>
                    <a:pt x="475" y="550"/>
                  </a:lnTo>
                  <a:lnTo>
                    <a:pt x="477" y="534"/>
                  </a:lnTo>
                  <a:lnTo>
                    <a:pt x="477" y="533"/>
                  </a:lnTo>
                  <a:lnTo>
                    <a:pt x="483" y="544"/>
                  </a:lnTo>
                  <a:lnTo>
                    <a:pt x="493" y="552"/>
                  </a:lnTo>
                  <a:lnTo>
                    <a:pt x="506" y="561"/>
                  </a:lnTo>
                  <a:lnTo>
                    <a:pt x="507" y="552"/>
                  </a:lnTo>
                  <a:lnTo>
                    <a:pt x="511" y="553"/>
                  </a:lnTo>
                  <a:lnTo>
                    <a:pt x="537" y="560"/>
                  </a:lnTo>
                  <a:lnTo>
                    <a:pt x="563" y="564"/>
                  </a:lnTo>
                  <a:lnTo>
                    <a:pt x="583" y="565"/>
                  </a:lnTo>
                  <a:lnTo>
                    <a:pt x="589" y="565"/>
                  </a:lnTo>
                  <a:lnTo>
                    <a:pt x="578" y="557"/>
                  </a:lnTo>
                  <a:lnTo>
                    <a:pt x="575" y="552"/>
                  </a:lnTo>
                  <a:lnTo>
                    <a:pt x="570" y="544"/>
                  </a:lnTo>
                  <a:lnTo>
                    <a:pt x="565" y="533"/>
                  </a:lnTo>
                  <a:lnTo>
                    <a:pt x="563" y="529"/>
                  </a:lnTo>
                  <a:lnTo>
                    <a:pt x="561" y="515"/>
                  </a:lnTo>
                  <a:lnTo>
                    <a:pt x="569" y="508"/>
                  </a:lnTo>
                  <a:lnTo>
                    <a:pt x="589" y="499"/>
                  </a:lnTo>
                  <a:lnTo>
                    <a:pt x="612" y="490"/>
                  </a:lnTo>
                  <a:lnTo>
                    <a:pt x="630" y="481"/>
                  </a:lnTo>
                  <a:lnTo>
                    <a:pt x="625" y="478"/>
                  </a:lnTo>
                  <a:lnTo>
                    <a:pt x="615" y="472"/>
                  </a:lnTo>
                  <a:lnTo>
                    <a:pt x="607" y="464"/>
                  </a:lnTo>
                  <a:lnTo>
                    <a:pt x="606" y="458"/>
                  </a:lnTo>
                  <a:lnTo>
                    <a:pt x="623" y="441"/>
                  </a:lnTo>
                  <a:lnTo>
                    <a:pt x="641" y="430"/>
                  </a:lnTo>
                  <a:lnTo>
                    <a:pt x="654" y="422"/>
                  </a:lnTo>
                  <a:lnTo>
                    <a:pt x="656" y="417"/>
                  </a:lnTo>
                  <a:lnTo>
                    <a:pt x="643" y="392"/>
                  </a:lnTo>
                  <a:lnTo>
                    <a:pt x="645" y="387"/>
                  </a:lnTo>
                  <a:lnTo>
                    <a:pt x="645" y="385"/>
                  </a:lnTo>
                  <a:lnTo>
                    <a:pt x="651" y="361"/>
                  </a:lnTo>
                  <a:lnTo>
                    <a:pt x="656" y="352"/>
                  </a:lnTo>
                  <a:lnTo>
                    <a:pt x="664" y="335"/>
                  </a:lnTo>
                  <a:lnTo>
                    <a:pt x="670" y="325"/>
                  </a:lnTo>
                  <a:moveTo>
                    <a:pt x="828" y="470"/>
                  </a:moveTo>
                  <a:lnTo>
                    <a:pt x="821" y="398"/>
                  </a:lnTo>
                  <a:lnTo>
                    <a:pt x="801" y="332"/>
                  </a:lnTo>
                  <a:lnTo>
                    <a:pt x="801" y="470"/>
                  </a:lnTo>
                  <a:lnTo>
                    <a:pt x="792" y="545"/>
                  </a:lnTo>
                  <a:lnTo>
                    <a:pt x="767" y="615"/>
                  </a:lnTo>
                  <a:lnTo>
                    <a:pt x="728" y="676"/>
                  </a:lnTo>
                  <a:lnTo>
                    <a:pt x="677" y="728"/>
                  </a:lnTo>
                  <a:lnTo>
                    <a:pt x="615" y="767"/>
                  </a:lnTo>
                  <a:lnTo>
                    <a:pt x="546" y="792"/>
                  </a:lnTo>
                  <a:lnTo>
                    <a:pt x="470" y="800"/>
                  </a:lnTo>
                  <a:lnTo>
                    <a:pt x="394" y="792"/>
                  </a:lnTo>
                  <a:lnTo>
                    <a:pt x="324" y="767"/>
                  </a:lnTo>
                  <a:lnTo>
                    <a:pt x="263" y="728"/>
                  </a:lnTo>
                  <a:lnTo>
                    <a:pt x="212" y="676"/>
                  </a:lnTo>
                  <a:lnTo>
                    <a:pt x="173" y="615"/>
                  </a:lnTo>
                  <a:lnTo>
                    <a:pt x="148" y="545"/>
                  </a:lnTo>
                  <a:lnTo>
                    <a:pt x="139" y="470"/>
                  </a:lnTo>
                  <a:lnTo>
                    <a:pt x="148" y="394"/>
                  </a:lnTo>
                  <a:lnTo>
                    <a:pt x="173" y="324"/>
                  </a:lnTo>
                  <a:lnTo>
                    <a:pt x="212" y="263"/>
                  </a:lnTo>
                  <a:lnTo>
                    <a:pt x="263" y="212"/>
                  </a:lnTo>
                  <a:lnTo>
                    <a:pt x="324" y="173"/>
                  </a:lnTo>
                  <a:lnTo>
                    <a:pt x="394" y="148"/>
                  </a:lnTo>
                  <a:lnTo>
                    <a:pt x="470" y="139"/>
                  </a:lnTo>
                  <a:lnTo>
                    <a:pt x="546" y="148"/>
                  </a:lnTo>
                  <a:lnTo>
                    <a:pt x="615" y="173"/>
                  </a:lnTo>
                  <a:lnTo>
                    <a:pt x="677" y="212"/>
                  </a:lnTo>
                  <a:lnTo>
                    <a:pt x="728" y="263"/>
                  </a:lnTo>
                  <a:lnTo>
                    <a:pt x="767" y="324"/>
                  </a:lnTo>
                  <a:lnTo>
                    <a:pt x="792" y="394"/>
                  </a:lnTo>
                  <a:lnTo>
                    <a:pt x="801" y="470"/>
                  </a:lnTo>
                  <a:lnTo>
                    <a:pt x="801" y="332"/>
                  </a:lnTo>
                  <a:lnTo>
                    <a:pt x="800" y="330"/>
                  </a:lnTo>
                  <a:lnTo>
                    <a:pt x="767" y="269"/>
                  </a:lnTo>
                  <a:lnTo>
                    <a:pt x="723" y="216"/>
                  </a:lnTo>
                  <a:lnTo>
                    <a:pt x="670" y="173"/>
                  </a:lnTo>
                  <a:lnTo>
                    <a:pt x="609" y="140"/>
                  </a:lnTo>
                  <a:lnTo>
                    <a:pt x="607" y="139"/>
                  </a:lnTo>
                  <a:lnTo>
                    <a:pt x="542" y="119"/>
                  </a:lnTo>
                  <a:lnTo>
                    <a:pt x="470" y="111"/>
                  </a:lnTo>
                  <a:lnTo>
                    <a:pt x="398" y="119"/>
                  </a:lnTo>
                  <a:lnTo>
                    <a:pt x="330" y="140"/>
                  </a:lnTo>
                  <a:lnTo>
                    <a:pt x="270" y="173"/>
                  </a:lnTo>
                  <a:lnTo>
                    <a:pt x="216" y="216"/>
                  </a:lnTo>
                  <a:lnTo>
                    <a:pt x="173" y="269"/>
                  </a:lnTo>
                  <a:lnTo>
                    <a:pt x="140" y="330"/>
                  </a:lnTo>
                  <a:lnTo>
                    <a:pt x="119" y="398"/>
                  </a:lnTo>
                  <a:lnTo>
                    <a:pt x="111" y="470"/>
                  </a:lnTo>
                  <a:lnTo>
                    <a:pt x="119" y="542"/>
                  </a:lnTo>
                  <a:lnTo>
                    <a:pt x="140" y="609"/>
                  </a:lnTo>
                  <a:lnTo>
                    <a:pt x="173" y="670"/>
                  </a:lnTo>
                  <a:lnTo>
                    <a:pt x="216" y="723"/>
                  </a:lnTo>
                  <a:lnTo>
                    <a:pt x="270" y="767"/>
                  </a:lnTo>
                  <a:lnTo>
                    <a:pt x="330" y="800"/>
                  </a:lnTo>
                  <a:lnTo>
                    <a:pt x="398" y="821"/>
                  </a:lnTo>
                  <a:lnTo>
                    <a:pt x="470" y="828"/>
                  </a:lnTo>
                  <a:lnTo>
                    <a:pt x="542" y="821"/>
                  </a:lnTo>
                  <a:lnTo>
                    <a:pt x="607" y="800"/>
                  </a:lnTo>
                  <a:lnTo>
                    <a:pt x="609" y="800"/>
                  </a:lnTo>
                  <a:lnTo>
                    <a:pt x="670" y="767"/>
                  </a:lnTo>
                  <a:lnTo>
                    <a:pt x="723" y="723"/>
                  </a:lnTo>
                  <a:lnTo>
                    <a:pt x="767" y="670"/>
                  </a:lnTo>
                  <a:lnTo>
                    <a:pt x="800" y="609"/>
                  </a:lnTo>
                  <a:lnTo>
                    <a:pt x="821" y="542"/>
                  </a:lnTo>
                  <a:lnTo>
                    <a:pt x="828" y="470"/>
                  </a:lnTo>
                  <a:moveTo>
                    <a:pt x="885" y="502"/>
                  </a:moveTo>
                  <a:lnTo>
                    <a:pt x="857" y="499"/>
                  </a:lnTo>
                  <a:lnTo>
                    <a:pt x="843" y="571"/>
                  </a:lnTo>
                  <a:lnTo>
                    <a:pt x="816" y="638"/>
                  </a:lnTo>
                  <a:lnTo>
                    <a:pt x="777" y="699"/>
                  </a:lnTo>
                  <a:lnTo>
                    <a:pt x="728" y="752"/>
                  </a:lnTo>
                  <a:lnTo>
                    <a:pt x="669" y="796"/>
                  </a:lnTo>
                  <a:lnTo>
                    <a:pt x="604" y="829"/>
                  </a:lnTo>
                  <a:lnTo>
                    <a:pt x="533" y="849"/>
                  </a:lnTo>
                  <a:lnTo>
                    <a:pt x="460" y="855"/>
                  </a:lnTo>
                  <a:lnTo>
                    <a:pt x="460" y="939"/>
                  </a:lnTo>
                  <a:lnTo>
                    <a:pt x="588" y="882"/>
                  </a:lnTo>
                  <a:lnTo>
                    <a:pt x="660" y="846"/>
                  </a:lnTo>
                  <a:lnTo>
                    <a:pt x="704" y="814"/>
                  </a:lnTo>
                  <a:lnTo>
                    <a:pt x="746" y="773"/>
                  </a:lnTo>
                  <a:lnTo>
                    <a:pt x="797" y="713"/>
                  </a:lnTo>
                  <a:lnTo>
                    <a:pt x="839" y="648"/>
                  </a:lnTo>
                  <a:lnTo>
                    <a:pt x="869" y="578"/>
                  </a:lnTo>
                  <a:lnTo>
                    <a:pt x="885" y="502"/>
                  </a:lnTo>
                  <a:moveTo>
                    <a:pt x="939" y="482"/>
                  </a:moveTo>
                  <a:lnTo>
                    <a:pt x="882" y="355"/>
                  </a:lnTo>
                  <a:lnTo>
                    <a:pt x="846" y="282"/>
                  </a:lnTo>
                  <a:lnTo>
                    <a:pt x="814" y="238"/>
                  </a:lnTo>
                  <a:lnTo>
                    <a:pt x="773" y="196"/>
                  </a:lnTo>
                  <a:lnTo>
                    <a:pt x="713" y="145"/>
                  </a:lnTo>
                  <a:lnTo>
                    <a:pt x="648" y="103"/>
                  </a:lnTo>
                  <a:lnTo>
                    <a:pt x="578" y="74"/>
                  </a:lnTo>
                  <a:lnTo>
                    <a:pt x="502" y="57"/>
                  </a:lnTo>
                  <a:lnTo>
                    <a:pt x="499" y="85"/>
                  </a:lnTo>
                  <a:lnTo>
                    <a:pt x="571" y="99"/>
                  </a:lnTo>
                  <a:lnTo>
                    <a:pt x="638" y="126"/>
                  </a:lnTo>
                  <a:lnTo>
                    <a:pt x="699" y="165"/>
                  </a:lnTo>
                  <a:lnTo>
                    <a:pt x="752" y="214"/>
                  </a:lnTo>
                  <a:lnTo>
                    <a:pt x="797" y="273"/>
                  </a:lnTo>
                  <a:lnTo>
                    <a:pt x="829" y="339"/>
                  </a:lnTo>
                  <a:lnTo>
                    <a:pt x="849" y="409"/>
                  </a:lnTo>
                  <a:lnTo>
                    <a:pt x="855" y="482"/>
                  </a:lnTo>
                  <a:lnTo>
                    <a:pt x="939" y="48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7">
              <a:extLst>
                <a:ext uri="{FF2B5EF4-FFF2-40B4-BE49-F238E27FC236}">
                  <a16:creationId xmlns:a16="http://schemas.microsoft.com/office/drawing/2014/main" id="{3BCAAB90-9E23-45F3-AC1B-E96254BA2B30}"/>
                </a:ext>
              </a:extLst>
            </p:cNvPr>
            <p:cNvSpPr>
              <a:spLocks/>
            </p:cNvSpPr>
            <p:nvPr/>
          </p:nvSpPr>
          <p:spPr bwMode="auto">
            <a:xfrm>
              <a:off x="779" y="1040"/>
              <a:ext cx="84" cy="80"/>
            </a:xfrm>
            <a:custGeom>
              <a:avLst/>
              <a:gdLst>
                <a:gd name="T0" fmla="+- 0 862 779"/>
                <a:gd name="T1" fmla="*/ T0 w 84"/>
                <a:gd name="T2" fmla="+- 0 1071 1041"/>
                <a:gd name="T3" fmla="*/ 1071 h 80"/>
                <a:gd name="T4" fmla="+- 0 836 779"/>
                <a:gd name="T5" fmla="*/ T4 w 84"/>
                <a:gd name="T6" fmla="+- 0 1089 1041"/>
                <a:gd name="T7" fmla="*/ 1089 h 80"/>
                <a:gd name="T8" fmla="+- 0 846 779"/>
                <a:gd name="T9" fmla="*/ T8 w 84"/>
                <a:gd name="T10" fmla="+- 0 1120 1041"/>
                <a:gd name="T11" fmla="*/ 1120 h 80"/>
                <a:gd name="T12" fmla="+- 0 821 779"/>
                <a:gd name="T13" fmla="*/ T12 w 84"/>
                <a:gd name="T14" fmla="+- 0 1101 1041"/>
                <a:gd name="T15" fmla="*/ 1101 h 80"/>
                <a:gd name="T16" fmla="+- 0 795 779"/>
                <a:gd name="T17" fmla="*/ T16 w 84"/>
                <a:gd name="T18" fmla="+- 0 1120 1041"/>
                <a:gd name="T19" fmla="*/ 1120 h 80"/>
                <a:gd name="T20" fmla="+- 0 805 779"/>
                <a:gd name="T21" fmla="*/ T20 w 84"/>
                <a:gd name="T22" fmla="+- 0 1089 1041"/>
                <a:gd name="T23" fmla="*/ 1089 h 80"/>
                <a:gd name="T24" fmla="+- 0 779 779"/>
                <a:gd name="T25" fmla="*/ T24 w 84"/>
                <a:gd name="T26" fmla="+- 0 1071 1041"/>
                <a:gd name="T27" fmla="*/ 1071 h 80"/>
                <a:gd name="T28" fmla="+- 0 811 779"/>
                <a:gd name="T29" fmla="*/ T28 w 84"/>
                <a:gd name="T30" fmla="+- 0 1071 1041"/>
                <a:gd name="T31" fmla="*/ 1071 h 80"/>
                <a:gd name="T32" fmla="+- 0 821 779"/>
                <a:gd name="T33" fmla="*/ T32 w 84"/>
                <a:gd name="T34" fmla="+- 0 1041 1041"/>
                <a:gd name="T35" fmla="*/ 1041 h 80"/>
                <a:gd name="T36" fmla="+- 0 830 779"/>
                <a:gd name="T37" fmla="*/ T36 w 84"/>
                <a:gd name="T38" fmla="+- 0 1071 1041"/>
                <a:gd name="T39" fmla="*/ 1071 h 80"/>
                <a:gd name="T40" fmla="+- 0 862 779"/>
                <a:gd name="T41" fmla="*/ T40 w 84"/>
                <a:gd name="T42" fmla="+- 0 1071 1041"/>
                <a:gd name="T43" fmla="*/ 1071 h 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0">
                  <a:moveTo>
                    <a:pt x="83" y="30"/>
                  </a:moveTo>
                  <a:lnTo>
                    <a:pt x="57" y="48"/>
                  </a:lnTo>
                  <a:lnTo>
                    <a:pt x="67" y="79"/>
                  </a:lnTo>
                  <a:lnTo>
                    <a:pt x="42" y="60"/>
                  </a:lnTo>
                  <a:lnTo>
                    <a:pt x="16" y="79"/>
                  </a:lnTo>
                  <a:lnTo>
                    <a:pt x="26" y="48"/>
                  </a:lnTo>
                  <a:lnTo>
                    <a:pt x="0" y="30"/>
                  </a:lnTo>
                  <a:lnTo>
                    <a:pt x="32" y="30"/>
                  </a:lnTo>
                  <a:lnTo>
                    <a:pt x="42" y="0"/>
                  </a:lnTo>
                  <a:lnTo>
                    <a:pt x="51" y="30"/>
                  </a:lnTo>
                  <a:lnTo>
                    <a:pt x="83" y="30"/>
                  </a:lnTo>
                  <a:close/>
                </a:path>
              </a:pathLst>
            </a:custGeom>
            <a:noFill/>
            <a:ln w="508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9" name="Picture 8">
              <a:extLst>
                <a:ext uri="{FF2B5EF4-FFF2-40B4-BE49-F238E27FC236}">
                  <a16:creationId xmlns:a16="http://schemas.microsoft.com/office/drawing/2014/main" id="{37CDFC88-7A26-467D-B1ED-83225D9DD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 y="922"/>
              <a:ext cx="18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5">
              <a:extLst>
                <a:ext uri="{FF2B5EF4-FFF2-40B4-BE49-F238E27FC236}">
                  <a16:creationId xmlns:a16="http://schemas.microsoft.com/office/drawing/2014/main" id="{A82B8C0D-5039-4AB2-928C-A31784F2F7B0}"/>
                </a:ext>
              </a:extLst>
            </p:cNvPr>
            <p:cNvSpPr>
              <a:spLocks/>
            </p:cNvSpPr>
            <p:nvPr/>
          </p:nvSpPr>
          <p:spPr bwMode="auto">
            <a:xfrm>
              <a:off x="562" y="920"/>
              <a:ext cx="184" cy="171"/>
            </a:xfrm>
            <a:custGeom>
              <a:avLst/>
              <a:gdLst>
                <a:gd name="T0" fmla="+- 0 659 563"/>
                <a:gd name="T1" fmla="*/ T0 w 184"/>
                <a:gd name="T2" fmla="+- 0 955 920"/>
                <a:gd name="T3" fmla="*/ 955 h 171"/>
                <a:gd name="T4" fmla="+- 0 622 563"/>
                <a:gd name="T5" fmla="*/ T4 w 184"/>
                <a:gd name="T6" fmla="+- 0 955 920"/>
                <a:gd name="T7" fmla="*/ 955 h 171"/>
                <a:gd name="T8" fmla="+- 0 611 563"/>
                <a:gd name="T9" fmla="*/ T8 w 184"/>
                <a:gd name="T10" fmla="+- 0 920 920"/>
                <a:gd name="T11" fmla="*/ 920 h 171"/>
                <a:gd name="T12" fmla="+- 0 599 563"/>
                <a:gd name="T13" fmla="*/ T12 w 184"/>
                <a:gd name="T14" fmla="+- 0 955 920"/>
                <a:gd name="T15" fmla="*/ 955 h 171"/>
                <a:gd name="T16" fmla="+- 0 563 563"/>
                <a:gd name="T17" fmla="*/ T16 w 184"/>
                <a:gd name="T18" fmla="+- 0 955 920"/>
                <a:gd name="T19" fmla="*/ 955 h 171"/>
                <a:gd name="T20" fmla="+- 0 592 563"/>
                <a:gd name="T21" fmla="*/ T20 w 184"/>
                <a:gd name="T22" fmla="+- 0 977 920"/>
                <a:gd name="T23" fmla="*/ 977 h 171"/>
                <a:gd name="T24" fmla="+- 0 581 563"/>
                <a:gd name="T25" fmla="*/ T24 w 184"/>
                <a:gd name="T26" fmla="+- 0 1012 920"/>
                <a:gd name="T27" fmla="*/ 1012 h 171"/>
                <a:gd name="T28" fmla="+- 0 611 563"/>
                <a:gd name="T29" fmla="*/ T28 w 184"/>
                <a:gd name="T30" fmla="+- 0 990 920"/>
                <a:gd name="T31" fmla="*/ 990 h 171"/>
                <a:gd name="T32" fmla="+- 0 641 563"/>
                <a:gd name="T33" fmla="*/ T32 w 184"/>
                <a:gd name="T34" fmla="+- 0 1012 920"/>
                <a:gd name="T35" fmla="*/ 1012 h 171"/>
                <a:gd name="T36" fmla="+- 0 634 563"/>
                <a:gd name="T37" fmla="*/ T36 w 184"/>
                <a:gd name="T38" fmla="+- 0 990 920"/>
                <a:gd name="T39" fmla="*/ 990 h 171"/>
                <a:gd name="T40" fmla="+- 0 629 563"/>
                <a:gd name="T41" fmla="*/ T40 w 184"/>
                <a:gd name="T42" fmla="+- 0 977 920"/>
                <a:gd name="T43" fmla="*/ 977 h 171"/>
                <a:gd name="T44" fmla="+- 0 659 563"/>
                <a:gd name="T45" fmla="*/ T44 w 184"/>
                <a:gd name="T46" fmla="+- 0 955 920"/>
                <a:gd name="T47" fmla="*/ 955 h 171"/>
                <a:gd name="T48" fmla="+- 0 746 563"/>
                <a:gd name="T49" fmla="*/ T48 w 184"/>
                <a:gd name="T50" fmla="+- 0 1034 920"/>
                <a:gd name="T51" fmla="*/ 1034 h 171"/>
                <a:gd name="T52" fmla="+- 0 709 563"/>
                <a:gd name="T53" fmla="*/ T52 w 184"/>
                <a:gd name="T54" fmla="+- 0 1034 920"/>
                <a:gd name="T55" fmla="*/ 1034 h 171"/>
                <a:gd name="T56" fmla="+- 0 698 563"/>
                <a:gd name="T57" fmla="*/ T56 w 184"/>
                <a:gd name="T58" fmla="+- 0 999 920"/>
                <a:gd name="T59" fmla="*/ 999 h 171"/>
                <a:gd name="T60" fmla="+- 0 686 563"/>
                <a:gd name="T61" fmla="*/ T60 w 184"/>
                <a:gd name="T62" fmla="+- 0 1034 920"/>
                <a:gd name="T63" fmla="*/ 1034 h 171"/>
                <a:gd name="T64" fmla="+- 0 650 563"/>
                <a:gd name="T65" fmla="*/ T64 w 184"/>
                <a:gd name="T66" fmla="+- 0 1034 920"/>
                <a:gd name="T67" fmla="*/ 1034 h 171"/>
                <a:gd name="T68" fmla="+- 0 679 563"/>
                <a:gd name="T69" fmla="*/ T68 w 184"/>
                <a:gd name="T70" fmla="+- 0 1055 920"/>
                <a:gd name="T71" fmla="*/ 1055 h 171"/>
                <a:gd name="T72" fmla="+- 0 668 563"/>
                <a:gd name="T73" fmla="*/ T72 w 184"/>
                <a:gd name="T74" fmla="+- 0 1090 920"/>
                <a:gd name="T75" fmla="*/ 1090 h 171"/>
                <a:gd name="T76" fmla="+- 0 698 563"/>
                <a:gd name="T77" fmla="*/ T76 w 184"/>
                <a:gd name="T78" fmla="+- 0 1069 920"/>
                <a:gd name="T79" fmla="*/ 1069 h 171"/>
                <a:gd name="T80" fmla="+- 0 728 563"/>
                <a:gd name="T81" fmla="*/ T80 w 184"/>
                <a:gd name="T82" fmla="+- 0 1090 920"/>
                <a:gd name="T83" fmla="*/ 1090 h 171"/>
                <a:gd name="T84" fmla="+- 0 721 563"/>
                <a:gd name="T85" fmla="*/ T84 w 184"/>
                <a:gd name="T86" fmla="+- 0 1069 920"/>
                <a:gd name="T87" fmla="*/ 1069 h 171"/>
                <a:gd name="T88" fmla="+- 0 716 563"/>
                <a:gd name="T89" fmla="*/ T88 w 184"/>
                <a:gd name="T90" fmla="+- 0 1055 920"/>
                <a:gd name="T91" fmla="*/ 1055 h 171"/>
                <a:gd name="T92" fmla="+- 0 746 563"/>
                <a:gd name="T93" fmla="*/ T92 w 184"/>
                <a:gd name="T94" fmla="+- 0 1034 920"/>
                <a:gd name="T95" fmla="*/ 1034 h 1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84" h="171">
                  <a:moveTo>
                    <a:pt x="96" y="35"/>
                  </a:moveTo>
                  <a:lnTo>
                    <a:pt x="59" y="35"/>
                  </a:lnTo>
                  <a:lnTo>
                    <a:pt x="48" y="0"/>
                  </a:lnTo>
                  <a:lnTo>
                    <a:pt x="36" y="35"/>
                  </a:lnTo>
                  <a:lnTo>
                    <a:pt x="0" y="35"/>
                  </a:lnTo>
                  <a:lnTo>
                    <a:pt x="29" y="57"/>
                  </a:lnTo>
                  <a:lnTo>
                    <a:pt x="18" y="92"/>
                  </a:lnTo>
                  <a:lnTo>
                    <a:pt x="48" y="70"/>
                  </a:lnTo>
                  <a:lnTo>
                    <a:pt x="78" y="92"/>
                  </a:lnTo>
                  <a:lnTo>
                    <a:pt x="71" y="70"/>
                  </a:lnTo>
                  <a:lnTo>
                    <a:pt x="66" y="57"/>
                  </a:lnTo>
                  <a:lnTo>
                    <a:pt x="96" y="35"/>
                  </a:lnTo>
                  <a:moveTo>
                    <a:pt x="183" y="114"/>
                  </a:moveTo>
                  <a:lnTo>
                    <a:pt x="146" y="114"/>
                  </a:lnTo>
                  <a:lnTo>
                    <a:pt x="135" y="79"/>
                  </a:lnTo>
                  <a:lnTo>
                    <a:pt x="123" y="114"/>
                  </a:lnTo>
                  <a:lnTo>
                    <a:pt x="87" y="114"/>
                  </a:lnTo>
                  <a:lnTo>
                    <a:pt x="116" y="135"/>
                  </a:lnTo>
                  <a:lnTo>
                    <a:pt x="105" y="170"/>
                  </a:lnTo>
                  <a:lnTo>
                    <a:pt x="135" y="149"/>
                  </a:lnTo>
                  <a:lnTo>
                    <a:pt x="165" y="170"/>
                  </a:lnTo>
                  <a:lnTo>
                    <a:pt x="158" y="149"/>
                  </a:lnTo>
                  <a:lnTo>
                    <a:pt x="153" y="135"/>
                  </a:lnTo>
                  <a:lnTo>
                    <a:pt x="183" y="1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 name="Text Box 4">
              <a:extLst>
                <a:ext uri="{FF2B5EF4-FFF2-40B4-BE49-F238E27FC236}">
                  <a16:creationId xmlns:a16="http://schemas.microsoft.com/office/drawing/2014/main" id="{4B6B09BA-453C-4C22-9845-1163B096A398}"/>
                </a:ext>
              </a:extLst>
            </p:cNvPr>
            <p:cNvSpPr txBox="1">
              <a:spLocks noChangeArrowheads="1"/>
            </p:cNvSpPr>
            <p:nvPr/>
          </p:nvSpPr>
          <p:spPr bwMode="auto">
            <a:xfrm>
              <a:off x="1598" y="322"/>
              <a:ext cx="3007"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dirty="0">
                  <a:solidFill>
                    <a:srgbClr val="FFFFFF"/>
                  </a:solidFill>
                  <a:effectLst/>
                  <a:latin typeface="Calibri" panose="020F0502020204030204" pitchFamily="34" charset="0"/>
                  <a:ea typeface="Calibri" panose="020F0502020204030204" pitchFamily="34" charset="0"/>
                </a:rPr>
                <a:t>Northern Border</a:t>
              </a:r>
              <a:endParaRPr lang="en-US" sz="1100" dirty="0">
                <a:solidFill>
                  <a:srgbClr val="000000"/>
                </a:solidFill>
                <a:effectLst/>
                <a:latin typeface="Calibri" panose="020F0502020204030204" pitchFamily="34" charset="0"/>
                <a:ea typeface="Calibri" panose="020F0502020204030204" pitchFamily="34" charset="0"/>
              </a:endParaRPr>
            </a:p>
          </p:txBody>
        </p:sp>
        <p:sp>
          <p:nvSpPr>
            <p:cNvPr id="12" name="Text Box 3">
              <a:extLst>
                <a:ext uri="{FF2B5EF4-FFF2-40B4-BE49-F238E27FC236}">
                  <a16:creationId xmlns:a16="http://schemas.microsoft.com/office/drawing/2014/main" id="{7C496376-8938-4F72-9D17-65FF7330B734}"/>
                </a:ext>
              </a:extLst>
            </p:cNvPr>
            <p:cNvSpPr txBox="1">
              <a:spLocks noChangeArrowheads="1"/>
            </p:cNvSpPr>
            <p:nvPr/>
          </p:nvSpPr>
          <p:spPr bwMode="auto">
            <a:xfrm>
              <a:off x="1598" y="701"/>
              <a:ext cx="4001"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15000"/>
                </a:lnSpc>
                <a:spcBef>
                  <a:spcPts val="415"/>
                </a:spcBef>
                <a:spcAft>
                  <a:spcPts val="1000"/>
                </a:spcAft>
              </a:pPr>
              <a:r>
                <a:rPr lang="en-US" sz="1900" b="1" dirty="0">
                  <a:solidFill>
                    <a:srgbClr val="FFFFFF"/>
                  </a:solidFill>
                  <a:effectLst/>
                  <a:latin typeface="Calibri" panose="020F0502020204030204" pitchFamily="34" charset="0"/>
                  <a:ea typeface="Calibri" panose="020F0502020204030204" pitchFamily="34" charset="0"/>
                </a:rPr>
                <a:t>Regional Commission</a:t>
              </a:r>
              <a:endParaRPr lang="en-US" sz="1100" dirty="0">
                <a:solidFill>
                  <a:srgbClr val="000000"/>
                </a:solidFill>
                <a:effectLst/>
                <a:latin typeface="Calibri" panose="020F0502020204030204" pitchFamily="34" charset="0"/>
                <a:ea typeface="Calibri" panose="020F0502020204030204" pitchFamily="34" charset="0"/>
              </a:endParaRPr>
            </a:p>
          </p:txBody>
        </p:sp>
      </p:grpSp>
      <p:sp>
        <p:nvSpPr>
          <p:cNvPr id="2" name="Title 1">
            <a:extLst>
              <a:ext uri="{FF2B5EF4-FFF2-40B4-BE49-F238E27FC236}">
                <a16:creationId xmlns:a16="http://schemas.microsoft.com/office/drawing/2014/main" id="{B2A95C40-4BEC-4FF4-9F5A-A6A786967D8B}"/>
              </a:ext>
            </a:extLst>
          </p:cNvPr>
          <p:cNvSpPr>
            <a:spLocks noGrp="1"/>
          </p:cNvSpPr>
          <p:nvPr>
            <p:ph type="ctrTitle"/>
          </p:nvPr>
        </p:nvSpPr>
        <p:spPr>
          <a:xfrm>
            <a:off x="-239714" y="775190"/>
            <a:ext cx="12191999" cy="1287625"/>
          </a:xfrm>
        </p:spPr>
        <p:txBody>
          <a:bodyPr>
            <a:normAutofit/>
          </a:bodyPr>
          <a:lstStyle/>
          <a:p>
            <a:r>
              <a:rPr lang="en-US" sz="4000" b="1" dirty="0">
                <a:latin typeface="Arial" panose="020B0604020202020204" pitchFamily="34" charset="0"/>
                <a:cs typeface="Arial" panose="020B0604020202020204" pitchFamily="34" charset="0"/>
              </a:rPr>
              <a:t>2023 CATALYST PROGRAM TIMELINE</a:t>
            </a:r>
          </a:p>
        </p:txBody>
      </p:sp>
      <p:sp>
        <p:nvSpPr>
          <p:cNvPr id="3" name="TextBox 2">
            <a:extLst>
              <a:ext uri="{FF2B5EF4-FFF2-40B4-BE49-F238E27FC236}">
                <a16:creationId xmlns:a16="http://schemas.microsoft.com/office/drawing/2014/main" id="{F92C18B0-1FDA-2F7E-EA2E-B7113D28437E}"/>
              </a:ext>
            </a:extLst>
          </p:cNvPr>
          <p:cNvSpPr txBox="1"/>
          <p:nvPr/>
        </p:nvSpPr>
        <p:spPr>
          <a:xfrm>
            <a:off x="452217" y="4466535"/>
            <a:ext cx="11287561" cy="1938992"/>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sz="2000" dirty="0">
                <a:solidFill>
                  <a:srgbClr val="000000"/>
                </a:solidFill>
                <a:effectLst/>
                <a:latin typeface="Arial" panose="020B0604020202020204" pitchFamily="34" charset="0"/>
                <a:ea typeface="Tahoma" panose="020B0604030504040204" pitchFamily="34" charset="0"/>
                <a:cs typeface="Arial" panose="020B0604020202020204" pitchFamily="34" charset="0"/>
              </a:rPr>
              <a:t>LOIs reviewed for eligibility</a:t>
            </a:r>
            <a:r>
              <a:rPr lang="en-US" sz="2000" dirty="0">
                <a:solidFill>
                  <a:srgbClr val="000000"/>
                </a:solidFill>
                <a:latin typeface="Arial" panose="020B0604020202020204" pitchFamily="34" charset="0"/>
                <a:ea typeface="Tahoma" panose="020B0604030504040204" pitchFamily="34" charset="0"/>
                <a:cs typeface="Arial" panose="020B0604020202020204" pitchFamily="34" charset="0"/>
              </a:rPr>
              <a:t> and</a:t>
            </a:r>
            <a:r>
              <a:rPr lang="en-US" sz="2000" dirty="0">
                <a:solidFill>
                  <a:srgbClr val="000000"/>
                </a:solidFill>
                <a:effectLst/>
                <a:latin typeface="Arial" panose="020B0604020202020204" pitchFamily="34" charset="0"/>
                <a:ea typeface="Tahoma" panose="020B0604030504040204" pitchFamily="34" charset="0"/>
                <a:cs typeface="Arial" panose="020B0604020202020204" pitchFamily="34" charset="0"/>
              </a:rPr>
              <a:t> completeness</a:t>
            </a:r>
          </a:p>
          <a:p>
            <a:pPr marL="285750" indent="-285750">
              <a:buFont typeface="Arial" panose="020B0604020202020204" pitchFamily="34" charset="0"/>
              <a:buChar char="•"/>
            </a:pPr>
            <a:r>
              <a:rPr lang="en-US" sz="2000" dirty="0">
                <a:solidFill>
                  <a:srgbClr val="000000"/>
                </a:solidFill>
                <a:latin typeface="Arial" panose="020B0604020202020204" pitchFamily="34" charset="0"/>
                <a:ea typeface="Tahoma" panose="020B0604030504040204" pitchFamily="34" charset="0"/>
                <a:cs typeface="Arial" panose="020B0604020202020204" pitchFamily="34" charset="0"/>
              </a:rPr>
              <a:t>Invitations to Apply may have included notes about things to consider in your application from your State Program Manager and NBRC</a:t>
            </a:r>
          </a:p>
          <a:p>
            <a:pPr marL="285750" indent="-285750">
              <a:buFont typeface="Arial" panose="020B0604020202020204" pitchFamily="34" charset="0"/>
              <a:buChar char="•"/>
            </a:pPr>
            <a:r>
              <a:rPr lang="en-US" sz="2000" dirty="0">
                <a:solidFill>
                  <a:srgbClr val="000000"/>
                </a:solidFill>
                <a:effectLst/>
                <a:latin typeface="Arial" panose="020B0604020202020204" pitchFamily="34" charset="0"/>
                <a:ea typeface="Tahoma" panose="020B0604030504040204" pitchFamily="34" charset="0"/>
                <a:cs typeface="Arial" panose="020B0604020202020204" pitchFamily="34" charset="0"/>
              </a:rPr>
              <a:t>Material</a:t>
            </a:r>
            <a:r>
              <a:rPr lang="en-US" sz="2000" dirty="0">
                <a:solidFill>
                  <a:srgbClr val="000000"/>
                </a:solidFill>
                <a:latin typeface="Arial" panose="020B0604020202020204" pitchFamily="34" charset="0"/>
                <a:ea typeface="Tahoma" panose="020B0604030504040204" pitchFamily="34" charset="0"/>
                <a:cs typeface="Arial" panose="020B0604020202020204" pitchFamily="34" charset="0"/>
              </a:rPr>
              <a:t>s </a:t>
            </a:r>
            <a:r>
              <a:rPr lang="en-US" sz="2000" b="1" u="sng" dirty="0">
                <a:solidFill>
                  <a:srgbClr val="000000"/>
                </a:solidFill>
                <a:latin typeface="Arial" panose="020B0604020202020204" pitchFamily="34" charset="0"/>
                <a:ea typeface="Tahoma" panose="020B0604030504040204" pitchFamily="34" charset="0"/>
                <a:cs typeface="Arial" panose="020B0604020202020204" pitchFamily="34" charset="0"/>
              </a:rPr>
              <a:t>DO NOT</a:t>
            </a:r>
            <a:r>
              <a:rPr lang="en-US" sz="2000" dirty="0">
                <a:solidFill>
                  <a:srgbClr val="000000"/>
                </a:solidFill>
                <a:latin typeface="Arial" panose="020B0604020202020204" pitchFamily="34" charset="0"/>
                <a:ea typeface="Tahoma" panose="020B0604030504040204" pitchFamily="34" charset="0"/>
                <a:cs typeface="Arial" panose="020B0604020202020204" pitchFamily="34" charset="0"/>
              </a:rPr>
              <a:t> carry over from LOI to the application portal</a:t>
            </a:r>
          </a:p>
          <a:p>
            <a:pPr marL="285750" indent="-285750">
              <a:buFont typeface="Arial" panose="020B0604020202020204" pitchFamily="34" charset="0"/>
              <a:buChar char="•"/>
            </a:pPr>
            <a:r>
              <a:rPr lang="en-US" sz="2000" dirty="0">
                <a:solidFill>
                  <a:srgbClr val="000000"/>
                </a:solidFill>
                <a:latin typeface="Arial" panose="020B0604020202020204" pitchFamily="34" charset="0"/>
                <a:ea typeface="Tahoma" panose="020B0604030504040204" pitchFamily="34" charset="0"/>
                <a:cs typeface="Arial" panose="020B0604020202020204" pitchFamily="34" charset="0"/>
              </a:rPr>
              <a:t>Applicants must submit a full application including supporting documents using the NBRC web portal</a:t>
            </a:r>
          </a:p>
        </p:txBody>
      </p:sp>
      <p:graphicFrame>
        <p:nvGraphicFramePr>
          <p:cNvPr id="16" name="TextBox 13">
            <a:extLst>
              <a:ext uri="{FF2B5EF4-FFF2-40B4-BE49-F238E27FC236}">
                <a16:creationId xmlns:a16="http://schemas.microsoft.com/office/drawing/2014/main" id="{2C454320-9BAA-C8A0-C4ED-0177BC783EA3}"/>
              </a:ext>
            </a:extLst>
          </p:cNvPr>
          <p:cNvGraphicFramePr/>
          <p:nvPr/>
        </p:nvGraphicFramePr>
        <p:xfrm>
          <a:off x="559795" y="2070710"/>
          <a:ext cx="11287561" cy="28518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600018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921</TotalTime>
  <Words>3458</Words>
  <Application>Microsoft Office PowerPoint</Application>
  <PresentationFormat>Widescreen</PresentationFormat>
  <Paragraphs>347</Paragraphs>
  <Slides>27</Slides>
  <Notes>27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Arial</vt:lpstr>
      <vt:lpstr>Arial Nova Cond</vt:lpstr>
      <vt:lpstr>Arial Nova Cond Light</vt:lpstr>
      <vt:lpstr>Arial Unicode MS</vt:lpstr>
      <vt:lpstr>Baskerville</vt:lpstr>
      <vt:lpstr>Calibri</vt:lpstr>
      <vt:lpstr>Calibri Light</vt:lpstr>
      <vt:lpstr>HelveticaNeueW01-55Roma</vt:lpstr>
      <vt:lpstr>Symbol</vt:lpstr>
      <vt:lpstr>Tahoma</vt:lpstr>
      <vt:lpstr>Times New Roman</vt:lpstr>
      <vt:lpstr>Office Theme</vt:lpstr>
      <vt:lpstr>PowerPoint Presentation</vt:lpstr>
      <vt:lpstr>NBRC OVERVIEW – MISSION &amp; AUTHORITY</vt:lpstr>
      <vt:lpstr>FEDERAL-STATE PARTNERSHIP</vt:lpstr>
      <vt:lpstr>NBRC SERVICE AREA </vt:lpstr>
      <vt:lpstr>ELIGIBLE APPLICANTS</vt:lpstr>
      <vt:lpstr>COMPETITVE GRANT PROGRAMS</vt:lpstr>
      <vt:lpstr>CATALYST PROGRAM</vt:lpstr>
      <vt:lpstr>CATALYST PROGRAM – 2023 TIMELINE</vt:lpstr>
      <vt:lpstr>2023 CATALYST PROGRAM TIMELINE</vt:lpstr>
      <vt:lpstr>2023 CATALYST PROGRAM - INFRASTRUCTURE</vt:lpstr>
      <vt:lpstr>2023 CATALYST PROGRAM – NON-INFRASTRUCTURE</vt:lpstr>
      <vt:lpstr>CATALYST PROGRAM HIGHLIGHTS - 2023</vt:lpstr>
      <vt:lpstr>CATALYST PROGRAM - SCORING</vt:lpstr>
      <vt:lpstr>2023 CATALYST PROGRAM - NOTES</vt:lpstr>
      <vt:lpstr>Forest Economy Program</vt:lpstr>
      <vt:lpstr>PowerPoint Presentation</vt:lpstr>
      <vt:lpstr>PowerPoint Presentation</vt:lpstr>
      <vt:lpstr>PowerPoint Presentation</vt:lpstr>
      <vt:lpstr>PowerPoint Presentation</vt:lpstr>
      <vt:lpstr>PowerPoint Presentation</vt:lpstr>
      <vt:lpstr>PowerPoint Presentation</vt:lpstr>
      <vt:lpstr>  HELPFUL TIPS - FEDERAL FUNDING</vt:lpstr>
      <vt:lpstr>HELPFUL TIPS - RESOURCES</vt:lpstr>
      <vt:lpstr>RESOURCES</vt:lpstr>
      <vt:lpstr>RESOURCES – LOCAL DEVELOPMENT DISTRICTS</vt:lpstr>
      <vt:lpstr>RESOURCES – LOCAL DEVELOPMENT DISTRICTS</vt:lpstr>
      <vt:lpstr>POINTS OF CONTACT – NBRC &amp; STATES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Forest Economy Program Updates</dc:title>
  <dc:creator>Marina Bowie</dc:creator>
  <cp:lastModifiedBy>Alex Gross</cp:lastModifiedBy>
  <cp:revision>17</cp:revision>
  <cp:lastPrinted>2023-05-19T22:25:48Z</cp:lastPrinted>
  <dcterms:created xsi:type="dcterms:W3CDTF">2023-01-27T16:36:32Z</dcterms:created>
  <dcterms:modified xsi:type="dcterms:W3CDTF">2023-05-24T15:08:41Z</dcterms:modified>
</cp:coreProperties>
</file>