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  <p:sldMasterId id="2147483684" r:id="rId6"/>
    <p:sldMasterId id="2147483708" r:id="rId7"/>
  </p:sldMasterIdLst>
  <p:notesMasterIdLst>
    <p:notesMasterId r:id="rId24"/>
  </p:notesMasterIdLst>
  <p:sldIdLst>
    <p:sldId id="979" r:id="rId8"/>
    <p:sldId id="6565" r:id="rId9"/>
    <p:sldId id="964" r:id="rId10"/>
    <p:sldId id="1085" r:id="rId11"/>
    <p:sldId id="1078" r:id="rId12"/>
    <p:sldId id="256" r:id="rId13"/>
    <p:sldId id="6561" r:id="rId14"/>
    <p:sldId id="310" r:id="rId15"/>
    <p:sldId id="1162" r:id="rId16"/>
    <p:sldId id="302" r:id="rId17"/>
    <p:sldId id="6572" r:id="rId18"/>
    <p:sldId id="1908" r:id="rId19"/>
    <p:sldId id="6573" r:id="rId20"/>
    <p:sldId id="5113" r:id="rId21"/>
    <p:sldId id="6575" r:id="rId22"/>
    <p:sldId id="6563" r:id="rId23"/>
  </p:sldIdLst>
  <p:sldSz cx="12192000" cy="6858000"/>
  <p:notesSz cx="6858000" cy="9144000"/>
  <p:embeddedFontLst>
    <p:embeddedFont>
      <p:font typeface="Avenir Next LT Pro" panose="020B0504020202020204" pitchFamily="34" charset="0"/>
      <p:regular r:id="rId25"/>
      <p:bold r:id="rId26"/>
      <p:italic r:id="rId27"/>
      <p:boldItalic r:id="rId28"/>
    </p:embeddedFont>
    <p:embeddedFont>
      <p:font typeface="Avenir Next LT Pro Light" panose="020B030402020202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A4504B-621B-D252-ADC9-3CB61284ACE6}" name="Curran, Sarah" initials="CS" userId="S::sarah.curran@maine.gov::84ec9195-c9df-4886-a719-b743a3be2357" providerId="AD"/>
  <p188:author id="{92DB394F-F57A-E7B5-8EDA-CF12D9F83C11}" name="Curran, Sarah" initials="CS" userId="S::Sarah.Curran@maine.gov::84ec9195-c9df-4886-a719-b743a3be2357" providerId="AD"/>
  <p188:author id="{93E87151-B9B0-1CE3-FA36-D94083D58A38}" name="Rose, Cassaundra" initials="RC" userId="S::cassaundra.rose@maine.gov::5a9715d8-24f7-4095-8d7b-ec4705193675" providerId="AD"/>
  <p188:author id="{27093984-EF4F-DE1D-7C39-225A71E35CB3}" name="Pingree, Hannah" initials="PH" userId="S::Hannah.Pingree@maine.gov::b2700970-cff1-4c0d-ae7b-00010de07526" providerId="AD"/>
  <p188:author id="{8994A8FE-D8B6-8B6E-975A-E1C38123CF03}" name="Rose, Cassaundra" initials="RC" userId="S::Cassaundra.Rose@maine.gov::5a9715d8-24f7-4095-8d7b-ec47051936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, Cassaundra" initials="RC" lastIdx="1" clrIdx="0">
    <p:extLst>
      <p:ext uri="{19B8F6BF-5375-455C-9EA6-DF929625EA0E}">
        <p15:presenceInfo xmlns:p15="http://schemas.microsoft.com/office/powerpoint/2012/main" userId="S::Cassaundra.Rose@maine.gov::5a9715d8-24f7-4095-8d7b-ec4705193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4477C9"/>
    <a:srgbClr val="4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2335D-4AFB-4A83-B01F-ED1A73EC3C82}" v="1" dt="2023-05-22T20:24:39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60097" autoAdjust="0"/>
  </p:normalViewPr>
  <p:slideViewPr>
    <p:cSldViewPr snapToGrid="0">
      <p:cViewPr varScale="1">
        <p:scale>
          <a:sx n="110" d="100"/>
          <a:sy n="110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rette, Brian" userId="346a6705-be3b-4595-b47d-bfad48655c69" providerId="ADAL" clId="{9262335D-4AFB-4A83-B01F-ED1A73EC3C82}"/>
    <pc:docChg chg="delSld modSld delMainMaster">
      <pc:chgData name="Ambrette, Brian" userId="346a6705-be3b-4595-b47d-bfad48655c69" providerId="ADAL" clId="{9262335D-4AFB-4A83-B01F-ED1A73EC3C82}" dt="2023-05-22T20:25:17.566" v="18" actId="20577"/>
      <pc:docMkLst>
        <pc:docMk/>
      </pc:docMkLst>
      <pc:sldChg chg="modNotesTx">
        <pc:chgData name="Ambrette, Brian" userId="346a6705-be3b-4595-b47d-bfad48655c69" providerId="ADAL" clId="{9262335D-4AFB-4A83-B01F-ED1A73EC3C82}" dt="2023-05-22T20:23:54.977" v="10" actId="6549"/>
        <pc:sldMkLst>
          <pc:docMk/>
          <pc:sldMk cId="2627500103" sldId="256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772967230" sldId="257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0" sldId="258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076288854" sldId="297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122621600" sldId="300"/>
        </pc:sldMkLst>
      </pc:sldChg>
      <pc:sldChg chg="modNotesTx">
        <pc:chgData name="Ambrette, Brian" userId="346a6705-be3b-4595-b47d-bfad48655c69" providerId="ADAL" clId="{9262335D-4AFB-4A83-B01F-ED1A73EC3C82}" dt="2023-05-22T20:23:43.919" v="6" actId="6549"/>
        <pc:sldMkLst>
          <pc:docMk/>
          <pc:sldMk cId="726065008" sldId="302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225917560" sldId="304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152582147" sldId="305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949507719" sldId="306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544186978" sldId="308"/>
        </pc:sldMkLst>
      </pc:sldChg>
      <pc:sldChg chg="modNotesTx">
        <pc:chgData name="Ambrette, Brian" userId="346a6705-be3b-4595-b47d-bfad48655c69" providerId="ADAL" clId="{9262335D-4AFB-4A83-B01F-ED1A73EC3C82}" dt="2023-05-22T20:23:50.664" v="8" actId="6549"/>
        <pc:sldMkLst>
          <pc:docMk/>
          <pc:sldMk cId="1795267755" sldId="310"/>
        </pc:sldMkLst>
      </pc:sldChg>
      <pc:sldChg chg="modNotesTx">
        <pc:chgData name="Ambrette, Brian" userId="346a6705-be3b-4595-b47d-bfad48655c69" providerId="ADAL" clId="{9262335D-4AFB-4A83-B01F-ED1A73EC3C82}" dt="2023-05-22T20:24:02.158" v="12" actId="6549"/>
        <pc:sldMkLst>
          <pc:docMk/>
          <pc:sldMk cId="2424092411" sldId="964"/>
        </pc:sldMkLst>
      </pc:sldChg>
      <pc:sldChg chg="modSp mod modNotesTx">
        <pc:chgData name="Ambrette, Brian" userId="346a6705-be3b-4595-b47d-bfad48655c69" providerId="ADAL" clId="{9262335D-4AFB-4A83-B01F-ED1A73EC3C82}" dt="2023-05-22T20:25:17.566" v="18" actId="20577"/>
        <pc:sldMkLst>
          <pc:docMk/>
          <pc:sldMk cId="2720427213" sldId="979"/>
        </pc:sldMkLst>
        <pc:spChg chg="mod">
          <ac:chgData name="Ambrette, Brian" userId="346a6705-be3b-4595-b47d-bfad48655c69" providerId="ADAL" clId="{9262335D-4AFB-4A83-B01F-ED1A73EC3C82}" dt="2023-05-22T20:25:17.566" v="18" actId="20577"/>
          <ac:spMkLst>
            <pc:docMk/>
            <pc:sldMk cId="2720427213" sldId="979"/>
            <ac:spMk id="5" creationId="{48D0FED7-FD3B-4FF9-AC29-9167EA3D32BB}"/>
          </ac:spMkLst>
        </pc:spChg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419853194" sldId="1059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376812830" sldId="1077"/>
        </pc:sldMkLst>
      </pc:sldChg>
      <pc:sldChg chg="modNotesTx">
        <pc:chgData name="Ambrette, Brian" userId="346a6705-be3b-4595-b47d-bfad48655c69" providerId="ADAL" clId="{9262335D-4AFB-4A83-B01F-ED1A73EC3C82}" dt="2023-05-22T20:23:58.983" v="11" actId="6549"/>
        <pc:sldMkLst>
          <pc:docMk/>
          <pc:sldMk cId="3946284828" sldId="1078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724976356" sldId="1102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661805283" sldId="1150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340040398" sldId="1152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772996034" sldId="1157"/>
        </pc:sldMkLst>
      </pc:sldChg>
      <pc:sldChg chg="modNotesTx">
        <pc:chgData name="Ambrette, Brian" userId="346a6705-be3b-4595-b47d-bfad48655c69" providerId="ADAL" clId="{9262335D-4AFB-4A83-B01F-ED1A73EC3C82}" dt="2023-05-22T20:23:47.726" v="7" actId="6549"/>
        <pc:sldMkLst>
          <pc:docMk/>
          <pc:sldMk cId="3028373924" sldId="1162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662265521" sldId="1164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063666047" sldId="1167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896992818" sldId="1888"/>
        </pc:sldMkLst>
      </pc:sldChg>
      <pc:sldChg chg="modNotesTx">
        <pc:chgData name="Ambrette, Brian" userId="346a6705-be3b-4595-b47d-bfad48655c69" providerId="ADAL" clId="{9262335D-4AFB-4A83-B01F-ED1A73EC3C82}" dt="2023-05-22T20:23:38.526" v="3" actId="6549"/>
        <pc:sldMkLst>
          <pc:docMk/>
          <pc:sldMk cId="4060595993" sldId="1908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403909874" sldId="3394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408800321" sldId="3396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718969025" sldId="3397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587686669" sldId="6524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365486164" sldId="6528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972676380" sldId="6529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781061590" sldId="6530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713029735" sldId="6532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789849885" sldId="6533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767012151" sldId="6534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858305005" sldId="6538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72510617" sldId="6539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426315298" sldId="6542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973212839" sldId="6547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367674146" sldId="6551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413754502" sldId="6553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944035078" sldId="6554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383748915" sldId="6556"/>
        </pc:sldMkLst>
      </pc:sldChg>
      <pc:sldChg chg="modNotesTx">
        <pc:chgData name="Ambrette, Brian" userId="346a6705-be3b-4595-b47d-bfad48655c69" providerId="ADAL" clId="{9262335D-4AFB-4A83-B01F-ED1A73EC3C82}" dt="2023-05-22T20:23:52.537" v="9" actId="6549"/>
        <pc:sldMkLst>
          <pc:docMk/>
          <pc:sldMk cId="3074849638" sldId="6561"/>
        </pc:sldMkLst>
      </pc:sldChg>
      <pc:sldChg chg="modNotesTx">
        <pc:chgData name="Ambrette, Brian" userId="346a6705-be3b-4595-b47d-bfad48655c69" providerId="ADAL" clId="{9262335D-4AFB-4A83-B01F-ED1A73EC3C82}" dt="2023-05-22T20:23:30.684" v="1" actId="6549"/>
        <pc:sldMkLst>
          <pc:docMk/>
          <pc:sldMk cId="2868278173" sldId="6563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928454982" sldId="6564"/>
        </pc:sldMkLst>
      </pc:sldChg>
      <pc:sldChg chg="modNotesTx">
        <pc:chgData name="Ambrette, Brian" userId="346a6705-be3b-4595-b47d-bfad48655c69" providerId="ADAL" clId="{9262335D-4AFB-4A83-B01F-ED1A73EC3C82}" dt="2023-05-22T20:24:04.828" v="13" actId="6549"/>
        <pc:sldMkLst>
          <pc:docMk/>
          <pc:sldMk cId="396174134" sldId="6565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3097010385" sldId="6566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783476101" sldId="6568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1158392492" sldId="6571"/>
        </pc:sldMkLst>
      </pc:sldChg>
      <pc:sldChg chg="modNotesTx">
        <pc:chgData name="Ambrette, Brian" userId="346a6705-be3b-4595-b47d-bfad48655c69" providerId="ADAL" clId="{9262335D-4AFB-4A83-B01F-ED1A73EC3C82}" dt="2023-05-22T20:23:41.370" v="5" actId="6549"/>
        <pc:sldMkLst>
          <pc:docMk/>
          <pc:sldMk cId="2552810600" sldId="6572"/>
        </pc:sldMkLst>
      </pc:sldChg>
      <pc:sldChg chg="modNotesTx">
        <pc:chgData name="Ambrette, Brian" userId="346a6705-be3b-4595-b47d-bfad48655c69" providerId="ADAL" clId="{9262335D-4AFB-4A83-B01F-ED1A73EC3C82}" dt="2023-05-22T20:23:35.065" v="2" actId="6549"/>
        <pc:sldMkLst>
          <pc:docMk/>
          <pc:sldMk cId="2173989796" sldId="6573"/>
        </pc:sldMkLst>
      </pc:sldChg>
      <pc:sldChg chg="del">
        <pc:chgData name="Ambrette, Brian" userId="346a6705-be3b-4595-b47d-bfad48655c69" providerId="ADAL" clId="{9262335D-4AFB-4A83-B01F-ED1A73EC3C82}" dt="2023-05-22T20:23:27.478" v="0" actId="47"/>
        <pc:sldMkLst>
          <pc:docMk/>
          <pc:sldMk cId="232131908" sldId="6574"/>
        </pc:sldMkLst>
      </pc:sldChg>
      <pc:sldMasterChg chg="del delSldLayout">
        <pc:chgData name="Ambrette, Brian" userId="346a6705-be3b-4595-b47d-bfad48655c69" providerId="ADAL" clId="{9262335D-4AFB-4A83-B01F-ED1A73EC3C82}" dt="2023-05-22T20:23:27.478" v="0" actId="47"/>
        <pc:sldMasterMkLst>
          <pc:docMk/>
          <pc:sldMasterMk cId="4194564169" sldId="2147483702"/>
        </pc:sldMasterMkLst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4194564169" sldId="2147483702"/>
            <pc:sldLayoutMk cId="1392613861" sldId="2147483703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4194564169" sldId="2147483702"/>
            <pc:sldLayoutMk cId="1672043654" sldId="2147483704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4194564169" sldId="2147483702"/>
            <pc:sldLayoutMk cId="1474195053" sldId="2147483705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4194564169" sldId="2147483702"/>
            <pc:sldLayoutMk cId="2552260906" sldId="2147483706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4194564169" sldId="2147483702"/>
            <pc:sldLayoutMk cId="441277072" sldId="2147483707"/>
          </pc:sldLayoutMkLst>
        </pc:sldLayoutChg>
      </pc:sldMasterChg>
      <pc:sldMasterChg chg="delSldLayout">
        <pc:chgData name="Ambrette, Brian" userId="346a6705-be3b-4595-b47d-bfad48655c69" providerId="ADAL" clId="{9262335D-4AFB-4A83-B01F-ED1A73EC3C82}" dt="2023-05-22T20:23:27.478" v="0" actId="47"/>
        <pc:sldMasterMkLst>
          <pc:docMk/>
          <pc:sldMasterMk cId="3911991583" sldId="2147483708"/>
        </pc:sldMasterMkLst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911991583" sldId="2147483708"/>
            <pc:sldLayoutMk cId="1100402923" sldId="2147483733"/>
          </pc:sldLayoutMkLst>
        </pc:sldLayoutChg>
      </pc:sldMasterChg>
      <pc:sldMasterChg chg="del delSldLayout">
        <pc:chgData name="Ambrette, Brian" userId="346a6705-be3b-4595-b47d-bfad48655c69" providerId="ADAL" clId="{9262335D-4AFB-4A83-B01F-ED1A73EC3C82}" dt="2023-05-22T20:23:27.478" v="0" actId="47"/>
        <pc:sldMasterMkLst>
          <pc:docMk/>
          <pc:sldMasterMk cId="3005147226" sldId="2147483720"/>
        </pc:sldMasterMkLst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1618129362" sldId="2147483721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2000156958" sldId="2147483722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421280192" sldId="2147483723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3404339796" sldId="2147483724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3516496795" sldId="2147483725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3724196404" sldId="2147483726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3657089364" sldId="2147483727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2163483780" sldId="2147483728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2680353736" sldId="2147483729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1634487809" sldId="2147483730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2710184044" sldId="2147483731"/>
          </pc:sldLayoutMkLst>
        </pc:sldLayoutChg>
        <pc:sldLayoutChg chg="del">
          <pc:chgData name="Ambrette, Brian" userId="346a6705-be3b-4595-b47d-bfad48655c69" providerId="ADAL" clId="{9262335D-4AFB-4A83-B01F-ED1A73EC3C82}" dt="2023-05-22T20:23:27.478" v="0" actId="47"/>
          <pc:sldLayoutMkLst>
            <pc:docMk/>
            <pc:sldMasterMk cId="3005147226" sldId="2147483720"/>
            <pc:sldLayoutMk cId="2811896533" sldId="214748373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4C511-0F79-4905-89EA-42C3136866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92FC5-6F1F-4290-92A4-C4EA2E28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1353">
              <a:defRPr/>
            </a:pPr>
            <a:fld id="{D47C69C2-265C-44CA-967C-DF8C32E57C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353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496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2FC5-6F1F-4290-92A4-C4EA2E283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9E139-BBB3-41A9-98DD-8EB5BB084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pPr marL="0" marR="0" lvl="0" indent="0" algn="r" defTabSz="939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0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0C6B6-6AFF-4DB0-80EC-39A05C576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7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4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2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0C6B6-6AFF-4DB0-80EC-39A05C576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728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18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663AE-962B-4143-A054-8D52DC3E97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22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663AE-962B-4143-A054-8D52DC3E97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7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09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9E139-BBB3-41A9-98DD-8EB5BB084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pPr marL="0" marR="0" lvl="0" indent="0" algn="r" defTabSz="939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7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2FC5-6F1F-4290-92A4-C4EA2E283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C69C2-265C-44CA-967C-DF8C32E57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December of 2020, the Maine Climate Council delivered Maine Won’t Wait, the state’s 4 year climate action plan, to the Governor and the Legislature. The plan lays out strategies to meet Maine’s emissions and resilience targets.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going to share with you how we are supporting towns and communities to take local climate action that aligned with the state’s goals and strategies, so I will start briefly with a summary of the state’s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2FC5-6F1F-4290-92A4-C4EA2E283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92FC5-6F1F-4290-92A4-C4EA2E283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0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2FC5-6F1F-4290-92A4-C4EA2E283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6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663AE-962B-4143-A054-8D52DC3E97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pPr marL="0" marR="0" lvl="0" indent="0" algn="r" defTabSz="906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7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2FC5-6F1F-4290-92A4-C4EA2E283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92FC5-6F1F-4290-92A4-C4EA2E283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913E-78F3-114E-9EEF-6A867CA38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79213-8FEB-1D45-89F5-23EDBC10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39C6C-DFC7-8D4C-8D23-3F9E7496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C93A6-D70A-EE40-B435-4B33FD9E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12CF-2E6B-294E-A778-5FF32223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29AE-B7E7-E14E-9AB2-6320955F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DFEC-0806-DB4D-9499-78222F325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31CA4-3811-AF45-9961-68F6C6CF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B31EF-B40A-1042-B78F-3EF3706A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6D262-A664-EE4E-928E-4BF7299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5060-C025-F646-84F7-A99794BE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ACA2-9171-0D41-88E7-D654AE92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00CD8-302E-CB4F-954A-A39A16E3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42A2-0560-664E-9BB6-0DB7182F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1601-806F-1F40-A948-9B946FE8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8D0E-E1D2-C54B-98A2-449C3888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13BAE-F679-AA4D-A604-072B8461D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B5E5-123E-D146-9895-C126EC37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523E7-045A-8741-867D-F866C5EF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C49CF-2918-BE49-9822-77C0A13C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45793-6979-1047-9A26-E1E19B21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C506-CACC-A64A-A412-0755550E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23FA9-1276-9349-BF24-824D59FA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9178E-6B23-4D44-A693-DCFAB03C1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B62C7-1658-8C40-9815-802F96B2F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EF2B1-52D3-C047-92F6-786CBDE0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2AF7E5-8F40-2948-8025-A2A698E7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38E75-A887-FB4A-A36E-1ECF73C7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29247-0F3C-9C45-BCD9-9BD432A8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763B-A880-B84A-8827-962E689D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660DB-3544-DA48-B87E-56BB50C3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C6A89-EB5F-B649-9FEE-51C11751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A1E0B-CF1A-E448-A2AE-AB359370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8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C1869-4545-0345-A344-24A91307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C6E06-F584-5D45-A643-CCDAA5BF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3D03F-717B-DF4B-8D1A-CEB4940F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1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EF2F-1970-E347-8580-48F283F0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EB9D-549F-7C4A-8318-7B68A189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54182-139C-5443-8B1D-4F2206D3A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1D9D-2F1A-CF44-8919-98162402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2C7AE-FF5C-3543-9CC0-3DCE9B3A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0048-1E1C-234B-B84F-F6D5C945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4104-9733-1547-A9A0-01840589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42EBF-2F38-4C4C-BF93-FF49EC8C8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51AB3-9BD4-2D4C-AB3F-6CCC13C4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CF926-15E0-5047-A863-A8D37EB8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1040A-6453-D84E-94FB-EB217E23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F66B5-C372-BA41-B858-994FC617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176E-97A4-B74C-97D3-EBF37F4F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9A089-08AE-3345-8D43-E0BF8FAC7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8AA5-F88F-A646-9B84-D572FCC4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FD72-A228-014D-B0CA-F93582DA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2B8A6-E314-5647-BB72-0518138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7425-0351-4045-B3E3-91D0FC0A4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24AB6-9EA1-334B-ABC3-4D5D56AD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832D-F594-8243-A886-52F110F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5E3F0-5F78-7144-A2ED-4106BCCB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FABF-3497-F04F-A980-6F690760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2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0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6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7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5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9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56D8-2D67-4F98-B72E-26EE4C2A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7844C-8EAB-436A-B1A1-ECFC68542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BB90-37BD-4122-9882-97EF4FC4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A658-1ACB-4BA7-B697-EAE0771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1987-33CD-4B1E-837B-0C539427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6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7B7E-F8DD-483C-A844-42974DFD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FCEFA-D4D6-487A-9CBA-5291DA6FD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DF1F-4BF8-438B-9531-1ECA2A14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51B9-C1A1-47FB-A9F8-B2D4DF8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5B90-5124-4A79-A0BA-ACC9215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50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A658-CEFC-4FDD-B022-F0264026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3B26-AAC2-4D77-9E3E-212B61943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F415-3E1E-4E4A-8B5C-E3D95AA0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C65B-8022-47EF-97CF-1DF7AB5A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83633-5EDA-43CB-AC34-D340A011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6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0196-0051-42A2-A85C-62DD2656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4DA6-BE14-4D9A-9D3A-FD7F3A5A8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F2E8E-0B81-4525-B418-02849C0B6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99AE-29AE-4CEB-91FD-C966C450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E2CCC-343B-42CF-A421-2551944A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07B29-4559-427B-8F99-706E5A9F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FAC2-93BB-4881-8BFE-E13BFBFB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A7C2-E72B-48AD-9EE5-D0B45E52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532EB-464A-405A-AAB2-A4E90848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187D0-5332-4BEE-A9AC-D6FB43DDF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B3B1A-93F5-4375-B9F5-8DE732B97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BDEB8-962F-41CF-8A04-4FA2FEB9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68CDF-C35D-408D-A372-AECFD8A3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9B66C-9EE8-4D14-8286-D1CFB09E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9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115F-1BF6-4C45-BBE5-1993ABAB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A9385-27AA-4924-87AA-EA2D1369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A0520-AB8B-45B8-944C-EBCD893D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0DE5A-DE43-48C0-A9A2-53003FFF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443D2-7CF4-4C71-B82F-7F407C4E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5B383-402E-4F81-8681-7F4DAE5B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F366-E84C-4069-8352-0FB8A357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7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4930-059B-4BF2-96F8-A5890D34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62CA-AFD1-42F1-A03A-06D30F43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D2EA7-D202-428C-80C1-2FFA74DC2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B8178-ECD2-464B-B163-ADE4B900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4EFF-1204-4B38-A888-01DE159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81CA-8340-4A3A-8F41-3C7E7985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9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B339-CCD2-4DF9-9763-D63F9726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2D018-67FC-4532-B0EE-41309F846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610A4-E587-4224-89C7-D5709C2AD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8494-6BFC-427F-83A6-4EEA25BA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AA1FA-CE83-42C7-8983-885B1550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CF301-3D85-4673-924B-2CF29429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8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53A-82E1-49E7-BBDC-58D2E205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58229-55BD-4AC7-9DEA-E14758AD9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8D25-2DF5-4F47-96BC-46AA24B1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3972-2033-49AD-B23E-28FDDCB7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5029-F5EA-41B4-8259-AF249938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9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60ABE-6973-40FA-9707-9EE7F8058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5853C-1673-4E64-B161-157B8ADB6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1DC0-49DE-49C6-98F2-A9AD412C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A1AC-3A36-4DBD-8DE4-DCAF802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83DF-4E96-4468-A61A-CCC52E2B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DBFBFE-BF05-E449-9278-6A99D8BA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B9A71-3181-2F45-A579-4560DF8BB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A7F-17A1-D04F-BA0E-71235428E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B86D-7677-0749-BF56-33EB62C2D7FF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F82B-55A0-E249-95B8-CC8F690E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29A7-69CD-4D40-A6E5-CCEA79B8F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F04F-8A53-634C-8354-A9C02EF8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A2EC-D56B-447E-9B30-2BE61F642D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0BEEA-B39F-49D5-B194-22ADCB1C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F9205-FB9C-4210-99C8-AE6492850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665B-C5C7-4FFE-BA31-DD4D667FC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975BA2EC-D56B-447E-9B30-2BE61F642D7D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FD359-4213-401E-A027-B19CB61AB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91F4-6C89-43EE-B902-555DCF798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43951CE3-E83F-4ECF-967A-F8998DA8D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aine.gov/future/climate/community-resilience-partnersh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395A86-2479-4EC0-BA1D-355BBB19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07"/>
            <a:ext cx="12192000" cy="6860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0FED7-FD3B-4FF9-AC29-9167EA3D32BB}"/>
              </a:ext>
            </a:extLst>
          </p:cNvPr>
          <p:cNvSpPr txBox="1"/>
          <p:nvPr/>
        </p:nvSpPr>
        <p:spPr>
          <a:xfrm>
            <a:off x="332471" y="2095234"/>
            <a:ext cx="434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Merriweather" panose="02000000000000000000" pitchFamily="2" charset="0"/>
              </a:rPr>
              <a:t>Brian Ambrette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Merriweather" panose="02000000000000000000" pitchFamily="2" charset="0"/>
              </a:rPr>
              <a:t>Senior Climate Resilience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prstClr val="white"/>
                </a:solidFill>
                <a:latin typeface="Avenir Next LT Pro" panose="020B0504020202020204" pitchFamily="34" charset="0"/>
                <a:cs typeface="Merriweather" panose="02000000000000000000" pitchFamily="2" charset="0"/>
              </a:rPr>
              <a:t>Coordinator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Merriweather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C92B9-0E7E-43E7-A695-3635160139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162"/>
            <a:ext cx="5009242" cy="15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2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3810-2950-4443-AAAA-F80F48CC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8867D3E-73FF-9C45-9E31-2BA63ABA0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564B0A-4533-4AE7-AE40-74FCBF39D1AD}"/>
              </a:ext>
            </a:extLst>
          </p:cNvPr>
          <p:cNvSpPr txBox="1">
            <a:spLocks/>
          </p:cNvSpPr>
          <p:nvPr/>
        </p:nvSpPr>
        <p:spPr>
          <a:xfrm>
            <a:off x="838200" y="311150"/>
            <a:ext cx="6197600" cy="592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4477C9"/>
                </a:solidFill>
                <a:latin typeface="Avenir Next LT Pro" panose="020B0504020202020204" pitchFamily="34" charset="0"/>
                <a:cs typeface="Calibri Light"/>
              </a:rPr>
              <a:t>Strategy G: </a:t>
            </a:r>
          </a:p>
          <a:p>
            <a:pPr algn="ctr"/>
            <a:endParaRPr lang="en-US" sz="3600" b="1">
              <a:solidFill>
                <a:srgbClr val="4477C9"/>
              </a:solidFill>
              <a:latin typeface="Avenir Next LT Pro" panose="020B0504020202020204" pitchFamily="34" charset="0"/>
              <a:cs typeface="Calibri Light"/>
            </a:endParaRPr>
          </a:p>
          <a:p>
            <a:pPr algn="ctr"/>
            <a:r>
              <a:rPr lang="en-US" sz="3600" b="1">
                <a:solidFill>
                  <a:srgbClr val="4477C9"/>
                </a:solidFill>
                <a:latin typeface="Avenir Next LT Pro" panose="020B0504020202020204" pitchFamily="34" charset="0"/>
                <a:cs typeface="Calibri Light"/>
              </a:rPr>
              <a:t>Invest in Climate-Ready Infrastructure</a:t>
            </a:r>
          </a:p>
        </p:txBody>
      </p:sp>
      <p:pic>
        <p:nvPicPr>
          <p:cNvPr id="6" name="Picture 5" descr="A picture containing outdoor, building, road, riding&#10;&#10;Description automatically generated">
            <a:extLst>
              <a:ext uri="{FF2B5EF4-FFF2-40B4-BE49-F238E27FC236}">
                <a16:creationId xmlns:a16="http://schemas.microsoft.com/office/drawing/2014/main" id="{30720B60-7CF8-4237-AF25-C4329CC596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27259" y="1230841"/>
            <a:ext cx="4868330" cy="3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AC20107-32DF-4713-9465-E8371BEADB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276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ky, outdoor, ground, nature&#10;&#10;Description automatically generated">
            <a:extLst>
              <a:ext uri="{FF2B5EF4-FFF2-40B4-BE49-F238E27FC236}">
                <a16:creationId xmlns:a16="http://schemas.microsoft.com/office/drawing/2014/main" id="{D93275A1-75D9-4447-9DD5-22A61B6ECA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421" y="422285"/>
            <a:ext cx="9107158" cy="51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1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7A405-0C10-4F07-BE70-5B3E46B3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25408F"/>
                </a:solidFill>
                <a:latin typeface="Avenir Next LT Pro"/>
                <a:cs typeface="Calibri Light"/>
              </a:rPr>
              <a:t>Community Resilience Partnership</a:t>
            </a: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7E2E88-5A0F-4810-A815-9635547F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96600" cy="380622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25408F"/>
                </a:solidFill>
                <a:cs typeface="Calibri"/>
              </a:rPr>
              <a:t>$3 million</a:t>
            </a:r>
            <a:r>
              <a:rPr lang="en-US" sz="2600" dirty="0">
                <a:solidFill>
                  <a:srgbClr val="25408F"/>
                </a:solidFill>
                <a:cs typeface="Calibri"/>
              </a:rPr>
              <a:t> in the biennial budget for local, tribal, and regional grants and assistance to reduce carbon emissions, transition to clean energy, and prepare for climate change impacts. (additional $3M proposed)</a:t>
            </a:r>
            <a:endParaRPr lang="en-US" sz="26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300" dirty="0">
              <a:solidFill>
                <a:srgbClr val="25408F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u="sng" dirty="0">
                <a:solidFill>
                  <a:srgbClr val="25408F"/>
                </a:solidFill>
                <a:cs typeface="Calibri"/>
              </a:rPr>
              <a:t>Types of funding opportunities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25408F"/>
                </a:solidFill>
                <a:cs typeface="Calibri"/>
              </a:rPr>
              <a:t>Grants to communities</a:t>
            </a:r>
            <a:r>
              <a:rPr lang="en-US" sz="2600" dirty="0">
                <a:solidFill>
                  <a:srgbClr val="25408F"/>
                </a:solidFill>
                <a:cs typeface="Calibri"/>
              </a:rPr>
              <a:t> for planning and implementation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25408F"/>
                </a:solidFill>
                <a:cs typeface="Calibri"/>
              </a:rPr>
              <a:t>Grants to service provider organizations </a:t>
            </a:r>
            <a:r>
              <a:rPr lang="en-US" sz="2600" dirty="0">
                <a:solidFill>
                  <a:srgbClr val="25408F"/>
                </a:solidFill>
                <a:cs typeface="Calibri"/>
              </a:rPr>
              <a:t>to help communities get started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solidFill>
                <a:srgbClr val="25408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5408F"/>
                </a:solidFill>
                <a:latin typeface="Avenir Next LT Pro"/>
                <a:cs typeface="Calibri Light"/>
              </a:rPr>
              <a:t>www.maine.gov/future/climate/community-resilience-partnership</a:t>
            </a:r>
            <a:endParaRPr lang="en-US" sz="2400" b="1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9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EEA289A1-FB13-47C8-8587-1649CFE55D32}"/>
              </a:ext>
            </a:extLst>
          </p:cNvPr>
          <p:cNvSpPr txBox="1">
            <a:spLocks/>
          </p:cNvSpPr>
          <p:nvPr/>
        </p:nvSpPr>
        <p:spPr>
          <a:xfrm>
            <a:off x="6156393" y="549612"/>
            <a:ext cx="5503738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25408F"/>
                </a:solidFill>
                <a:latin typeface="Avenir Next LT Pro"/>
                <a:cs typeface="Calibri"/>
              </a:rPr>
              <a:t>143 participating 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25408F"/>
                </a:solidFill>
                <a:latin typeface="Avenir Next LT Pro"/>
                <a:cs typeface="Calibri"/>
              </a:rPr>
              <a:t>communities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4E3300B-8D9E-44EB-8C07-1CE520DCA654}"/>
              </a:ext>
            </a:extLst>
          </p:cNvPr>
          <p:cNvSpPr txBox="1">
            <a:spLocks/>
          </p:cNvSpPr>
          <p:nvPr/>
        </p:nvSpPr>
        <p:spPr>
          <a:xfrm>
            <a:off x="6156393" y="2614147"/>
            <a:ext cx="5808627" cy="299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25408F"/>
                </a:solidFill>
                <a:latin typeface="Avenir Next LT Pro"/>
                <a:cs typeface="Calibri"/>
              </a:rPr>
              <a:t>Today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25408F"/>
                </a:solidFill>
                <a:latin typeface="Avenir Next LT Pro"/>
                <a:cs typeface="Calibri"/>
              </a:rPr>
              <a:t>109 fully enrolled communities 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25408F"/>
                </a:solidFill>
                <a:latin typeface="Avenir Next LT Pro"/>
                <a:cs typeface="Calibri"/>
              </a:rPr>
              <a:t>34 communities working with Service Providers to enroll</a:t>
            </a:r>
            <a:endParaRPr lang="en-US" sz="2600" b="1" dirty="0">
              <a:solidFill>
                <a:srgbClr val="25408F"/>
              </a:solidFill>
              <a:latin typeface="Avenir Next LT Pro"/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500" dirty="0">
              <a:solidFill>
                <a:srgbClr val="25408F"/>
              </a:solidFill>
              <a:latin typeface="Avenir Next LT Pro"/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500" dirty="0">
                <a:solidFill>
                  <a:srgbClr val="25408F"/>
                </a:solidFill>
                <a:latin typeface="Avenir Next LT Pro"/>
                <a:cs typeface="Calibri"/>
              </a:rPr>
              <a:t>In 2022: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25408F"/>
                </a:solidFill>
                <a:latin typeface="Avenir Next LT Pro"/>
                <a:cs typeface="Calibri"/>
              </a:rPr>
              <a:t>74 grants to communities totaling $3.7M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25408F"/>
                </a:solidFill>
                <a:latin typeface="Avenir Next LT Pro"/>
                <a:cs typeface="Calibri"/>
              </a:rPr>
              <a:t>82 communities aided by Service Providers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9615B-1FA1-D9ED-4122-9180A5C7BF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84" y="549612"/>
            <a:ext cx="4318241" cy="59727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98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13B56-660E-A29F-EBD9-47F979649981}"/>
              </a:ext>
            </a:extLst>
          </p:cNvPr>
          <p:cNvSpPr txBox="1"/>
          <p:nvPr/>
        </p:nvSpPr>
        <p:spPr>
          <a:xfrm>
            <a:off x="1" y="624620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Fall 2022 Projects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15D43DA-FD1F-4DA7-9102-EB376FCD3C45}"/>
              </a:ext>
            </a:extLst>
          </p:cNvPr>
          <p:cNvSpPr txBox="1">
            <a:spLocks/>
          </p:cNvSpPr>
          <p:nvPr/>
        </p:nvSpPr>
        <p:spPr>
          <a:xfrm>
            <a:off x="314632" y="1484670"/>
            <a:ext cx="11461732" cy="4906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Solar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Aroostook Band of Micmacs, Limestone, Falmouth, Lamoine, Paris, Waterford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Heat pumps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Carthage, Cumberland, Falmouth, Farmington, Greenwood, Lamoine, Livermore, Millinocket, North Yarmouth, Otisfield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Energy Audits, Facility Efficiency Projects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Bar Harbor, Bath, Bethel, Bowdoinham, Castine, Georgetown, Harpswell, Jay, Woodstock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Electric vehicles, EV charging, Complete Streets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Camden, Hallowell, Carrabassett Valley, Dover-Foxcroft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Climate Action Plans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Brunswick, Freeport &amp; Yarmouth, Mount Desert, North Yarmouth, Orono &amp; Bangor, Rockport, Tremont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Natural systems, nature-based solutions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Lisbon, Lubec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Drinking Water Supply &amp; Infrastructure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Chebeague Island, Westport Island, Monhegan Plantation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Vulnerable Infrastructure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Blue Hill &amp; Brooksville, Fort Kent, Islesboro, St. George, Rockland, Surry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Outreach, vulnerable populations, youth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Arrowsic, Portland, Kennebunkport &amp; Kennebunk, South Portland, Eastport &amp; Passamaquoddy Tribe at Pleasant Point, Woolwich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1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13B56-660E-A29F-EBD9-47F979649981}"/>
              </a:ext>
            </a:extLst>
          </p:cNvPr>
          <p:cNvSpPr txBox="1"/>
          <p:nvPr/>
        </p:nvSpPr>
        <p:spPr>
          <a:xfrm>
            <a:off x="1" y="624620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Spring 2023 round of grants is now open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91B8E7-AB03-2018-848A-6AEA2FE5587F}"/>
              </a:ext>
            </a:extLst>
          </p:cNvPr>
          <p:cNvSpPr txBox="1">
            <a:spLocks/>
          </p:cNvSpPr>
          <p:nvPr/>
        </p:nvSpPr>
        <p:spPr>
          <a:xfrm>
            <a:off x="6529617" y="1749054"/>
            <a:ext cx="4572000" cy="2207058"/>
          </a:xfrm>
          <a:prstGeom prst="rect">
            <a:avLst/>
          </a:prstGeom>
          <a:solidFill>
            <a:srgbClr val="E9F2F4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Community Action Grants</a:t>
            </a:r>
          </a:p>
          <a:p>
            <a:r>
              <a:rPr lang="en-US">
                <a:ea typeface="+mn-lt"/>
                <a:cs typeface="+mn-lt"/>
              </a:rPr>
              <a:t>Deadline July 7</a:t>
            </a:r>
          </a:p>
          <a:p>
            <a:r>
              <a:rPr lang="en-US">
                <a:ea typeface="+mn-lt"/>
                <a:cs typeface="+mn-lt"/>
              </a:rPr>
              <a:t>Info webinar June 1, 3:00pm</a:t>
            </a:r>
          </a:p>
          <a:p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E7B826-3454-8BED-7309-F5889D38B368}"/>
              </a:ext>
            </a:extLst>
          </p:cNvPr>
          <p:cNvSpPr txBox="1">
            <a:spLocks/>
          </p:cNvSpPr>
          <p:nvPr/>
        </p:nvSpPr>
        <p:spPr>
          <a:xfrm>
            <a:off x="1070926" y="1749054"/>
            <a:ext cx="4572000" cy="2207057"/>
          </a:xfrm>
          <a:prstGeom prst="rect">
            <a:avLst/>
          </a:prstGeom>
          <a:solidFill>
            <a:srgbClr val="E9F2F4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b="1" dirty="0">
                <a:ea typeface="+mn-lt"/>
                <a:cs typeface="+mn-lt"/>
              </a:rPr>
              <a:t>Service Provider Grants</a:t>
            </a:r>
          </a:p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Deadline June 23</a:t>
            </a:r>
          </a:p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Info webinar June 1, 1:00pm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37AC90-DC6B-7997-7B05-27C8133F16AA}"/>
              </a:ext>
            </a:extLst>
          </p:cNvPr>
          <p:cNvSpPr txBox="1">
            <a:spLocks/>
          </p:cNvSpPr>
          <p:nvPr/>
        </p:nvSpPr>
        <p:spPr>
          <a:xfrm>
            <a:off x="2308929" y="4447802"/>
            <a:ext cx="8156783" cy="1325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Links to the Applications and Webinars are on the CRP website: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hlinkClick r:id="rId4"/>
              </a:rPr>
              <a:t>https://www.maine.gov/future/climate/community-resilience-partnership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75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AC20107-32DF-4713-9465-E8371BEADB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EA5340-54C8-4A93-BB3D-0970C110805F}"/>
              </a:ext>
            </a:extLst>
          </p:cNvPr>
          <p:cNvSpPr txBox="1"/>
          <p:nvPr/>
        </p:nvSpPr>
        <p:spPr>
          <a:xfrm>
            <a:off x="657545" y="531834"/>
            <a:ext cx="1065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-3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Contacts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B26600-57A3-4725-8351-475B7CD29C26}"/>
              </a:ext>
            </a:extLst>
          </p:cNvPr>
          <p:cNvSpPr txBox="1">
            <a:spLocks/>
          </p:cNvSpPr>
          <p:nvPr/>
        </p:nvSpPr>
        <p:spPr>
          <a:xfrm>
            <a:off x="0" y="4017523"/>
            <a:ext cx="12192000" cy="17120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Governor’s Office of Policy Innovation and the Future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4A66AC">
                    <a:lumMod val="75000"/>
                  </a:srgbClr>
                </a:solidFill>
                <a:latin typeface="Avenir Next LT Pro" panose="020B0504020202020204" pitchFamily="34" charset="0"/>
              </a:rPr>
              <a:t>www.maine.gov/future/climate/community-resilience-partnership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b="1" dirty="0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AA2AE">
                  <a:lumMod val="50000"/>
                </a:srgbClr>
              </a:solidFill>
              <a:latin typeface="Avenir Next LT Pro" panose="020B05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5AA2AE">
                  <a:lumMod val="50000"/>
                </a:srgbClr>
              </a:solidFill>
              <a:latin typeface="Avenir Next LT Pro" panose="020B05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AA2AE">
                  <a:lumMod val="50000"/>
                </a:srgbClr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39A59-E74A-FAD8-3913-2ABDF6F2AFD6}"/>
              </a:ext>
            </a:extLst>
          </p:cNvPr>
          <p:cNvSpPr txBox="1"/>
          <p:nvPr/>
        </p:nvSpPr>
        <p:spPr>
          <a:xfrm>
            <a:off x="643052" y="2049489"/>
            <a:ext cx="497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Brian Ambrette 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Senior Climate Resilience Coordinator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Brian.Ambrette@maine.gov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17F4A-2D89-5E07-9E70-FEB822B171AF}"/>
              </a:ext>
            </a:extLst>
          </p:cNvPr>
          <p:cNvSpPr txBox="1"/>
          <p:nvPr/>
        </p:nvSpPr>
        <p:spPr>
          <a:xfrm>
            <a:off x="5617822" y="2113133"/>
            <a:ext cx="59296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Ashley Krulik </a:t>
            </a:r>
          </a:p>
          <a:p>
            <a:pPr marR="0" lvl="0" algn="ctr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Community Resilience Partnership Program Manager</a:t>
            </a:r>
          </a:p>
          <a:p>
            <a:pPr marR="0" lvl="0" algn="ctr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Ashley.Krulik@maine.gov</a:t>
            </a:r>
          </a:p>
        </p:txBody>
      </p:sp>
    </p:spTree>
    <p:extLst>
      <p:ext uri="{BB962C8B-B14F-4D97-AF65-F5344CB8AC3E}">
        <p14:creationId xmlns:p14="http://schemas.microsoft.com/office/powerpoint/2010/main" val="286827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C4B6-4314-4FE7-B728-20B6C1FB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E5BD-7948-4623-8307-6C486026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6C4C-FB15-4B45-9524-CD7138B8F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530"/>
            <a:ext cx="12221272" cy="75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AC761-5F21-4082-996D-05DCD9353E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ign hanging from a tree&#10;&#10;Description automatically generated">
            <a:extLst>
              <a:ext uri="{FF2B5EF4-FFF2-40B4-BE49-F238E27FC236}">
                <a16:creationId xmlns:a16="http://schemas.microsoft.com/office/drawing/2014/main" id="{291ECFAF-E6FC-421B-950F-C30EA0AA3C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3810-2950-4443-AAAA-F80F48CC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8867D3E-73FF-9C45-9E31-2BA63ABA0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564B0A-4533-4AE7-AE40-74FCBF39D1AD}"/>
              </a:ext>
            </a:extLst>
          </p:cNvPr>
          <p:cNvSpPr txBox="1">
            <a:spLocks/>
          </p:cNvSpPr>
          <p:nvPr/>
        </p:nvSpPr>
        <p:spPr>
          <a:xfrm>
            <a:off x="0" y="311150"/>
            <a:ext cx="12192000" cy="100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7C9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Calibri Light"/>
              </a:rPr>
              <a:t>Maine’s 8 Climate Action Strategies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9830D-81F5-47F2-B84A-24EE9EC145AB}"/>
              </a:ext>
            </a:extLst>
          </p:cNvPr>
          <p:cNvSpPr/>
          <p:nvPr/>
        </p:nvSpPr>
        <p:spPr>
          <a:xfrm>
            <a:off x="1410777" y="1537121"/>
            <a:ext cx="2718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A.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Embrace the Future of Transportation </a:t>
            </a:r>
            <a:b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</a:rPr>
            </a:b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in Maine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A2DE1-129C-4D5D-86E6-0958490ED096}"/>
              </a:ext>
            </a:extLst>
          </p:cNvPr>
          <p:cNvGrpSpPr>
            <a:grpSpLocks noChangeAspect="1"/>
          </p:cNvGrpSpPr>
          <p:nvPr/>
        </p:nvGrpSpPr>
        <p:grpSpPr>
          <a:xfrm>
            <a:off x="400197" y="1614472"/>
            <a:ext cx="786977" cy="786977"/>
            <a:chOff x="267813" y="266683"/>
            <a:chExt cx="833378" cy="8333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475F12-A99F-4A86-8346-15220322E1CF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E9BCC0B-3F50-453F-B41A-92D31662E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5427" y="373809"/>
              <a:ext cx="438150" cy="61912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6B03C44-E6FB-4A97-A6DC-DDD0369DE114}"/>
              </a:ext>
            </a:extLst>
          </p:cNvPr>
          <p:cNvSpPr/>
          <p:nvPr/>
        </p:nvSpPr>
        <p:spPr>
          <a:xfrm>
            <a:off x="1410713" y="3175614"/>
            <a:ext cx="220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Modernize Maine's Buildings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A201D3-D51A-40F2-9193-DCA2796C92AF}"/>
              </a:ext>
            </a:extLst>
          </p:cNvPr>
          <p:cNvGrpSpPr>
            <a:grpSpLocks noChangeAspect="1"/>
          </p:cNvGrpSpPr>
          <p:nvPr/>
        </p:nvGrpSpPr>
        <p:grpSpPr>
          <a:xfrm>
            <a:off x="439655" y="3105292"/>
            <a:ext cx="786977" cy="786977"/>
            <a:chOff x="267813" y="266683"/>
            <a:chExt cx="833378" cy="83337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A12139-CBC8-42EC-A16D-98794DA46F4F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CF03554-E80B-4261-8E37-2BC875522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039" y="416672"/>
              <a:ext cx="542925" cy="5334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33F7BE7-3B5B-405A-8551-A2F00CB6B068}"/>
              </a:ext>
            </a:extLst>
          </p:cNvPr>
          <p:cNvSpPr/>
          <p:nvPr/>
        </p:nvSpPr>
        <p:spPr>
          <a:xfrm>
            <a:off x="1416437" y="4397550"/>
            <a:ext cx="2712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Reduce Carbon Emissions the Energy and Industrial Sectors through Clean Energy Innovation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11B6F-7006-4460-A3DD-22E4193A21A8}"/>
              </a:ext>
            </a:extLst>
          </p:cNvPr>
          <p:cNvGrpSpPr>
            <a:grpSpLocks noChangeAspect="1"/>
          </p:cNvGrpSpPr>
          <p:nvPr/>
        </p:nvGrpSpPr>
        <p:grpSpPr>
          <a:xfrm>
            <a:off x="448133" y="4596112"/>
            <a:ext cx="786977" cy="786977"/>
            <a:chOff x="267813" y="266683"/>
            <a:chExt cx="833378" cy="83337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5B867D-2562-45E5-9478-0B34702FED25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078760D-E658-41CC-90FC-826BAF585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3514" y="369047"/>
              <a:ext cx="561975" cy="62865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756A2-6190-4836-B11B-60BFBD7B79AC}"/>
              </a:ext>
            </a:extLst>
          </p:cNvPr>
          <p:cNvSpPr/>
          <p:nvPr/>
        </p:nvSpPr>
        <p:spPr>
          <a:xfrm>
            <a:off x="5466720" y="1546294"/>
            <a:ext cx="2935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Grow Maine’s Clean Energy Economy and Good Jobs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5F153-B3D1-4DD0-8A0E-2394E51A3100}"/>
              </a:ext>
            </a:extLst>
          </p:cNvPr>
          <p:cNvSpPr/>
          <p:nvPr/>
        </p:nvSpPr>
        <p:spPr>
          <a:xfrm>
            <a:off x="5464914" y="2931170"/>
            <a:ext cx="3017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Protect Maine’s Environment and Working Lands and Waters, Increase Carbon Sequestration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CA69B5-5F0E-4A40-8648-E7C6F8FE86EB}"/>
              </a:ext>
            </a:extLst>
          </p:cNvPr>
          <p:cNvSpPr/>
          <p:nvPr/>
        </p:nvSpPr>
        <p:spPr>
          <a:xfrm>
            <a:off x="5464914" y="4531734"/>
            <a:ext cx="2554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Build Healthy and Resilient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Communities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D74695-6D8B-4A54-A53A-AF3EC275D3ED}"/>
              </a:ext>
            </a:extLst>
          </p:cNvPr>
          <p:cNvSpPr/>
          <p:nvPr/>
        </p:nvSpPr>
        <p:spPr>
          <a:xfrm>
            <a:off x="9897360" y="1525469"/>
            <a:ext cx="2088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Invest in Climate-Ready Infrastructure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16CEA4-D469-4B4E-A4A6-F1CA20CDFAA0}"/>
              </a:ext>
            </a:extLst>
          </p:cNvPr>
          <p:cNvSpPr/>
          <p:nvPr/>
        </p:nvSpPr>
        <p:spPr>
          <a:xfrm>
            <a:off x="9897360" y="2920222"/>
            <a:ext cx="22891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Engage People and Communities </a:t>
            </a:r>
            <a:b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 Climate Impacts </a:t>
            </a:r>
            <a:b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and Program Opportunities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0CBA3B-9E2E-49A2-80F1-9AC56219542B}"/>
              </a:ext>
            </a:extLst>
          </p:cNvPr>
          <p:cNvGrpSpPr>
            <a:grpSpLocks noChangeAspect="1"/>
          </p:cNvGrpSpPr>
          <p:nvPr/>
        </p:nvGrpSpPr>
        <p:grpSpPr>
          <a:xfrm>
            <a:off x="4461354" y="1615065"/>
            <a:ext cx="786384" cy="786384"/>
            <a:chOff x="150470" y="180880"/>
            <a:chExt cx="833378" cy="83337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C2A5548-3AD3-46B9-BF3F-5F28EE761624}"/>
                </a:ext>
              </a:extLst>
            </p:cNvPr>
            <p:cNvSpPr/>
            <p:nvPr/>
          </p:nvSpPr>
          <p:spPr>
            <a:xfrm>
              <a:off x="150470" y="180880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15F858-F69D-4A7A-B8A7-98A54F948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845" y="318532"/>
              <a:ext cx="515991" cy="51330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55E76-9676-49E6-8D50-CD84F8538C7D}"/>
              </a:ext>
            </a:extLst>
          </p:cNvPr>
          <p:cNvGrpSpPr>
            <a:grpSpLocks noChangeAspect="1"/>
          </p:cNvGrpSpPr>
          <p:nvPr/>
        </p:nvGrpSpPr>
        <p:grpSpPr>
          <a:xfrm>
            <a:off x="4461354" y="4594660"/>
            <a:ext cx="786384" cy="786384"/>
            <a:chOff x="267813" y="266683"/>
            <a:chExt cx="833378" cy="83337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450B2C-E950-4747-B38D-8D37BFFAFEF7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FB364C9-1E6A-4312-A381-46466F07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1127" y="383214"/>
              <a:ext cx="666750" cy="5810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E58277-FB3F-4C92-8F49-8AF12311F507}"/>
              </a:ext>
            </a:extLst>
          </p:cNvPr>
          <p:cNvGrpSpPr/>
          <p:nvPr/>
        </p:nvGrpSpPr>
        <p:grpSpPr>
          <a:xfrm>
            <a:off x="4461354" y="3138144"/>
            <a:ext cx="786384" cy="786384"/>
            <a:chOff x="4140597" y="3236052"/>
            <a:chExt cx="786384" cy="78638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B2A2194-465E-4D26-8BA9-2C514D02AA41}"/>
                </a:ext>
              </a:extLst>
            </p:cNvPr>
            <p:cNvSpPr/>
            <p:nvPr/>
          </p:nvSpPr>
          <p:spPr>
            <a:xfrm>
              <a:off x="4140597" y="3236052"/>
              <a:ext cx="786384" cy="78638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Graphic 33" descr="Fir tree">
              <a:extLst>
                <a:ext uri="{FF2B5EF4-FFF2-40B4-BE49-F238E27FC236}">
                  <a16:creationId xmlns:a16="http://schemas.microsoft.com/office/drawing/2014/main" id="{BDDAA66C-3309-4FDD-AD80-5BA7333E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25075" y="3320530"/>
              <a:ext cx="617427" cy="61742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FBCB88-8F59-4595-9F98-0DE9B0DD18F5}"/>
              </a:ext>
            </a:extLst>
          </p:cNvPr>
          <p:cNvGrpSpPr>
            <a:grpSpLocks noChangeAspect="1"/>
          </p:cNvGrpSpPr>
          <p:nvPr/>
        </p:nvGrpSpPr>
        <p:grpSpPr>
          <a:xfrm>
            <a:off x="8891994" y="1610444"/>
            <a:ext cx="786384" cy="786384"/>
            <a:chOff x="150470" y="180880"/>
            <a:chExt cx="833378" cy="83337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574823D-6F21-451F-8419-94A019BFC13B}"/>
                </a:ext>
              </a:extLst>
            </p:cNvPr>
            <p:cNvSpPr/>
            <p:nvPr/>
          </p:nvSpPr>
          <p:spPr>
            <a:xfrm>
              <a:off x="150470" y="180880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7F31B2CF-9615-4542-9D4C-B8D2C3027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7121" y="297531"/>
              <a:ext cx="600075" cy="60007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86EE8FD-D644-4BEF-B987-62DADC6C84BB}"/>
              </a:ext>
            </a:extLst>
          </p:cNvPr>
          <p:cNvGrpSpPr/>
          <p:nvPr/>
        </p:nvGrpSpPr>
        <p:grpSpPr>
          <a:xfrm>
            <a:off x="8890638" y="3138144"/>
            <a:ext cx="786384" cy="786384"/>
            <a:chOff x="8683099" y="3950730"/>
            <a:chExt cx="786384" cy="78638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05DE86E-19D6-4CE6-BBA0-AE71EC6D7DAE}"/>
                </a:ext>
              </a:extLst>
            </p:cNvPr>
            <p:cNvSpPr/>
            <p:nvPr/>
          </p:nvSpPr>
          <p:spPr>
            <a:xfrm>
              <a:off x="8683099" y="3950730"/>
              <a:ext cx="786384" cy="78638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C5885BED-DC22-4FD2-99B6-A23712DB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0883" y="4047001"/>
              <a:ext cx="470817" cy="51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2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700E-8974-236D-06E0-B0F3D984F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87716-D02A-DD82-7876-2230982A3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2AE5DC-E7A2-F1F7-0AC7-2814BAD479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A31DBFBA-BA5A-463B-BD73-FEDF4E436D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9483C8E-6E90-45C5-8C63-372BE5B07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940" y="1227809"/>
            <a:ext cx="7917977" cy="5059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39B501-7EC2-41AC-8684-05F0659E412D}"/>
              </a:ext>
            </a:extLst>
          </p:cNvPr>
          <p:cNvSpPr txBox="1"/>
          <p:nvPr/>
        </p:nvSpPr>
        <p:spPr>
          <a:xfrm>
            <a:off x="0" y="354662"/>
            <a:ext cx="1190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maine.gov/climateplan/dashboard</a:t>
            </a:r>
          </a:p>
        </p:txBody>
      </p:sp>
    </p:spTree>
    <p:extLst>
      <p:ext uri="{BB962C8B-B14F-4D97-AF65-F5344CB8AC3E}">
        <p14:creationId xmlns:p14="http://schemas.microsoft.com/office/powerpoint/2010/main" val="307484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3810-2950-4443-AAAA-F80F48CC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8867D3E-73FF-9C45-9E31-2BA63ABA0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564B0A-4533-4AE7-AE40-74FCBF39D1AD}"/>
              </a:ext>
            </a:extLst>
          </p:cNvPr>
          <p:cNvSpPr txBox="1">
            <a:spLocks/>
          </p:cNvSpPr>
          <p:nvPr/>
        </p:nvSpPr>
        <p:spPr>
          <a:xfrm>
            <a:off x="198304" y="265973"/>
            <a:ext cx="7092581" cy="601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4477C9"/>
                </a:solidFill>
                <a:latin typeface="Avenir Next LT Pro" panose="020B0504020202020204" pitchFamily="34" charset="0"/>
                <a:cs typeface="Calibri Light"/>
              </a:rPr>
              <a:t>Strategy F: </a:t>
            </a:r>
          </a:p>
          <a:p>
            <a:pPr algn="ctr"/>
            <a:r>
              <a:rPr lang="en-US" sz="3600" b="1" dirty="0">
                <a:solidFill>
                  <a:srgbClr val="4477C9"/>
                </a:solidFill>
                <a:latin typeface="Avenir Next LT Pro" panose="020B0504020202020204" pitchFamily="34" charset="0"/>
                <a:cs typeface="Calibri Light"/>
              </a:rPr>
              <a:t>Build Healthy and Resilient Communities</a:t>
            </a:r>
          </a:p>
          <a:p>
            <a:pPr algn="ctr"/>
            <a:endParaRPr lang="en-US" sz="4000" dirty="0">
              <a:solidFill>
                <a:srgbClr val="4477C9"/>
              </a:solidFill>
              <a:latin typeface="Avenir Next LT Pro Light" panose="020B0304020202020204" pitchFamily="34" charset="0"/>
              <a:cs typeface="Calibri Light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477C9"/>
                </a:solidFill>
                <a:latin typeface="Avenir Next LT Pro Light" panose="020B0304020202020204" pitchFamily="34" charset="0"/>
                <a:cs typeface="Calibri Light"/>
              </a:rPr>
              <a:t>Empower Local and Regional Community Resilience Efforts</a:t>
            </a:r>
          </a:p>
          <a:p>
            <a:endParaRPr lang="en-US" sz="2800" b="1" dirty="0">
              <a:solidFill>
                <a:srgbClr val="4477C9"/>
              </a:solidFill>
              <a:latin typeface="Avenir Next LT Pro Light" panose="020B0304020202020204" pitchFamily="34" charset="0"/>
              <a:cs typeface="Calibri Light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477C9"/>
                </a:solidFill>
                <a:latin typeface="Avenir Next LT Pro Light" panose="020B0304020202020204" pitchFamily="34" charset="0"/>
                <a:cs typeface="Calibri Light"/>
              </a:rPr>
              <a:t>Emphasize Resilience Through Land-Use Planning Tools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4477C9"/>
              </a:solidFill>
              <a:latin typeface="Avenir Next LT Pro Light" panose="020B0304020202020204" pitchFamily="34" charset="0"/>
              <a:cs typeface="Calibri Light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477C9"/>
                </a:solidFill>
                <a:latin typeface="Avenir Next LT Pro Light" panose="020B0304020202020204" pitchFamily="34" charset="0"/>
              </a:rPr>
              <a:t>Strengthen Public-Health Monitoring, Education, and Prevention</a:t>
            </a:r>
            <a:endParaRPr lang="en-US" sz="2800" b="1" dirty="0">
              <a:solidFill>
                <a:srgbClr val="4477C9"/>
              </a:solidFill>
              <a:latin typeface="Avenir Next LT Pro Light" panose="020B0304020202020204" pitchFamily="34" charset="0"/>
              <a:cs typeface="Calibri Light"/>
            </a:endParaRP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rgbClr val="4477C9"/>
              </a:solidFill>
              <a:latin typeface="Avenir Next LT Pro Light" panose="020B0304020202020204" pitchFamily="34" charset="0"/>
              <a:cs typeface="Calibri Light"/>
            </a:endParaRPr>
          </a:p>
        </p:txBody>
      </p:sp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853863E1-2C23-4977-98EF-ADAADAEE4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305" y="1027906"/>
            <a:ext cx="3587495" cy="41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3810-2950-4443-AAAA-F80F48CC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8867D3E-73FF-9C45-9E31-2BA63ABA0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56B3C-FA8F-44DE-AD9E-EB165AA6503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002" y="221906"/>
            <a:ext cx="6711995" cy="6127750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302837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CC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cbb879-7dbf-4ec6-b582-a1fc135e6484">
      <Terms xmlns="http://schemas.microsoft.com/office/infopath/2007/PartnerControls"/>
    </lcf76f155ced4ddcb4097134ff3c332f>
    <TaxCatchAll xmlns="bf5db4fe-edfd-4879-9dd4-4c15e2ca2a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D3879D1B9CE4380FBB16293F54970" ma:contentTypeVersion="16" ma:contentTypeDescription="Create a new document." ma:contentTypeScope="" ma:versionID="4893f24f2dd2fd237b7484f387824bc6">
  <xsd:schema xmlns:xsd="http://www.w3.org/2001/XMLSchema" xmlns:xs="http://www.w3.org/2001/XMLSchema" xmlns:p="http://schemas.microsoft.com/office/2006/metadata/properties" xmlns:ns2="b0cbb879-7dbf-4ec6-b582-a1fc135e6484" xmlns:ns3="bf5db4fe-edfd-4879-9dd4-4c15e2ca2a7a" targetNamespace="http://schemas.microsoft.com/office/2006/metadata/properties" ma:root="true" ma:fieldsID="d499c681226abc721e35d4ba127022c5" ns2:_="" ns3:_="">
    <xsd:import namespace="b0cbb879-7dbf-4ec6-b582-a1fc135e6484"/>
    <xsd:import namespace="bf5db4fe-edfd-4879-9dd4-4c15e2ca2a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bb879-7dbf-4ec6-b582-a1fc135e6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db4fe-edfd-4879-9dd4-4c15e2ca2a7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18e99d-8137-4a99-822d-efa562442bb9}" ma:internalName="TaxCatchAll" ma:showField="CatchAllData" ma:web="bf5db4fe-edfd-4879-9dd4-4c15e2ca2a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3A943-F9DE-4ADE-BBD3-7160171733E0}">
  <ds:schemaRefs>
    <ds:schemaRef ds:uri="http://purl.org/dc/terms/"/>
    <ds:schemaRef ds:uri="b0cbb879-7dbf-4ec6-b582-a1fc135e648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f5db4fe-edfd-4879-9dd4-4c15e2ca2a7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7658C6-834C-4447-AF35-28DB382B2D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E97EB2-A665-425C-A0F8-88E8D876F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bb879-7dbf-4ec6-b582-a1fc135e6484"/>
    <ds:schemaRef ds:uri="bf5db4fe-edfd-4879-9dd4-4c15e2ca2a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13155</TotalTime>
  <Words>622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Avenir Next LT Pro Light</vt:lpstr>
      <vt:lpstr>Calibri</vt:lpstr>
      <vt:lpstr>Arial</vt:lpstr>
      <vt:lpstr>Avenir Next LT Pro</vt:lpstr>
      <vt:lpstr>Calibri 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Resilience Partnership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 Maine Won't Wait</dc:title>
  <dc:creator>LaBrecque, Taylor S</dc:creator>
  <cp:lastModifiedBy>Ambrette, Brian</cp:lastModifiedBy>
  <cp:revision>11</cp:revision>
  <dcterms:created xsi:type="dcterms:W3CDTF">2020-11-30T20:28:20Z</dcterms:created>
  <dcterms:modified xsi:type="dcterms:W3CDTF">2023-05-22T20:25:20Z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0x0101007DCD3879D1B9CE4380FBB16293F54970</vt:lpwstr>
  </property>
  <property fmtid="{D5CDD505-2E9C-101B-9397-08002B2CF9AE}" pid="3" name="MediaServiceImageTags">
    <vt:lpwstr/>
  </property>
</Properties>
</file>