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57" r:id="rId6"/>
    <p:sldId id="297" r:id="rId7"/>
    <p:sldId id="298" r:id="rId8"/>
    <p:sldId id="299" r:id="rId9"/>
    <p:sldId id="300" r:id="rId10"/>
    <p:sldId id="259" r:id="rId11"/>
    <p:sldId id="276" r:id="rId12"/>
    <p:sldId id="263" r:id="rId13"/>
    <p:sldId id="301" r:id="rId14"/>
    <p:sldId id="266" r:id="rId15"/>
    <p:sldId id="294" r:id="rId16"/>
    <p:sldId id="295" r:id="rId17"/>
    <p:sldId id="275" r:id="rId18"/>
    <p:sldId id="281" r:id="rId19"/>
    <p:sldId id="277" r:id="rId20"/>
    <p:sldId id="278" r:id="rId21"/>
    <p:sldId id="272" r:id="rId22"/>
    <p:sldId id="279" r:id="rId23"/>
    <p:sldId id="280" r:id="rId24"/>
    <p:sldId id="282" r:id="rId25"/>
    <p:sldId id="291" r:id="rId26"/>
    <p:sldId id="296"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23ED7-DF88-4813-9429-6791A7119E1F}" v="6" dt="2023-05-10T15:49:29.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5265" autoAdjust="0"/>
  </p:normalViewPr>
  <p:slideViewPr>
    <p:cSldViewPr>
      <p:cViewPr varScale="1">
        <p:scale>
          <a:sx n="50" d="100"/>
          <a:sy n="50" d="100"/>
        </p:scale>
        <p:origin x="728"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den, TerryAnn" userId="8dea22b9-3305-48e1-b782-d8b154cca921" providerId="ADAL" clId="{03623ED7-DF88-4813-9429-6791A7119E1F}"/>
    <pc:docChg chg="undo custSel addSld delSld modSld">
      <pc:chgData name="Holden, TerryAnn" userId="8dea22b9-3305-48e1-b782-d8b154cca921" providerId="ADAL" clId="{03623ED7-DF88-4813-9429-6791A7119E1F}" dt="2023-05-10T15:50:40.849" v="344" actId="255"/>
      <pc:docMkLst>
        <pc:docMk/>
      </pc:docMkLst>
      <pc:sldChg chg="modSp mod">
        <pc:chgData name="Holden, TerryAnn" userId="8dea22b9-3305-48e1-b782-d8b154cca921" providerId="ADAL" clId="{03623ED7-DF88-4813-9429-6791A7119E1F}" dt="2023-05-10T15:33:33.182" v="185" actId="20577"/>
        <pc:sldMkLst>
          <pc:docMk/>
          <pc:sldMk cId="251415321" sldId="259"/>
        </pc:sldMkLst>
        <pc:spChg chg="mod">
          <ac:chgData name="Holden, TerryAnn" userId="8dea22b9-3305-48e1-b782-d8b154cca921" providerId="ADAL" clId="{03623ED7-DF88-4813-9429-6791A7119E1F}" dt="2023-05-10T15:33:33.182" v="185" actId="20577"/>
          <ac:spMkLst>
            <pc:docMk/>
            <pc:sldMk cId="251415321" sldId="259"/>
            <ac:spMk id="7" creationId="{00000000-0000-0000-0000-000000000000}"/>
          </ac:spMkLst>
        </pc:spChg>
        <pc:picChg chg="mod">
          <ac:chgData name="Holden, TerryAnn" userId="8dea22b9-3305-48e1-b782-d8b154cca921" providerId="ADAL" clId="{03623ED7-DF88-4813-9429-6791A7119E1F}" dt="2023-05-10T15:33:08.223" v="154" actId="14100"/>
          <ac:picMkLst>
            <pc:docMk/>
            <pc:sldMk cId="251415321" sldId="259"/>
            <ac:picMk id="4" creationId="{BF8681DA-A6DF-49D3-B1CA-A09B45EB8DF8}"/>
          </ac:picMkLst>
        </pc:picChg>
      </pc:sldChg>
      <pc:sldChg chg="del">
        <pc:chgData name="Holden, TerryAnn" userId="8dea22b9-3305-48e1-b782-d8b154cca921" providerId="ADAL" clId="{03623ED7-DF88-4813-9429-6791A7119E1F}" dt="2023-05-10T15:35:26.911" v="198" actId="47"/>
        <pc:sldMkLst>
          <pc:docMk/>
          <pc:sldMk cId="4210002884" sldId="260"/>
        </pc:sldMkLst>
      </pc:sldChg>
      <pc:sldChg chg="modSp mod">
        <pc:chgData name="Holden, TerryAnn" userId="8dea22b9-3305-48e1-b782-d8b154cca921" providerId="ADAL" clId="{03623ED7-DF88-4813-9429-6791A7119E1F}" dt="2023-05-10T15:45:43.240" v="325" actId="20577"/>
        <pc:sldMkLst>
          <pc:docMk/>
          <pc:sldMk cId="22866812" sldId="263"/>
        </pc:sldMkLst>
        <pc:spChg chg="mod">
          <ac:chgData name="Holden, TerryAnn" userId="8dea22b9-3305-48e1-b782-d8b154cca921" providerId="ADAL" clId="{03623ED7-DF88-4813-9429-6791A7119E1F}" dt="2023-05-10T15:45:43.240" v="325" actId="20577"/>
          <ac:spMkLst>
            <pc:docMk/>
            <pc:sldMk cId="22866812" sldId="263"/>
            <ac:spMk id="5" creationId="{00000000-0000-0000-0000-000000000000}"/>
          </ac:spMkLst>
        </pc:spChg>
      </pc:sldChg>
      <pc:sldChg chg="addSp delSp modSp mod">
        <pc:chgData name="Holden, TerryAnn" userId="8dea22b9-3305-48e1-b782-d8b154cca921" providerId="ADAL" clId="{03623ED7-DF88-4813-9429-6791A7119E1F}" dt="2023-05-10T15:45:54.184" v="326" actId="478"/>
        <pc:sldMkLst>
          <pc:docMk/>
          <pc:sldMk cId="411907750" sldId="278"/>
        </pc:sldMkLst>
        <pc:spChg chg="add del mod">
          <ac:chgData name="Holden, TerryAnn" userId="8dea22b9-3305-48e1-b782-d8b154cca921" providerId="ADAL" clId="{03623ED7-DF88-4813-9429-6791A7119E1F}" dt="2023-05-10T15:45:54.184" v="326" actId="478"/>
          <ac:spMkLst>
            <pc:docMk/>
            <pc:sldMk cId="411907750" sldId="278"/>
            <ac:spMk id="6" creationId="{B3F84774-8D43-48F7-91DA-8E5053308A30}"/>
          </ac:spMkLst>
        </pc:spChg>
      </pc:sldChg>
      <pc:sldChg chg="modSp mod">
        <pc:chgData name="Holden, TerryAnn" userId="8dea22b9-3305-48e1-b782-d8b154cca921" providerId="ADAL" clId="{03623ED7-DF88-4813-9429-6791A7119E1F}" dt="2023-05-10T15:36:36.131" v="246" actId="14100"/>
        <pc:sldMkLst>
          <pc:docMk/>
          <pc:sldMk cId="23192241" sldId="294"/>
        </pc:sldMkLst>
        <pc:spChg chg="mod">
          <ac:chgData name="Holden, TerryAnn" userId="8dea22b9-3305-48e1-b782-d8b154cca921" providerId="ADAL" clId="{03623ED7-DF88-4813-9429-6791A7119E1F}" dt="2023-05-10T15:36:36.131" v="246" actId="14100"/>
          <ac:spMkLst>
            <pc:docMk/>
            <pc:sldMk cId="23192241" sldId="294"/>
            <ac:spMk id="2" creationId="{A6A3EFC1-9213-4856-A94F-B116663EDF2B}"/>
          </ac:spMkLst>
        </pc:spChg>
        <pc:picChg chg="mod">
          <ac:chgData name="Holden, TerryAnn" userId="8dea22b9-3305-48e1-b782-d8b154cca921" providerId="ADAL" clId="{03623ED7-DF88-4813-9429-6791A7119E1F}" dt="2023-05-10T15:36:30.387" v="245" actId="14100"/>
          <ac:picMkLst>
            <pc:docMk/>
            <pc:sldMk cId="23192241" sldId="294"/>
            <ac:picMk id="4" creationId="{DECCBB52-747B-495F-B041-E5989D4B41AD}"/>
          </ac:picMkLst>
        </pc:picChg>
      </pc:sldChg>
      <pc:sldChg chg="modSp mod">
        <pc:chgData name="Holden, TerryAnn" userId="8dea22b9-3305-48e1-b782-d8b154cca921" providerId="ADAL" clId="{03623ED7-DF88-4813-9429-6791A7119E1F}" dt="2023-05-10T15:39:30.086" v="311" actId="14100"/>
        <pc:sldMkLst>
          <pc:docMk/>
          <pc:sldMk cId="3112673118" sldId="295"/>
        </pc:sldMkLst>
        <pc:spChg chg="mod">
          <ac:chgData name="Holden, TerryAnn" userId="8dea22b9-3305-48e1-b782-d8b154cca921" providerId="ADAL" clId="{03623ED7-DF88-4813-9429-6791A7119E1F}" dt="2023-05-10T15:39:30.086" v="311" actId="14100"/>
          <ac:spMkLst>
            <pc:docMk/>
            <pc:sldMk cId="3112673118" sldId="295"/>
            <ac:spMk id="2" creationId="{484C34F3-28D8-4BF6-893F-0A835444C5C3}"/>
          </ac:spMkLst>
        </pc:spChg>
        <pc:picChg chg="mod">
          <ac:chgData name="Holden, TerryAnn" userId="8dea22b9-3305-48e1-b782-d8b154cca921" providerId="ADAL" clId="{03623ED7-DF88-4813-9429-6791A7119E1F}" dt="2023-05-10T15:37:40.889" v="248" actId="1076"/>
          <ac:picMkLst>
            <pc:docMk/>
            <pc:sldMk cId="3112673118" sldId="295"/>
            <ac:picMk id="4" creationId="{1B78F5D3-AF62-4B51-84A4-C38A0F7A6021}"/>
          </ac:picMkLst>
        </pc:picChg>
      </pc:sldChg>
      <pc:sldChg chg="modSp mod">
        <pc:chgData name="Holden, TerryAnn" userId="8dea22b9-3305-48e1-b782-d8b154cca921" providerId="ADAL" clId="{03623ED7-DF88-4813-9429-6791A7119E1F}" dt="2023-05-10T15:34:59.095" v="197" actId="14100"/>
        <pc:sldMkLst>
          <pc:docMk/>
          <pc:sldMk cId="3543575841" sldId="297"/>
        </pc:sldMkLst>
        <pc:spChg chg="mod">
          <ac:chgData name="Holden, TerryAnn" userId="8dea22b9-3305-48e1-b782-d8b154cca921" providerId="ADAL" clId="{03623ED7-DF88-4813-9429-6791A7119E1F}" dt="2023-05-10T15:34:42.667" v="193" actId="27636"/>
          <ac:spMkLst>
            <pc:docMk/>
            <pc:sldMk cId="3543575841" sldId="297"/>
            <ac:spMk id="2" creationId="{5FDB3500-E486-45A3-B62C-6D5EBEE25225}"/>
          </ac:spMkLst>
        </pc:spChg>
        <pc:graphicFrameChg chg="mod modGraphic">
          <ac:chgData name="Holden, TerryAnn" userId="8dea22b9-3305-48e1-b782-d8b154cca921" providerId="ADAL" clId="{03623ED7-DF88-4813-9429-6791A7119E1F}" dt="2023-05-10T15:34:59.095" v="197" actId="14100"/>
          <ac:graphicFrameMkLst>
            <pc:docMk/>
            <pc:sldMk cId="3543575841" sldId="297"/>
            <ac:graphicFrameMk id="4" creationId="{3EB3720D-FB2A-4DA2-9634-4F0EC9BF43F6}"/>
          </ac:graphicFrameMkLst>
        </pc:graphicFrameChg>
      </pc:sldChg>
      <pc:sldChg chg="addSp modSp new mod">
        <pc:chgData name="Holden, TerryAnn" userId="8dea22b9-3305-48e1-b782-d8b154cca921" providerId="ADAL" clId="{03623ED7-DF88-4813-9429-6791A7119E1F}" dt="2023-05-10T15:19:45.372" v="97" actId="14100"/>
        <pc:sldMkLst>
          <pc:docMk/>
          <pc:sldMk cId="1334279913" sldId="299"/>
        </pc:sldMkLst>
        <pc:spChg chg="add mod">
          <ac:chgData name="Holden, TerryAnn" userId="8dea22b9-3305-48e1-b782-d8b154cca921" providerId="ADAL" clId="{03623ED7-DF88-4813-9429-6791A7119E1F}" dt="2023-05-10T15:19:20.426" v="92" actId="255"/>
          <ac:spMkLst>
            <pc:docMk/>
            <pc:sldMk cId="1334279913" sldId="299"/>
            <ac:spMk id="2" creationId="{5B9F2B63-C0E7-456E-B66C-0D7848050E01}"/>
          </ac:spMkLst>
        </pc:spChg>
        <pc:picChg chg="add mod">
          <ac:chgData name="Holden, TerryAnn" userId="8dea22b9-3305-48e1-b782-d8b154cca921" providerId="ADAL" clId="{03623ED7-DF88-4813-9429-6791A7119E1F}" dt="2023-05-10T15:19:45.372" v="97" actId="14100"/>
          <ac:picMkLst>
            <pc:docMk/>
            <pc:sldMk cId="1334279913" sldId="299"/>
            <ac:picMk id="4" creationId="{AE4FDA0D-59A3-48BC-B737-FFC577770DED}"/>
          </ac:picMkLst>
        </pc:picChg>
      </pc:sldChg>
      <pc:sldChg chg="addSp modSp new mod">
        <pc:chgData name="Holden, TerryAnn" userId="8dea22b9-3305-48e1-b782-d8b154cca921" providerId="ADAL" clId="{03623ED7-DF88-4813-9429-6791A7119E1F}" dt="2023-05-10T15:32:14.939" v="121" actId="14100"/>
        <pc:sldMkLst>
          <pc:docMk/>
          <pc:sldMk cId="1074197741" sldId="300"/>
        </pc:sldMkLst>
        <pc:spChg chg="add mod">
          <ac:chgData name="Holden, TerryAnn" userId="8dea22b9-3305-48e1-b782-d8b154cca921" providerId="ADAL" clId="{03623ED7-DF88-4813-9429-6791A7119E1F}" dt="2023-05-10T15:30:48.637" v="114" actId="255"/>
          <ac:spMkLst>
            <pc:docMk/>
            <pc:sldMk cId="1074197741" sldId="300"/>
            <ac:spMk id="2" creationId="{7B3B1560-22F8-4CF3-B10E-5D2608E95CB2}"/>
          </ac:spMkLst>
        </pc:spChg>
        <pc:picChg chg="add mod">
          <ac:chgData name="Holden, TerryAnn" userId="8dea22b9-3305-48e1-b782-d8b154cca921" providerId="ADAL" clId="{03623ED7-DF88-4813-9429-6791A7119E1F}" dt="2023-05-10T15:32:14.939" v="121" actId="14100"/>
          <ac:picMkLst>
            <pc:docMk/>
            <pc:sldMk cId="1074197741" sldId="300"/>
            <ac:picMk id="4" creationId="{854E35D7-73DE-47AF-89EC-E694879AD73D}"/>
          </ac:picMkLst>
        </pc:picChg>
      </pc:sldChg>
      <pc:sldChg chg="addSp modSp new mod">
        <pc:chgData name="Holden, TerryAnn" userId="8dea22b9-3305-48e1-b782-d8b154cca921" providerId="ADAL" clId="{03623ED7-DF88-4813-9429-6791A7119E1F}" dt="2023-05-10T15:50:40.849" v="344" actId="255"/>
        <pc:sldMkLst>
          <pc:docMk/>
          <pc:sldMk cId="2345661996" sldId="301"/>
        </pc:sldMkLst>
        <pc:spChg chg="mod">
          <ac:chgData name="Holden, TerryAnn" userId="8dea22b9-3305-48e1-b782-d8b154cca921" providerId="ADAL" clId="{03623ED7-DF88-4813-9429-6791A7119E1F}" dt="2023-05-10T15:47:24.195" v="330" actId="27636"/>
          <ac:spMkLst>
            <pc:docMk/>
            <pc:sldMk cId="2345661996" sldId="301"/>
            <ac:spMk id="2" creationId="{61B79F0C-EF1B-4794-A46B-386E51C6FCE0}"/>
          </ac:spMkLst>
        </pc:spChg>
        <pc:spChg chg="add mod">
          <ac:chgData name="Holden, TerryAnn" userId="8dea22b9-3305-48e1-b782-d8b154cca921" providerId="ADAL" clId="{03623ED7-DF88-4813-9429-6791A7119E1F}" dt="2023-05-10T15:50:40.849" v="344" actId="255"/>
          <ac:spMkLst>
            <pc:docMk/>
            <pc:sldMk cId="2345661996" sldId="301"/>
            <ac:spMk id="3" creationId="{C6BFAA87-7A4E-416C-B71F-783F42207D82}"/>
          </ac:spMkLst>
        </pc:spChg>
        <pc:spChg chg="add mod">
          <ac:chgData name="Holden, TerryAnn" userId="8dea22b9-3305-48e1-b782-d8b154cca921" providerId="ADAL" clId="{03623ED7-DF88-4813-9429-6791A7119E1F}" dt="2023-05-10T15:50:19.901" v="343" actId="207"/>
          <ac:spMkLst>
            <pc:docMk/>
            <pc:sldMk cId="2345661996" sldId="301"/>
            <ac:spMk id="4" creationId="{C50193A4-AD2C-4AA2-A2E6-CB902627E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137139A-AEBC-458E-BD1F-76E021725F5C}" type="datetimeFigureOut">
              <a:rPr lang="en-US" smtClean="0"/>
              <a:t>5/10/2023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40C7B5AA-E109-4BBF-8DEA-DFA5574ECF97}" type="slidenum">
              <a:rPr lang="en-US" smtClean="0"/>
              <a:t>‹#›</a:t>
            </a:fld>
            <a:endParaRPr lang="en-US" dirty="0"/>
          </a:p>
        </p:txBody>
      </p:sp>
    </p:spTree>
    <p:extLst>
      <p:ext uri="{BB962C8B-B14F-4D97-AF65-F5344CB8AC3E}">
        <p14:creationId xmlns:p14="http://schemas.microsoft.com/office/powerpoint/2010/main" val="400942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a:t>
            </a:fld>
            <a:endParaRPr lang="en-US" dirty="0"/>
          </a:p>
        </p:txBody>
      </p:sp>
    </p:spTree>
    <p:extLst>
      <p:ext uri="{BB962C8B-B14F-4D97-AF65-F5344CB8AC3E}">
        <p14:creationId xmlns:p14="http://schemas.microsoft.com/office/powerpoint/2010/main" val="425768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applicant is almost always a unit of general local government, unless you’re an unorganized territory, in which case the County could apply on your behalf.  </a:t>
            </a:r>
          </a:p>
          <a:p>
            <a:r>
              <a:rPr lang="en-US" baseline="0" dirty="0"/>
              <a:t>Depending on the particular grant, we will request specific information to help us determine the readiness of your project.  For example:  if you haven’t gotten an architect or engineer on board for your construction process – who did the design  and how did you come up with cost estimates?  If you’re doing workforce training….and you haven’t identified an training program, you’re probably not quite ready to make application.</a:t>
            </a:r>
          </a:p>
          <a:p>
            <a:r>
              <a:rPr lang="en-US" baseline="0" dirty="0"/>
              <a:t>If you’ve followed all the steps we talked about, you should be able to accurately describe your project, solution, funding need and how you’ll meet benefit.</a:t>
            </a:r>
          </a:p>
          <a:p>
            <a:r>
              <a:rPr lang="en-US" baseline="0" dirty="0"/>
              <a:t>Cost estimates are just that…..cost </a:t>
            </a:r>
            <a:r>
              <a:rPr lang="en-US" b="1" baseline="0" dirty="0"/>
              <a:t>estimates</a:t>
            </a:r>
            <a:r>
              <a:rPr lang="en-US" b="0" baseline="0" dirty="0"/>
              <a:t>.  For construction projects do not call local contractors and ask them for a bid.  If you’ve got an architect or engineer on board, they should be able to develop reasonable cost estimates.  </a:t>
            </a:r>
          </a:p>
          <a:p>
            <a:r>
              <a:rPr lang="en-US" b="0" baseline="0" dirty="0"/>
              <a:t>Know who your funding sources are or will be for the project.  Be able to indicate that funds will be available at the time you make application.  If you’re going to commit local funds, make sure you plan to hold your town meeting prior to application to vote to approve the funds.  A letter from the Town stating that if you are awarded CDBG you will then hold a special meeting to vote on allocating funds is not a commitment of funds.  </a:t>
            </a:r>
          </a:p>
          <a:p>
            <a:r>
              <a:rPr lang="en-US" b="0" baseline="0" dirty="0"/>
              <a:t>We’ll need to know in advance as to how you intend to meet benefit.  Have you done a survey?  Will you be collecting data (as in Workforce Development) as the project moves forward?  How will you collect the data?  Will HR collect the data for new hires?  </a:t>
            </a:r>
          </a:p>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14</a:t>
            </a:fld>
            <a:endParaRPr lang="en-US" dirty="0"/>
          </a:p>
        </p:txBody>
      </p:sp>
    </p:spTree>
    <p:extLst>
      <p:ext uri="{BB962C8B-B14F-4D97-AF65-F5344CB8AC3E}">
        <p14:creationId xmlns:p14="http://schemas.microsoft.com/office/powerpoint/2010/main" val="296659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DPM name and date of Consultation (required):</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15</a:t>
            </a:fld>
            <a:endParaRPr lang="en-US" dirty="0"/>
          </a:p>
        </p:txBody>
      </p:sp>
    </p:spTree>
    <p:extLst>
      <p:ext uri="{BB962C8B-B14F-4D97-AF65-F5344CB8AC3E}">
        <p14:creationId xmlns:p14="http://schemas.microsoft.com/office/powerpoint/2010/main" val="190870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submission is encouraged.  Our turnaround can be much quicker if we’re not going</a:t>
            </a:r>
            <a:r>
              <a:rPr lang="en-US" baseline="0" dirty="0"/>
              <a:t> through all LOI’s at the same time.</a:t>
            </a:r>
          </a:p>
          <a:p>
            <a:r>
              <a:rPr lang="en-US" baseline="0" dirty="0"/>
              <a:t>Overnight mail and next day mail aren’t a guarantee.</a:t>
            </a:r>
          </a:p>
          <a:p>
            <a:r>
              <a:rPr lang="en-US" baseline="0" dirty="0"/>
              <a:t>Snowstorms and early release can delay the delivery of your LOI.</a:t>
            </a:r>
          </a:p>
          <a:p>
            <a:r>
              <a:rPr lang="en-US" baseline="0" dirty="0"/>
              <a:t>Make sure all attachments accompany the LOI.  You’ll get an automatic response indicating the receipt of your documents.</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16</a:t>
            </a:fld>
            <a:endParaRPr lang="en-US" dirty="0"/>
          </a:p>
        </p:txBody>
      </p:sp>
    </p:spTree>
    <p:extLst>
      <p:ext uri="{BB962C8B-B14F-4D97-AF65-F5344CB8AC3E}">
        <p14:creationId xmlns:p14="http://schemas.microsoft.com/office/powerpoint/2010/main" val="52965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someone at the</a:t>
            </a:r>
            <a:r>
              <a:rPr lang="en-US" baseline="0" dirty="0"/>
              <a:t> Town Office opens the mail….we’ve had instances where the First Selectman went on vacation and the Town didn’t have ample time to prepare an application once the mail was finally opened.</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17</a:t>
            </a:fld>
            <a:endParaRPr lang="en-US" dirty="0"/>
          </a:p>
        </p:txBody>
      </p:sp>
    </p:spTree>
    <p:extLst>
      <p:ext uri="{BB962C8B-B14F-4D97-AF65-F5344CB8AC3E}">
        <p14:creationId xmlns:p14="http://schemas.microsoft.com/office/powerpoint/2010/main" val="65292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18</a:t>
            </a:fld>
            <a:endParaRPr lang="en-US" dirty="0"/>
          </a:p>
        </p:txBody>
      </p:sp>
    </p:spTree>
    <p:extLst>
      <p:ext uri="{BB962C8B-B14F-4D97-AF65-F5344CB8AC3E}">
        <p14:creationId xmlns:p14="http://schemas.microsoft.com/office/powerpoint/2010/main" val="40420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19</a:t>
            </a:fld>
            <a:endParaRPr lang="en-US" dirty="0"/>
          </a:p>
        </p:txBody>
      </p:sp>
    </p:spTree>
    <p:extLst>
      <p:ext uri="{BB962C8B-B14F-4D97-AF65-F5344CB8AC3E}">
        <p14:creationId xmlns:p14="http://schemas.microsoft.com/office/powerpoint/2010/main" val="135375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20</a:t>
            </a:fld>
            <a:endParaRPr lang="en-US" dirty="0"/>
          </a:p>
        </p:txBody>
      </p:sp>
    </p:spTree>
    <p:extLst>
      <p:ext uri="{BB962C8B-B14F-4D97-AF65-F5344CB8AC3E}">
        <p14:creationId xmlns:p14="http://schemas.microsoft.com/office/powerpoint/2010/main" val="245388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area where most appli</a:t>
            </a:r>
            <a:r>
              <a:rPr lang="en-US" baseline="0" dirty="0"/>
              <a:t>cations fall short – you’ve got an opportunity for at least 20 points in this section.  One of the most critical parts of this is your required Public Hearing.  Be mindful when scheduling your Public Hearing – if you schedule it too close to the application deadline and there’s a snowstorm where you need to postpone the meeting – you might not be able to hold it in time to submit an application.  If you hold the Public Hearing in the afternoon, are you really giving your community an opportunity to participate and comment on the project?  We provide you with the required language for posting your Public Hearing Notice….if you fail to use this language you will forfeit 5 points from this scoring section. </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21</a:t>
            </a:fld>
            <a:endParaRPr lang="en-US" dirty="0"/>
          </a:p>
        </p:txBody>
      </p:sp>
    </p:spTree>
    <p:extLst>
      <p:ext uri="{BB962C8B-B14F-4D97-AF65-F5344CB8AC3E}">
        <p14:creationId xmlns:p14="http://schemas.microsoft.com/office/powerpoint/2010/main" val="242587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7B5AA-E109-4BBF-8DEA-DFA5574ECF97}" type="slidenum">
              <a:rPr lang="en-US" smtClean="0"/>
              <a:t>23</a:t>
            </a:fld>
            <a:endParaRPr lang="en-US" dirty="0"/>
          </a:p>
        </p:txBody>
      </p:sp>
    </p:spTree>
    <p:extLst>
      <p:ext uri="{BB962C8B-B14F-4D97-AF65-F5344CB8AC3E}">
        <p14:creationId xmlns:p14="http://schemas.microsoft.com/office/powerpoint/2010/main" val="13029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allocation is formula based on population, housing conditions, unemployment, etc., as is the allocation received by Maine’s entitlement communities</a:t>
            </a:r>
            <a:r>
              <a:rPr lang="en-US" baseline="0" dirty="0"/>
              <a:t> and Cumberland County.  </a:t>
            </a:r>
          </a:p>
          <a:p>
            <a:endParaRPr lang="en-US" dirty="0"/>
          </a:p>
          <a:p>
            <a:r>
              <a:rPr lang="en-US" sz="1200" b="0" i="0" u="none" strike="noStrike" kern="1200" dirty="0">
                <a:solidFill>
                  <a:schemeClr val="tx1"/>
                </a:solidFill>
                <a:effectLst/>
                <a:latin typeface="+mn-lt"/>
                <a:ea typeface="+mn-ea"/>
                <a:cs typeface="+mn-cs"/>
              </a:rPr>
              <a:t>Auburn</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$539,980</a:t>
            </a:r>
            <a:r>
              <a:rPr lang="en-US" dirty="0"/>
              <a:t> 	</a:t>
            </a:r>
            <a:r>
              <a:rPr lang="en-US" sz="1200" b="0" i="0" u="none" strike="noStrike" kern="1200" dirty="0">
                <a:solidFill>
                  <a:schemeClr val="tx1"/>
                </a:solidFill>
                <a:effectLst/>
                <a:latin typeface="+mn-lt"/>
                <a:ea typeface="+mn-ea"/>
                <a:cs typeface="+mn-cs"/>
              </a:rPr>
              <a:t>Bangor</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$836,831	</a:t>
            </a:r>
            <a:r>
              <a:rPr lang="en-US" dirty="0"/>
              <a:t> </a:t>
            </a:r>
            <a:r>
              <a:rPr lang="en-US" sz="1200" b="0" i="0" u="none" strike="noStrike" kern="1200" dirty="0">
                <a:solidFill>
                  <a:schemeClr val="tx1"/>
                </a:solidFill>
                <a:effectLst/>
                <a:latin typeface="+mn-lt"/>
                <a:ea typeface="+mn-ea"/>
                <a:cs typeface="+mn-cs"/>
              </a:rPr>
              <a:t>Biddeford</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$380,590</a:t>
            </a:r>
            <a:r>
              <a:rPr lang="en-US" dirty="0"/>
              <a:t> 	</a:t>
            </a:r>
            <a:r>
              <a:rPr lang="en-US" sz="1200" b="0" i="0" u="none" strike="noStrike" kern="1200" dirty="0">
                <a:solidFill>
                  <a:schemeClr val="tx1"/>
                </a:solidFill>
                <a:effectLst/>
                <a:latin typeface="+mn-lt"/>
                <a:ea typeface="+mn-ea"/>
                <a:cs typeface="+mn-cs"/>
              </a:rPr>
              <a:t>Lewiston</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$840,100</a:t>
            </a:r>
            <a:r>
              <a:rPr lang="en-US" dirty="0"/>
              <a:t> </a:t>
            </a:r>
            <a:r>
              <a:rPr lang="en-US" sz="1200" b="0" i="0" u="none" strike="noStrike" kern="1200" dirty="0">
                <a:solidFill>
                  <a:schemeClr val="tx1"/>
                </a:solidFill>
                <a:effectLst/>
                <a:latin typeface="+mn-lt"/>
                <a:ea typeface="+mn-ea"/>
                <a:cs typeface="+mn-cs"/>
              </a:rPr>
              <a:t>	Portland</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$1,845,970</a:t>
            </a:r>
            <a:r>
              <a:rPr lang="en-US" dirty="0"/>
              <a:t> </a:t>
            </a:r>
          </a:p>
          <a:p>
            <a:r>
              <a:rPr lang="en-US" sz="1200" b="0" i="0" u="none" strike="noStrike" kern="1200" dirty="0">
                <a:solidFill>
                  <a:schemeClr val="tx1"/>
                </a:solidFill>
                <a:effectLst/>
                <a:latin typeface="+mn-lt"/>
                <a:ea typeface="+mn-ea"/>
                <a:cs typeface="+mn-cs"/>
              </a:rPr>
              <a:t>Cumberland County</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$1,548,355</a:t>
            </a: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Maine Nonentitlement</a:t>
            </a:r>
            <a:r>
              <a:rPr lang="en-US" dirty="0"/>
              <a:t> </a:t>
            </a:r>
            <a:r>
              <a:rPr lang="en-US" sz="1200" b="0" i="0" u="none" strike="noStrike" kern="1200" dirty="0">
                <a:solidFill>
                  <a:schemeClr val="tx1"/>
                </a:solidFill>
                <a:effectLst/>
                <a:latin typeface="+mn-lt"/>
                <a:ea typeface="+mn-ea"/>
                <a:cs typeface="+mn-cs"/>
              </a:rPr>
              <a:t>ME</a:t>
            </a:r>
            <a:r>
              <a:rPr lang="en-US" dirty="0"/>
              <a:t> </a:t>
            </a:r>
            <a:r>
              <a:rPr lang="en-US" sz="1200" b="0" i="0" u="none" strike="noStrike" kern="1200" dirty="0">
                <a:solidFill>
                  <a:schemeClr val="tx1"/>
                </a:solidFill>
                <a:effectLst/>
                <a:latin typeface="+mn-lt"/>
                <a:ea typeface="+mn-ea"/>
                <a:cs typeface="+mn-cs"/>
              </a:rPr>
              <a:t>$11,862,076</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2</a:t>
            </a:fld>
            <a:endParaRPr lang="en-US" dirty="0"/>
          </a:p>
        </p:txBody>
      </p:sp>
    </p:spTree>
    <p:extLst>
      <p:ext uri="{BB962C8B-B14F-4D97-AF65-F5344CB8AC3E}">
        <p14:creationId xmlns:p14="http://schemas.microsoft.com/office/powerpoint/2010/main" val="274383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7B5AA-E109-4BBF-8DEA-DFA5574ECF97}" type="slidenum">
              <a:rPr lang="en-US" smtClean="0"/>
              <a:t>4</a:t>
            </a:fld>
            <a:endParaRPr lang="en-US" dirty="0"/>
          </a:p>
        </p:txBody>
      </p:sp>
    </p:spTree>
    <p:extLst>
      <p:ext uri="{BB962C8B-B14F-4D97-AF65-F5344CB8AC3E}">
        <p14:creationId xmlns:p14="http://schemas.microsoft.com/office/powerpoint/2010/main" val="5459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7</a:t>
            </a:fld>
            <a:endParaRPr lang="en-US" dirty="0"/>
          </a:p>
        </p:txBody>
      </p:sp>
    </p:spTree>
    <p:extLst>
      <p:ext uri="{BB962C8B-B14F-4D97-AF65-F5344CB8AC3E}">
        <p14:creationId xmlns:p14="http://schemas.microsoft.com/office/powerpoint/2010/main" val="293784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 reminder.</a:t>
            </a:r>
          </a:p>
        </p:txBody>
      </p:sp>
      <p:sp>
        <p:nvSpPr>
          <p:cNvPr id="4" name="Slide Number Placeholder 3"/>
          <p:cNvSpPr>
            <a:spLocks noGrp="1"/>
          </p:cNvSpPr>
          <p:nvPr>
            <p:ph type="sldNum" sz="quarter" idx="10"/>
          </p:nvPr>
        </p:nvSpPr>
        <p:spPr/>
        <p:txBody>
          <a:bodyPr/>
          <a:lstStyle/>
          <a:p>
            <a:fld id="{40C7B5AA-E109-4BBF-8DEA-DFA5574ECF97}" type="slidenum">
              <a:rPr lang="en-US" smtClean="0"/>
              <a:t>8</a:t>
            </a:fld>
            <a:endParaRPr lang="en-US" dirty="0"/>
          </a:p>
        </p:txBody>
      </p:sp>
    </p:spTree>
    <p:extLst>
      <p:ext uri="{BB962C8B-B14F-4D97-AF65-F5344CB8AC3E}">
        <p14:creationId xmlns:p14="http://schemas.microsoft.com/office/powerpoint/2010/main" val="55660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CDBG is not the only game in town when it comes to funding – think outside the box</a:t>
            </a:r>
            <a:r>
              <a:rPr lang="en-US" baseline="0" dirty="0"/>
              <a:t> – have local fundraisers – look at other funding agencies.  There are multiple philanthropic foundations and individuals who have a great interest in the state and its communities.  </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9</a:t>
            </a:fld>
            <a:endParaRPr lang="en-US" dirty="0"/>
          </a:p>
        </p:txBody>
      </p:sp>
    </p:spTree>
    <p:extLst>
      <p:ext uri="{BB962C8B-B14F-4D97-AF65-F5344CB8AC3E}">
        <p14:creationId xmlns:p14="http://schemas.microsoft.com/office/powerpoint/2010/main" val="414553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7B5AA-E109-4BBF-8DEA-DFA5574ECF97}" type="slidenum">
              <a:rPr lang="en-US" smtClean="0"/>
              <a:t>10</a:t>
            </a:fld>
            <a:endParaRPr lang="en-US" dirty="0"/>
          </a:p>
        </p:txBody>
      </p:sp>
    </p:spTree>
    <p:extLst>
      <p:ext uri="{BB962C8B-B14F-4D97-AF65-F5344CB8AC3E}">
        <p14:creationId xmlns:p14="http://schemas.microsoft.com/office/powerpoint/2010/main" val="334360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area benefits are typically for water and sewer</a:t>
            </a:r>
            <a:r>
              <a:rPr lang="en-US" baseline="0" dirty="0"/>
              <a:t> projects where you are targeting certain streets.  You’d survey the users on the defined streets to make assurances that 51% or more of the users are LMI.  If your project entails the replacement of a pumping station, for example, you’d need to survey all the users of the system because the pump involves all the users.  In some instances you could do a census overlay to indicate that the area falls within a census tract that is 51% or more LMI – Eastport is essentially an island….it’s one census tract….and that census tract indicates that the population is 51% or more LMI – therefore, no survey was necessary.</a:t>
            </a:r>
            <a:endParaRPr lang="en-US" dirty="0"/>
          </a:p>
        </p:txBody>
      </p:sp>
      <p:sp>
        <p:nvSpPr>
          <p:cNvPr id="4" name="Slide Number Placeholder 3"/>
          <p:cNvSpPr>
            <a:spLocks noGrp="1"/>
          </p:cNvSpPr>
          <p:nvPr>
            <p:ph type="sldNum" sz="quarter" idx="10"/>
          </p:nvPr>
        </p:nvSpPr>
        <p:spPr/>
        <p:txBody>
          <a:bodyPr/>
          <a:lstStyle/>
          <a:p>
            <a:fld id="{40C7B5AA-E109-4BBF-8DEA-DFA5574ECF97}" type="slidenum">
              <a:rPr lang="en-US" smtClean="0"/>
              <a:t>11</a:t>
            </a:fld>
            <a:endParaRPr lang="en-US" dirty="0"/>
          </a:p>
        </p:txBody>
      </p:sp>
    </p:spTree>
    <p:extLst>
      <p:ext uri="{BB962C8B-B14F-4D97-AF65-F5344CB8AC3E}">
        <p14:creationId xmlns:p14="http://schemas.microsoft.com/office/powerpoint/2010/main" val="131645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C7B5AA-E109-4BBF-8DEA-DFA5574ECF97}" type="slidenum">
              <a:rPr lang="en-US" smtClean="0"/>
              <a:t>13</a:t>
            </a:fld>
            <a:endParaRPr lang="en-US" dirty="0"/>
          </a:p>
        </p:txBody>
      </p:sp>
    </p:spTree>
    <p:extLst>
      <p:ext uri="{BB962C8B-B14F-4D97-AF65-F5344CB8AC3E}">
        <p14:creationId xmlns:p14="http://schemas.microsoft.com/office/powerpoint/2010/main" val="213944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5519CFC-FD4A-4566-BCB1-7D760317DCF7}" type="datetimeFigureOut">
              <a:rPr lang="en-US" smtClean="0"/>
              <a:t>5/10/2023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42EF736-8DF4-4DE8-9056-04E68D0AF461}"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EF736-8DF4-4DE8-9056-04E68D0AF461}"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7" name="Slide Number Placeholder 6"/>
          <p:cNvSpPr>
            <a:spLocks noGrp="1"/>
          </p:cNvSpPr>
          <p:nvPr>
            <p:ph type="sldNum" sz="quarter" idx="12"/>
          </p:nvPr>
        </p:nvSpPr>
        <p:spPr/>
        <p:txBody>
          <a:bodyPr/>
          <a:lstStyle/>
          <a:p>
            <a:fld id="{C42EF736-8DF4-4DE8-9056-04E68D0AF461}"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9CFC-FD4A-4566-BCB1-7D760317DCF7}" type="datetimeFigureOut">
              <a:rPr lang="en-US" smtClean="0"/>
              <a:t>5/10/2023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C42EF736-8DF4-4DE8-9056-04E68D0AF46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5519CFC-FD4A-4566-BCB1-7D760317DCF7}" type="datetimeFigureOut">
              <a:rPr lang="en-US" smtClean="0"/>
              <a:t>5/10/2023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42EF736-8DF4-4DE8-9056-04E68D0AF46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2016.igem.org/Team:Manchester/Human_Practices/Outreach"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lemonscottage.blogspot.com/2013_12_01_archive.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ocd.loi@main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www.pngall.com/email-png/download/2977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www.hud.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hyperlink" Target="mailto:ocd.loi@maine.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ngimg.com/download/59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waldenwritingcenter.blogspot.com/2014/11/how-to-give-useful-peer-feedback.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stock.com/free-photos/3d-business-people-building-wall-isolated-117990142"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ixabay.com/en/workplace-activity-job-concept-569517/"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Innaguration_of_Water_Treatment_Plant.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2015924"/>
          </a:xfrm>
        </p:spPr>
        <p:txBody>
          <a:bodyPr>
            <a:normAutofit fontScale="90000"/>
          </a:bodyPr>
          <a:lstStyle/>
          <a:p>
            <a:r>
              <a:rPr lang="en-US" b="1" dirty="0"/>
              <a:t>EMDC</a:t>
            </a:r>
            <a:br>
              <a:rPr lang="en-US" b="1" dirty="0"/>
            </a:br>
            <a:r>
              <a:rPr lang="en-US" b="1" dirty="0"/>
              <a:t>12</a:t>
            </a:r>
            <a:r>
              <a:rPr lang="en-US" b="1" baseline="30000" dirty="0"/>
              <a:t>th</a:t>
            </a:r>
            <a:r>
              <a:rPr lang="en-US" b="1" dirty="0"/>
              <a:t> Annual </a:t>
            </a:r>
            <a:br>
              <a:rPr lang="en-US" b="1" dirty="0"/>
            </a:br>
            <a:r>
              <a:rPr lang="en-US" b="1" dirty="0"/>
              <a:t>Grants</a:t>
            </a:r>
            <a:br>
              <a:rPr lang="en-US" b="1" dirty="0"/>
            </a:br>
            <a:r>
              <a:rPr lang="en-US" b="1" dirty="0"/>
              <a:t>Conference</a:t>
            </a:r>
          </a:p>
        </p:txBody>
      </p:sp>
      <p:sp>
        <p:nvSpPr>
          <p:cNvPr id="3" name="Subtitle 2"/>
          <p:cNvSpPr>
            <a:spLocks noGrp="1"/>
          </p:cNvSpPr>
          <p:nvPr>
            <p:ph type="subTitle" idx="1"/>
          </p:nvPr>
        </p:nvSpPr>
        <p:spPr/>
        <p:txBody>
          <a:bodyPr/>
          <a:lstStyle/>
          <a:p>
            <a:endParaRPr lang="en-US" dirty="0"/>
          </a:p>
          <a:p>
            <a:endParaRPr lang="en-US" dirty="0"/>
          </a:p>
          <a:p>
            <a:r>
              <a:rPr lang="en-US" dirty="0"/>
              <a:t>May 23, 2023</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tretch>
            <a:fillRect/>
          </a:stretch>
        </p:blipFill>
        <p:spPr>
          <a:xfrm>
            <a:off x="4267200" y="457200"/>
            <a:ext cx="4193887" cy="2133600"/>
          </a:xfrm>
          <a:prstGeom prst="rect">
            <a:avLst/>
          </a:prstGeom>
          <a:effectLst>
            <a:glow rad="101600">
              <a:srgbClr val="0070C0"/>
            </a:glow>
            <a:softEdge rad="31750"/>
          </a:effectLst>
        </p:spPr>
      </p:pic>
    </p:spTree>
    <p:extLst>
      <p:ext uri="{BB962C8B-B14F-4D97-AF65-F5344CB8AC3E}">
        <p14:creationId xmlns:p14="http://schemas.microsoft.com/office/powerpoint/2010/main" val="65692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9F0C-EF1B-4794-A46B-386E51C6FCE0}"/>
              </a:ext>
            </a:extLst>
          </p:cNvPr>
          <p:cNvSpPr>
            <a:spLocks noGrp="1"/>
          </p:cNvSpPr>
          <p:nvPr>
            <p:ph type="title"/>
          </p:nvPr>
        </p:nvSpPr>
        <p:spPr>
          <a:xfrm>
            <a:off x="1043490" y="1027664"/>
            <a:ext cx="7024744" cy="648736"/>
          </a:xfrm>
        </p:spPr>
        <p:txBody>
          <a:bodyPr>
            <a:normAutofit fontScale="90000"/>
          </a:bodyPr>
          <a:lstStyle/>
          <a:p>
            <a:r>
              <a:rPr lang="en-US" dirty="0"/>
              <a:t>Bridging a funding gap….</a:t>
            </a:r>
          </a:p>
        </p:txBody>
      </p:sp>
      <p:sp>
        <p:nvSpPr>
          <p:cNvPr id="3" name="TextBox 2">
            <a:extLst>
              <a:ext uri="{FF2B5EF4-FFF2-40B4-BE49-F238E27FC236}">
                <a16:creationId xmlns:a16="http://schemas.microsoft.com/office/drawing/2014/main" id="{C6BFAA87-7A4E-416C-B71F-783F42207D82}"/>
              </a:ext>
            </a:extLst>
          </p:cNvPr>
          <p:cNvSpPr txBox="1"/>
          <p:nvPr/>
        </p:nvSpPr>
        <p:spPr>
          <a:xfrm>
            <a:off x="838200" y="1905000"/>
            <a:ext cx="7620000" cy="3724096"/>
          </a:xfrm>
          <a:prstGeom prst="rect">
            <a:avLst/>
          </a:prstGeom>
          <a:noFill/>
        </p:spPr>
        <p:txBody>
          <a:bodyPr wrap="square" rtlCol="0">
            <a:spAutoFit/>
          </a:bodyPr>
          <a:lstStyle/>
          <a:p>
            <a:pPr marL="285750" indent="-285750">
              <a:buFont typeface="Arial" pitchFamily="34" charset="0"/>
              <a:buChar char="•"/>
            </a:pPr>
            <a:r>
              <a:rPr lang="en-US" sz="2400" dirty="0">
                <a:latin typeface="Arial" panose="020B0604020202020204" pitchFamily="34" charset="0"/>
                <a:cs typeface="Arial" panose="020B0604020202020204" pitchFamily="34" charset="0"/>
              </a:rPr>
              <a:t>Redesign the project to lower cost estimates</a:t>
            </a:r>
          </a:p>
          <a:p>
            <a:pPr marL="285750" indent="-285750">
              <a:buFont typeface="Arial" pitchFamily="34" charset="0"/>
              <a:buChar char="•"/>
            </a:pPr>
            <a:r>
              <a:rPr lang="en-US" sz="2400" dirty="0">
                <a:latin typeface="Arial" panose="020B0604020202020204" pitchFamily="34" charset="0"/>
                <a:cs typeface="Arial" panose="020B0604020202020204" pitchFamily="34" charset="0"/>
              </a:rPr>
              <a:t>Delay the start of the project until funds can be secured</a:t>
            </a:r>
          </a:p>
          <a:p>
            <a:pPr marL="285750" indent="-285750">
              <a:buFont typeface="Arial" pitchFamily="34" charset="0"/>
              <a:buChar char="•"/>
            </a:pPr>
            <a:r>
              <a:rPr lang="en-US" sz="2400" dirty="0">
                <a:latin typeface="Arial" panose="020B0604020202020204" pitchFamily="34" charset="0"/>
                <a:cs typeface="Arial" panose="020B0604020202020204" pitchFamily="34" charset="0"/>
              </a:rPr>
              <a:t>Explore innovative funding sources</a:t>
            </a:r>
          </a:p>
          <a:p>
            <a:pPr marL="285750" indent="-285750">
              <a:buFont typeface="Arial" pitchFamily="34" charset="0"/>
              <a:buChar char="•"/>
            </a:pPr>
            <a:r>
              <a:rPr lang="en-US" sz="2400" dirty="0">
                <a:latin typeface="Arial" panose="020B0604020202020204" pitchFamily="34" charset="0"/>
                <a:cs typeface="Arial" panose="020B0604020202020204" pitchFamily="34" charset="0"/>
              </a:rPr>
              <a:t>Be creative with local fundraisers</a:t>
            </a:r>
          </a:p>
          <a:p>
            <a:pPr marL="285750" indent="-285750">
              <a:buFont typeface="Arial" pitchFamily="34" charset="0"/>
              <a:buChar char="•"/>
            </a:pPr>
            <a:r>
              <a:rPr lang="en-US" sz="2400" dirty="0">
                <a:latin typeface="Arial" panose="020B0604020202020204" pitchFamily="34" charset="0"/>
                <a:cs typeface="Arial" panose="020B0604020202020204" pitchFamily="34" charset="0"/>
              </a:rPr>
              <a:t>Visit local banks for CRA funds</a:t>
            </a:r>
          </a:p>
          <a:p>
            <a:pPr marL="285750" indent="-285750">
              <a:buFont typeface="Arial" pitchFamily="34" charset="0"/>
              <a:buChar char="•"/>
            </a:pPr>
            <a:endParaRPr lang="en-US" dirty="0"/>
          </a:p>
          <a:p>
            <a:endParaRPr lang="en-US" dirty="0"/>
          </a:p>
          <a:p>
            <a:r>
              <a:rPr lang="en-US" sz="2800" b="1" dirty="0"/>
              <a:t>Once all resources/ideas are exhausted and there’s still a funding gap….</a:t>
            </a:r>
          </a:p>
        </p:txBody>
      </p:sp>
      <p:sp>
        <p:nvSpPr>
          <p:cNvPr id="4" name="TextBox 3">
            <a:extLst>
              <a:ext uri="{FF2B5EF4-FFF2-40B4-BE49-F238E27FC236}">
                <a16:creationId xmlns:a16="http://schemas.microsoft.com/office/drawing/2014/main" id="{C50193A4-AD2C-4AA2-A2E6-CB902627E142}"/>
              </a:ext>
            </a:extLst>
          </p:cNvPr>
          <p:cNvSpPr txBox="1"/>
          <p:nvPr/>
        </p:nvSpPr>
        <p:spPr>
          <a:xfrm>
            <a:off x="3733800" y="5715000"/>
            <a:ext cx="4572000" cy="584775"/>
          </a:xfrm>
          <a:prstGeom prst="rect">
            <a:avLst/>
          </a:prstGeom>
          <a:noFill/>
        </p:spPr>
        <p:txBody>
          <a:bodyPr wrap="square" rtlCol="0">
            <a:spAutoFit/>
          </a:bodyPr>
          <a:lstStyle/>
          <a:p>
            <a:r>
              <a:rPr lang="en-US" sz="3200" dirty="0">
                <a:solidFill>
                  <a:schemeClr val="accent1"/>
                </a:solidFill>
              </a:rPr>
              <a:t> …consider CDBG</a:t>
            </a:r>
          </a:p>
        </p:txBody>
      </p:sp>
    </p:spTree>
    <p:extLst>
      <p:ext uri="{BB962C8B-B14F-4D97-AF65-F5344CB8AC3E}">
        <p14:creationId xmlns:p14="http://schemas.microsoft.com/office/powerpoint/2010/main" val="234566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628711"/>
          </a:xfrm>
        </p:spPr>
        <p:txBody>
          <a:bodyPr>
            <a:normAutofit fontScale="90000"/>
          </a:bodyPr>
          <a:lstStyle/>
          <a:p>
            <a:r>
              <a:rPr lang="en-US" dirty="0"/>
              <a:t>Who will benefit from this?</a:t>
            </a:r>
          </a:p>
        </p:txBody>
      </p:sp>
      <p:sp>
        <p:nvSpPr>
          <p:cNvPr id="3" name="Content Placeholder 5"/>
          <p:cNvSpPr txBox="1">
            <a:spLocks/>
          </p:cNvSpPr>
          <p:nvPr/>
        </p:nvSpPr>
        <p:spPr>
          <a:xfrm>
            <a:off x="2559755" y="1543967"/>
            <a:ext cx="4049473" cy="791881"/>
          </a:xfrm>
          <a:prstGeom prst="rect">
            <a:avLst/>
          </a:prstGeom>
        </p:spPr>
        <p:txBody>
          <a:bodyPr>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a:t>Is this a target area benefit?</a:t>
            </a:r>
          </a:p>
        </p:txBody>
      </p:sp>
      <p:sp>
        <p:nvSpPr>
          <p:cNvPr id="4" name="TextBox 3"/>
          <p:cNvSpPr txBox="1"/>
          <p:nvPr/>
        </p:nvSpPr>
        <p:spPr>
          <a:xfrm>
            <a:off x="2362200" y="2551291"/>
            <a:ext cx="4876800" cy="923330"/>
          </a:xfrm>
          <a:prstGeom prst="rect">
            <a:avLst/>
          </a:prstGeom>
          <a:noFill/>
        </p:spPr>
        <p:txBody>
          <a:bodyPr wrap="square" rtlCol="0">
            <a:spAutoFit/>
          </a:bodyPr>
          <a:lstStyle/>
          <a:p>
            <a:r>
              <a:rPr lang="en-US" dirty="0"/>
              <a:t>At least 51% of the beneficiaries in the area must be LMI according to a survey of the users</a:t>
            </a:r>
          </a:p>
        </p:txBody>
      </p:sp>
      <p:pic>
        <p:nvPicPr>
          <p:cNvPr id="12" name="Picture 11" descr="A picture containing outdoor, truck, sky, transport&#10;&#10;Description generated with very high confidence">
            <a:extLst>
              <a:ext uri="{FF2B5EF4-FFF2-40B4-BE49-F238E27FC236}">
                <a16:creationId xmlns:a16="http://schemas.microsoft.com/office/drawing/2014/main" id="{166C105C-3D72-4EF7-913F-185F7C58E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610295"/>
            <a:ext cx="3886200" cy="2391508"/>
          </a:xfrm>
          <a:prstGeom prst="rect">
            <a:avLst/>
          </a:prstGeom>
        </p:spPr>
      </p:pic>
    </p:spTree>
    <p:extLst>
      <p:ext uri="{BB962C8B-B14F-4D97-AF65-F5344CB8AC3E}">
        <p14:creationId xmlns:p14="http://schemas.microsoft.com/office/powerpoint/2010/main" val="310674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EFC1-9213-4856-A94F-B116663EDF2B}"/>
              </a:ext>
            </a:extLst>
          </p:cNvPr>
          <p:cNvSpPr>
            <a:spLocks noGrp="1"/>
          </p:cNvSpPr>
          <p:nvPr>
            <p:ph type="title"/>
          </p:nvPr>
        </p:nvSpPr>
        <p:spPr>
          <a:xfrm>
            <a:off x="1043490" y="1027664"/>
            <a:ext cx="7024744" cy="3239536"/>
          </a:xfrm>
        </p:spPr>
        <p:txBody>
          <a:bodyPr>
            <a:normAutofit fontScale="90000"/>
          </a:bodyPr>
          <a:lstStyle/>
          <a:p>
            <a:r>
              <a:rPr lang="en-US" dirty="0"/>
              <a:t>FOR PUBLIC INTRASTRUCTURE YOU WILL NEED AN INCOME SURVEY! EITHER OF THE USERS OF THE SYSTEM OR THE USERS IN THE LOCATION OF PIPE REPLACMENTS.</a:t>
            </a:r>
          </a:p>
        </p:txBody>
      </p:sp>
      <p:pic>
        <p:nvPicPr>
          <p:cNvPr id="4" name="Picture 3">
            <a:extLst>
              <a:ext uri="{FF2B5EF4-FFF2-40B4-BE49-F238E27FC236}">
                <a16:creationId xmlns:a16="http://schemas.microsoft.com/office/drawing/2014/main" id="{DECCBB52-747B-495F-B041-E5989D4B41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8468" y="4038600"/>
            <a:ext cx="3863949" cy="2251153"/>
          </a:xfrm>
          <a:prstGeom prst="rect">
            <a:avLst/>
          </a:prstGeom>
        </p:spPr>
      </p:pic>
      <p:sp>
        <p:nvSpPr>
          <p:cNvPr id="5" name="TextBox 4">
            <a:extLst>
              <a:ext uri="{FF2B5EF4-FFF2-40B4-BE49-F238E27FC236}">
                <a16:creationId xmlns:a16="http://schemas.microsoft.com/office/drawing/2014/main" id="{265E477F-AD51-4DAC-AD82-54DA5B10E74B}"/>
              </a:ext>
            </a:extLst>
          </p:cNvPr>
          <p:cNvSpPr txBox="1"/>
          <p:nvPr/>
        </p:nvSpPr>
        <p:spPr>
          <a:xfrm>
            <a:off x="4572000" y="6397531"/>
            <a:ext cx="3352800" cy="230832"/>
          </a:xfrm>
          <a:prstGeom prst="rect">
            <a:avLst/>
          </a:prstGeom>
          <a:noFill/>
        </p:spPr>
        <p:txBody>
          <a:bodyPr wrap="square" rtlCol="0">
            <a:spAutoFit/>
          </a:bodyPr>
          <a:lstStyle/>
          <a:p>
            <a:r>
              <a:rPr lang="en-US" sz="900" dirty="0">
                <a:hlinkClick r:id="rId3" tooltip="http://2016.igem.org/Team:Manchester/Human_Practices/Outreach"/>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319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34F3-28D8-4BF6-893F-0A835444C5C3}"/>
              </a:ext>
            </a:extLst>
          </p:cNvPr>
          <p:cNvSpPr>
            <a:spLocks noGrp="1"/>
          </p:cNvSpPr>
          <p:nvPr>
            <p:ph type="title"/>
          </p:nvPr>
        </p:nvSpPr>
        <p:spPr>
          <a:xfrm>
            <a:off x="1043490" y="1027664"/>
            <a:ext cx="7024744" cy="2553736"/>
          </a:xfrm>
        </p:spPr>
        <p:txBody>
          <a:bodyPr>
            <a:normAutofit fontScale="90000"/>
          </a:bodyPr>
          <a:lstStyle/>
          <a:p>
            <a:r>
              <a:rPr lang="en-US" dirty="0"/>
              <a:t>In order to be eligible 51% of the beneficiaries must be low to moderate income.  This applies to Public Service Projects as well.</a:t>
            </a:r>
          </a:p>
        </p:txBody>
      </p:sp>
      <p:pic>
        <p:nvPicPr>
          <p:cNvPr id="4" name="Picture 3">
            <a:extLst>
              <a:ext uri="{FF2B5EF4-FFF2-40B4-BE49-F238E27FC236}">
                <a16:creationId xmlns:a16="http://schemas.microsoft.com/office/drawing/2014/main" id="{1B78F5D3-AF62-4B51-84A4-C38A0F7A602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4800" y="3581400"/>
            <a:ext cx="4569708" cy="3038856"/>
          </a:xfrm>
          <a:prstGeom prst="rect">
            <a:avLst/>
          </a:prstGeom>
        </p:spPr>
      </p:pic>
      <p:sp>
        <p:nvSpPr>
          <p:cNvPr id="5" name="TextBox 4">
            <a:extLst>
              <a:ext uri="{FF2B5EF4-FFF2-40B4-BE49-F238E27FC236}">
                <a16:creationId xmlns:a16="http://schemas.microsoft.com/office/drawing/2014/main" id="{D3FD8526-7AE5-46EF-B736-F0FC9C35A953}"/>
              </a:ext>
            </a:extLst>
          </p:cNvPr>
          <p:cNvSpPr txBox="1"/>
          <p:nvPr/>
        </p:nvSpPr>
        <p:spPr>
          <a:xfrm>
            <a:off x="1905000" y="6805368"/>
            <a:ext cx="5486400" cy="230832"/>
          </a:xfrm>
          <a:prstGeom prst="rect">
            <a:avLst/>
          </a:prstGeom>
          <a:noFill/>
        </p:spPr>
        <p:txBody>
          <a:bodyPr wrap="square" rtlCol="0">
            <a:spAutoFit/>
          </a:bodyPr>
          <a:lstStyle/>
          <a:p>
            <a:r>
              <a:rPr lang="en-US" sz="900" dirty="0">
                <a:hlinkClick r:id="rId4" tooltip="http://lemonscottage.blogspot.com/2013_12_01_archive.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11267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24744" cy="1143000"/>
          </a:xfrm>
        </p:spPr>
        <p:txBody>
          <a:bodyPr/>
          <a:lstStyle/>
          <a:p>
            <a:r>
              <a:rPr lang="en-US" dirty="0"/>
              <a:t>Letter of Intent:</a:t>
            </a:r>
          </a:p>
        </p:txBody>
      </p:sp>
      <p:sp>
        <p:nvSpPr>
          <p:cNvPr id="3" name="Content Placeholder 2"/>
          <p:cNvSpPr>
            <a:spLocks noGrp="1"/>
          </p:cNvSpPr>
          <p:nvPr>
            <p:ph idx="1"/>
          </p:nvPr>
        </p:nvSpPr>
        <p:spPr>
          <a:xfrm>
            <a:off x="1905000" y="1828800"/>
            <a:ext cx="6777317" cy="3508977"/>
          </a:xfrm>
        </p:spPr>
        <p:txBody>
          <a:bodyPr>
            <a:normAutofit fontScale="85000" lnSpcReduction="10000"/>
          </a:bodyPr>
          <a:lstStyle/>
          <a:p>
            <a:r>
              <a:rPr lang="en-US" dirty="0"/>
              <a:t>Name of Applicant (UGLG)</a:t>
            </a:r>
          </a:p>
          <a:p>
            <a:r>
              <a:rPr lang="en-US" dirty="0"/>
              <a:t>Grant specific information</a:t>
            </a:r>
          </a:p>
          <a:p>
            <a:pPr lvl="1"/>
            <a:r>
              <a:rPr lang="en-US" dirty="0"/>
              <a:t>Name of A/E firm</a:t>
            </a:r>
          </a:p>
          <a:p>
            <a:pPr lvl="1"/>
            <a:r>
              <a:rPr lang="en-US" dirty="0"/>
              <a:t>Name of Utility</a:t>
            </a:r>
          </a:p>
          <a:p>
            <a:r>
              <a:rPr lang="en-US" dirty="0"/>
              <a:t>Project Description – Problem, Solution, Funding need, Meeting benefit</a:t>
            </a:r>
          </a:p>
          <a:p>
            <a:r>
              <a:rPr lang="en-US" dirty="0"/>
              <a:t>Cost Estimates &amp; Funding Sources/Commitment</a:t>
            </a:r>
          </a:p>
          <a:p>
            <a:r>
              <a:rPr lang="en-US" dirty="0"/>
              <a:t>National Objective Requirements</a:t>
            </a:r>
          </a:p>
          <a:p>
            <a:r>
              <a:rPr lang="en-US" dirty="0"/>
              <a:t>Grant specific attachments</a:t>
            </a:r>
          </a:p>
          <a:p>
            <a:r>
              <a:rPr lang="en-US" dirty="0"/>
              <a:t>Applicant Certifications</a:t>
            </a:r>
          </a:p>
          <a:p>
            <a:pPr marL="68580" indent="0">
              <a:buNone/>
            </a:pPr>
            <a:endParaRPr lang="en-US" dirty="0"/>
          </a:p>
          <a:p>
            <a:endParaRPr lang="en-US" dirty="0"/>
          </a:p>
        </p:txBody>
      </p:sp>
    </p:spTree>
    <p:extLst>
      <p:ext uri="{BB962C8B-B14F-4D97-AF65-F5344CB8AC3E}">
        <p14:creationId xmlns:p14="http://schemas.microsoft.com/office/powerpoint/2010/main" val="13962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Autofit/>
          </a:bodyPr>
          <a:lstStyle/>
          <a:p>
            <a:r>
              <a:rPr lang="en-US" sz="2800" b="1" dirty="0"/>
              <a:t>Letters of Intent</a:t>
            </a:r>
            <a:r>
              <a:rPr lang="en-US" sz="2800" dirty="0"/>
              <a:t>….</a:t>
            </a:r>
            <a:br>
              <a:rPr lang="en-US" sz="2800" dirty="0"/>
            </a:br>
            <a:r>
              <a:rPr lang="en-US" sz="2800" dirty="0"/>
              <a:t>Contact us to review your project.  </a:t>
            </a:r>
          </a:p>
        </p:txBody>
      </p:sp>
      <p:sp>
        <p:nvSpPr>
          <p:cNvPr id="3" name="TextBox 2"/>
          <p:cNvSpPr txBox="1"/>
          <p:nvPr/>
        </p:nvSpPr>
        <p:spPr>
          <a:xfrm>
            <a:off x="914400" y="1981200"/>
            <a:ext cx="7239000" cy="4431983"/>
          </a:xfrm>
          <a:prstGeom prst="rect">
            <a:avLst/>
          </a:prstGeom>
          <a:noFill/>
        </p:spPr>
        <p:txBody>
          <a:bodyPr wrap="square" rtlCol="0">
            <a:spAutoFit/>
          </a:bodyPr>
          <a:lstStyle/>
          <a:p>
            <a:r>
              <a:rPr lang="en-US" sz="2400" dirty="0"/>
              <a:t>DPM name and date of Consultation  is required on the LOI form. </a:t>
            </a:r>
          </a:p>
          <a:p>
            <a:endParaRPr lang="en-US" sz="2400" dirty="0"/>
          </a:p>
          <a:p>
            <a:r>
              <a:rPr lang="en-US" sz="2400" dirty="0"/>
              <a:t>We’ll help determine the merit of your project and project readiness.</a:t>
            </a:r>
          </a:p>
          <a:p>
            <a:endParaRPr lang="en-US" sz="2400" dirty="0"/>
          </a:p>
          <a:p>
            <a:r>
              <a:rPr lang="en-US" sz="2400" dirty="0"/>
              <a:t>We’ll make recommendations for other funding sources.</a:t>
            </a:r>
          </a:p>
          <a:p>
            <a:endParaRPr lang="en-US" sz="2400" dirty="0"/>
          </a:p>
          <a:p>
            <a:r>
              <a:rPr lang="en-US" sz="2400" dirty="0"/>
              <a:t>Make sure your project will meet a National Objective.</a:t>
            </a:r>
          </a:p>
          <a:p>
            <a:endParaRPr lang="en-US" dirty="0"/>
          </a:p>
        </p:txBody>
      </p:sp>
    </p:spTree>
    <p:extLst>
      <p:ext uri="{BB962C8B-B14F-4D97-AF65-F5344CB8AC3E}">
        <p14:creationId xmlns:p14="http://schemas.microsoft.com/office/powerpoint/2010/main" val="220822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Intent Tips:</a:t>
            </a:r>
          </a:p>
        </p:txBody>
      </p:sp>
      <p:sp>
        <p:nvSpPr>
          <p:cNvPr id="3" name="Content Placeholder 2"/>
          <p:cNvSpPr>
            <a:spLocks noGrp="1"/>
          </p:cNvSpPr>
          <p:nvPr>
            <p:ph idx="1"/>
          </p:nvPr>
        </p:nvSpPr>
        <p:spPr>
          <a:xfrm>
            <a:off x="1043492" y="2323652"/>
            <a:ext cx="6777317" cy="1943547"/>
          </a:xfrm>
        </p:spPr>
        <p:txBody>
          <a:bodyPr>
            <a:normAutofit/>
          </a:bodyPr>
          <a:lstStyle/>
          <a:p>
            <a:r>
              <a:rPr lang="en-US" dirty="0"/>
              <a:t>Be aware of submission deadline(s)</a:t>
            </a:r>
          </a:p>
          <a:p>
            <a:r>
              <a:rPr lang="en-US" dirty="0"/>
              <a:t>Submit as soon as possible</a:t>
            </a:r>
          </a:p>
          <a:p>
            <a:r>
              <a:rPr lang="en-US" dirty="0"/>
              <a:t>Must be emailed (with required attachments) to: </a:t>
            </a:r>
            <a:r>
              <a:rPr lang="en-US" dirty="0">
                <a:solidFill>
                  <a:srgbClr val="0070C0"/>
                </a:solidFill>
                <a:hlinkClick r:id="rId3"/>
              </a:rPr>
              <a:t>ocd.loi@maine.gov</a:t>
            </a:r>
            <a:endParaRPr lang="en-US" dirty="0">
              <a:solidFill>
                <a:srgbClr val="0070C0"/>
              </a:solidFill>
            </a:endParaRPr>
          </a:p>
          <a:p>
            <a:pPr lvl="1"/>
            <a:endParaRPr lang="en-US" dirty="0">
              <a:solidFill>
                <a:srgbClr val="0070C0"/>
              </a:solidFill>
            </a:endParaRPr>
          </a:p>
        </p:txBody>
      </p:sp>
      <p:pic>
        <p:nvPicPr>
          <p:cNvPr id="1026" name="Picture 2" descr="C:\Documents and Settings\Tammy.Knight\Local Settings\Temporary Internet Files\Content.IE5\C9SB4NCF\MP9003876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8600"/>
            <a:ext cx="168503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5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LOI to Application:</a:t>
            </a:r>
          </a:p>
        </p:txBody>
      </p:sp>
      <p:sp>
        <p:nvSpPr>
          <p:cNvPr id="3" name="TextBox 2"/>
          <p:cNvSpPr txBox="1"/>
          <p:nvPr/>
        </p:nvSpPr>
        <p:spPr>
          <a:xfrm>
            <a:off x="1257300" y="2721793"/>
            <a:ext cx="6629400" cy="3108543"/>
          </a:xfrm>
          <a:prstGeom prst="rect">
            <a:avLst/>
          </a:prstGeom>
          <a:noFill/>
        </p:spPr>
        <p:txBody>
          <a:bodyPr wrap="square" rtlCol="0">
            <a:spAutoFit/>
          </a:bodyPr>
          <a:lstStyle/>
          <a:p>
            <a:r>
              <a:rPr lang="en-US" sz="2800" dirty="0"/>
              <a:t>Within 10 days of receipt of the LOI notification will be sent to the applicant (Town/City) via email and/or snail mail advising them as to whether the LOI has been approved or not, and if approved when to submit a full application.</a:t>
            </a:r>
          </a:p>
        </p:txBody>
      </p:sp>
      <p:pic>
        <p:nvPicPr>
          <p:cNvPr id="5" name="Picture 4" descr="A picture containing icon&#10;&#10;Description automatically generated">
            <a:extLst>
              <a:ext uri="{FF2B5EF4-FFF2-40B4-BE49-F238E27FC236}">
                <a16:creationId xmlns:a16="http://schemas.microsoft.com/office/drawing/2014/main" id="{FDCB0D70-C68E-480D-97DA-AD7212075C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76200"/>
            <a:ext cx="2550654" cy="2533650"/>
          </a:xfrm>
          <a:prstGeom prst="rect">
            <a:avLst/>
          </a:prstGeom>
        </p:spPr>
      </p:pic>
      <p:sp>
        <p:nvSpPr>
          <p:cNvPr id="6" name="TextBox 5">
            <a:extLst>
              <a:ext uri="{FF2B5EF4-FFF2-40B4-BE49-F238E27FC236}">
                <a16:creationId xmlns:a16="http://schemas.microsoft.com/office/drawing/2014/main" id="{B3F84774-8D43-48F7-91DA-8E5053308A30}"/>
              </a:ext>
            </a:extLst>
          </p:cNvPr>
          <p:cNvSpPr txBox="1"/>
          <p:nvPr/>
        </p:nvSpPr>
        <p:spPr>
          <a:xfrm>
            <a:off x="6096000" y="2585260"/>
            <a:ext cx="2400300" cy="369332"/>
          </a:xfrm>
          <a:prstGeom prst="rect">
            <a:avLst/>
          </a:prstGeom>
          <a:noFill/>
        </p:spPr>
        <p:txBody>
          <a:bodyPr wrap="square" rtlCol="0">
            <a:spAutoFit/>
          </a:bodyPr>
          <a:lstStyle/>
          <a:p>
            <a:r>
              <a:rPr lang="en-US" sz="900" dirty="0">
                <a:hlinkClick r:id="rId4" tooltip="http://www.pngall.com/email-png/download/29775"/>
              </a:rPr>
              <a:t>This Photo</a:t>
            </a:r>
            <a:r>
              <a:rPr lang="en-US" sz="900" dirty="0"/>
              <a:t> by Unknown Author is licensed </a:t>
            </a:r>
            <a:r>
              <a:rPr lang="en-US" sz="900" dirty="0" err="1"/>
              <a:t>nder</a:t>
            </a:r>
            <a:r>
              <a:rPr lang="en-US" sz="900" dirty="0"/>
              <a:t>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41190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Application has Three key pieces:</a:t>
            </a:r>
          </a:p>
        </p:txBody>
      </p:sp>
      <p:pic>
        <p:nvPicPr>
          <p:cNvPr id="1026"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350" y="2667000"/>
            <a:ext cx="861588" cy="841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950" y="3657599"/>
            <a:ext cx="861588" cy="841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827" y="4648200"/>
            <a:ext cx="861588" cy="841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40000" y="2659559"/>
            <a:ext cx="4953000" cy="769441"/>
          </a:xfrm>
          <a:prstGeom prst="rect">
            <a:avLst/>
          </a:prstGeom>
          <a:noFill/>
        </p:spPr>
        <p:txBody>
          <a:bodyPr wrap="square" rtlCol="0">
            <a:spAutoFit/>
          </a:bodyPr>
          <a:lstStyle/>
          <a:p>
            <a:r>
              <a:rPr lang="en-US" sz="4400" b="1" dirty="0">
                <a:solidFill>
                  <a:srgbClr val="0070C0"/>
                </a:solidFill>
              </a:rPr>
              <a:t>Impact</a:t>
            </a:r>
          </a:p>
        </p:txBody>
      </p:sp>
      <p:sp>
        <p:nvSpPr>
          <p:cNvPr id="7" name="TextBox 6"/>
          <p:cNvSpPr txBox="1"/>
          <p:nvPr/>
        </p:nvSpPr>
        <p:spPr>
          <a:xfrm>
            <a:off x="2565400" y="3622378"/>
            <a:ext cx="4953000" cy="769441"/>
          </a:xfrm>
          <a:prstGeom prst="rect">
            <a:avLst/>
          </a:prstGeom>
          <a:noFill/>
        </p:spPr>
        <p:txBody>
          <a:bodyPr wrap="square" rtlCol="0">
            <a:spAutoFit/>
          </a:bodyPr>
          <a:lstStyle/>
          <a:p>
            <a:r>
              <a:rPr lang="en-US" sz="4400" b="1" dirty="0">
                <a:solidFill>
                  <a:srgbClr val="0070C0"/>
                </a:solidFill>
              </a:rPr>
              <a:t>Strategy</a:t>
            </a:r>
          </a:p>
        </p:txBody>
      </p:sp>
      <p:sp>
        <p:nvSpPr>
          <p:cNvPr id="8" name="TextBox 7"/>
          <p:cNvSpPr txBox="1"/>
          <p:nvPr/>
        </p:nvSpPr>
        <p:spPr>
          <a:xfrm>
            <a:off x="2514600" y="4724400"/>
            <a:ext cx="5791200" cy="769441"/>
          </a:xfrm>
          <a:prstGeom prst="rect">
            <a:avLst/>
          </a:prstGeom>
          <a:noFill/>
        </p:spPr>
        <p:txBody>
          <a:bodyPr wrap="square" rtlCol="0">
            <a:spAutoFit/>
          </a:bodyPr>
          <a:lstStyle/>
          <a:p>
            <a:r>
              <a:rPr lang="en-US" sz="4400" b="1" dirty="0">
                <a:solidFill>
                  <a:srgbClr val="0070C0"/>
                </a:solidFill>
              </a:rPr>
              <a:t>Citizen Participation</a:t>
            </a:r>
          </a:p>
        </p:txBody>
      </p:sp>
    </p:spTree>
    <p:extLst>
      <p:ext uri="{BB962C8B-B14F-4D97-AF65-F5344CB8AC3E}">
        <p14:creationId xmlns:p14="http://schemas.microsoft.com/office/powerpoint/2010/main" val="68497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6656"/>
            <a:ext cx="5096434" cy="1143000"/>
          </a:xfrm>
        </p:spPr>
        <p:txBody>
          <a:bodyPr/>
          <a:lstStyle/>
          <a:p>
            <a:r>
              <a:rPr lang="en-US" b="1" dirty="0">
                <a:solidFill>
                  <a:srgbClr val="0070C0"/>
                </a:solidFill>
              </a:rPr>
              <a:t>Impact:</a:t>
            </a:r>
          </a:p>
        </p:txBody>
      </p:sp>
      <p:pic>
        <p:nvPicPr>
          <p:cNvPr id="3"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838199"/>
            <a:ext cx="861588" cy="841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41500" y="1524000"/>
            <a:ext cx="7315200" cy="4893647"/>
          </a:xfrm>
          <a:prstGeom prst="rect">
            <a:avLst/>
          </a:prstGeom>
          <a:noFill/>
        </p:spPr>
        <p:txBody>
          <a:bodyPr wrap="square" rtlCol="0">
            <a:spAutoFit/>
          </a:bodyPr>
          <a:lstStyle/>
          <a:p>
            <a:r>
              <a:rPr lang="en-US" sz="2400" dirty="0"/>
              <a:t>What is the problem?</a:t>
            </a:r>
          </a:p>
          <a:p>
            <a:endParaRPr lang="en-US" sz="2400" dirty="0"/>
          </a:p>
          <a:p>
            <a:r>
              <a:rPr lang="en-US" sz="2400" dirty="0"/>
              <a:t>How was it identified?</a:t>
            </a:r>
          </a:p>
          <a:p>
            <a:endParaRPr lang="en-US" sz="2400" dirty="0"/>
          </a:p>
          <a:p>
            <a:r>
              <a:rPr lang="en-US" sz="2400" dirty="0"/>
              <a:t>Why is it necessary to “fix it”?</a:t>
            </a:r>
          </a:p>
          <a:p>
            <a:endParaRPr lang="en-US" sz="2400" dirty="0"/>
          </a:p>
          <a:p>
            <a:r>
              <a:rPr lang="en-US" sz="2400" dirty="0"/>
              <a:t>Is it a priority?</a:t>
            </a:r>
          </a:p>
          <a:p>
            <a:endParaRPr lang="en-US" sz="2400" dirty="0"/>
          </a:p>
          <a:p>
            <a:r>
              <a:rPr lang="en-US" sz="2400" b="1" i="1" u="sng" dirty="0"/>
              <a:t>How does it affect LMI persons?</a:t>
            </a:r>
          </a:p>
          <a:p>
            <a:endParaRPr lang="en-US" sz="2400" b="1" i="1" u="sng" dirty="0"/>
          </a:p>
          <a:p>
            <a:r>
              <a:rPr lang="en-US" sz="2400" b="1" i="1" u="sng" dirty="0"/>
              <a:t>How many LMI does it affect?</a:t>
            </a:r>
          </a:p>
          <a:p>
            <a:endParaRPr lang="en-US" sz="2400" dirty="0"/>
          </a:p>
          <a:p>
            <a:r>
              <a:rPr lang="en-US" sz="2400" dirty="0"/>
              <a:t>Why are CDBG funds necessary?</a:t>
            </a:r>
          </a:p>
        </p:txBody>
      </p:sp>
    </p:spTree>
    <p:extLst>
      <p:ext uri="{BB962C8B-B14F-4D97-AF65-F5344CB8AC3E}">
        <p14:creationId xmlns:p14="http://schemas.microsoft.com/office/powerpoint/2010/main" val="298233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209800"/>
            <a:ext cx="7024744" cy="2248936"/>
          </a:xfrm>
        </p:spPr>
        <p:txBody>
          <a:bodyPr>
            <a:normAutofit fontScale="90000"/>
          </a:bodyPr>
          <a:lstStyle/>
          <a:p>
            <a:r>
              <a:rPr lang="en-US" dirty="0"/>
              <a:t>CDBG Funding is provided by HUD through an annual allocation to the State CDBG Program.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UD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622638"/>
            <a:ext cx="1282170" cy="123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9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024744" cy="1143000"/>
          </a:xfrm>
        </p:spPr>
        <p:txBody>
          <a:bodyPr/>
          <a:lstStyle/>
          <a:p>
            <a:r>
              <a:rPr lang="en-US" b="1" dirty="0">
                <a:solidFill>
                  <a:srgbClr val="0070C0"/>
                </a:solidFill>
              </a:rPr>
              <a:t>Development Strategy:</a:t>
            </a:r>
          </a:p>
        </p:txBody>
      </p:sp>
      <p:pic>
        <p:nvPicPr>
          <p:cNvPr id="3"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90600"/>
            <a:ext cx="861588" cy="841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356556"/>
            <a:ext cx="7696200" cy="4524315"/>
          </a:xfrm>
          <a:prstGeom prst="rect">
            <a:avLst/>
          </a:prstGeom>
          <a:noFill/>
        </p:spPr>
        <p:txBody>
          <a:bodyPr wrap="square" rtlCol="0">
            <a:spAutoFit/>
          </a:bodyPr>
          <a:lstStyle/>
          <a:p>
            <a:r>
              <a:rPr lang="en-US" sz="2400" dirty="0"/>
              <a:t>What are the specific improvements to be made?</a:t>
            </a:r>
          </a:p>
          <a:p>
            <a:endParaRPr lang="en-US" sz="2400" dirty="0"/>
          </a:p>
          <a:p>
            <a:r>
              <a:rPr lang="en-US" sz="2400" dirty="0"/>
              <a:t>How and when will CDBG funds be expended?</a:t>
            </a:r>
          </a:p>
          <a:p>
            <a:endParaRPr lang="en-US" sz="2400" dirty="0"/>
          </a:p>
          <a:p>
            <a:r>
              <a:rPr lang="en-US" sz="2400" b="1" i="1" u="sng" dirty="0"/>
              <a:t>What are the positive results/financial benefits to LMI users?</a:t>
            </a:r>
          </a:p>
          <a:p>
            <a:endParaRPr lang="en-US" sz="2400" dirty="0"/>
          </a:p>
          <a:p>
            <a:r>
              <a:rPr lang="en-US" sz="2400" dirty="0"/>
              <a:t>What is the local experience with CDBG administration?</a:t>
            </a:r>
          </a:p>
          <a:p>
            <a:endParaRPr lang="en-US" sz="2400" dirty="0"/>
          </a:p>
          <a:p>
            <a:r>
              <a:rPr lang="en-US" sz="2400" dirty="0"/>
              <a:t>Budget review – all funding to be included</a:t>
            </a:r>
          </a:p>
          <a:p>
            <a:endParaRPr lang="en-US" sz="2400" dirty="0"/>
          </a:p>
        </p:txBody>
      </p:sp>
    </p:spTree>
    <p:extLst>
      <p:ext uri="{BB962C8B-B14F-4D97-AF65-F5344CB8AC3E}">
        <p14:creationId xmlns:p14="http://schemas.microsoft.com/office/powerpoint/2010/main" val="290678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Citizen Participation:</a:t>
            </a:r>
            <a:endParaRPr lang="en-US" dirty="0"/>
          </a:p>
        </p:txBody>
      </p:sp>
      <p:pic>
        <p:nvPicPr>
          <p:cNvPr id="3" name="Picture 2" descr="C:\Documents and Settings\Tammy.Knight\Local Settings\Temporary Internet Files\Content.IE5\01SKDARZ\MC9000343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950" y="685800"/>
            <a:ext cx="861588" cy="841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2286000"/>
            <a:ext cx="7086600" cy="3970318"/>
          </a:xfrm>
          <a:prstGeom prst="rect">
            <a:avLst/>
          </a:prstGeom>
          <a:noFill/>
        </p:spPr>
        <p:txBody>
          <a:bodyPr wrap="square" rtlCol="0">
            <a:spAutoFit/>
          </a:bodyPr>
          <a:lstStyle/>
          <a:p>
            <a:r>
              <a:rPr lang="en-US" dirty="0"/>
              <a:t>How citizens were involved in identification and solution process.</a:t>
            </a:r>
          </a:p>
          <a:p>
            <a:endParaRPr lang="en-US" dirty="0"/>
          </a:p>
          <a:p>
            <a:r>
              <a:rPr lang="en-US" dirty="0"/>
              <a:t>Effective use of media to further awareness</a:t>
            </a:r>
          </a:p>
          <a:p>
            <a:endParaRPr lang="en-US" dirty="0"/>
          </a:p>
          <a:p>
            <a:r>
              <a:rPr lang="en-US" dirty="0"/>
              <a:t>Relevance of meetings </a:t>
            </a:r>
          </a:p>
          <a:p>
            <a:endParaRPr lang="en-US" dirty="0"/>
          </a:p>
          <a:p>
            <a:r>
              <a:rPr lang="en-US" dirty="0"/>
              <a:t>Involvement of potential beneficiaries and public hearing as it relates to the application and citizen participation</a:t>
            </a:r>
          </a:p>
          <a:p>
            <a:endParaRPr lang="en-US" dirty="0"/>
          </a:p>
          <a:p>
            <a:r>
              <a:rPr lang="en-US" dirty="0"/>
              <a:t>How other local resources (cash and in-kind) relate to the project.</a:t>
            </a:r>
          </a:p>
          <a:p>
            <a:endParaRPr lang="en-US" dirty="0"/>
          </a:p>
          <a:p>
            <a:r>
              <a:rPr lang="en-US" dirty="0"/>
              <a:t>THIS IS 20 VERY IMPORTANT POINTS!</a:t>
            </a:r>
          </a:p>
        </p:txBody>
      </p:sp>
    </p:spTree>
    <p:extLst>
      <p:ext uri="{BB962C8B-B14F-4D97-AF65-F5344CB8AC3E}">
        <p14:creationId xmlns:p14="http://schemas.microsoft.com/office/powerpoint/2010/main" val="1744296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Process….</a:t>
            </a:r>
          </a:p>
        </p:txBody>
      </p:sp>
      <p:sp>
        <p:nvSpPr>
          <p:cNvPr id="3" name="Content Placeholder 2"/>
          <p:cNvSpPr>
            <a:spLocks noGrp="1"/>
          </p:cNvSpPr>
          <p:nvPr>
            <p:ph idx="1"/>
          </p:nvPr>
        </p:nvSpPr>
        <p:spPr>
          <a:xfrm>
            <a:off x="1043492" y="2323652"/>
            <a:ext cx="6777317" cy="3772348"/>
          </a:xfrm>
        </p:spPr>
        <p:txBody>
          <a:bodyPr>
            <a:normAutofit fontScale="92500"/>
          </a:bodyPr>
          <a:lstStyle/>
          <a:p>
            <a:pPr marL="68580" indent="0">
              <a:buNone/>
            </a:pPr>
            <a:r>
              <a:rPr lang="en-US" dirty="0"/>
              <a:t>You can submit your Letter of Intent via email to </a:t>
            </a:r>
            <a:r>
              <a:rPr lang="en-US" dirty="0">
                <a:hlinkClick r:id="rId2"/>
              </a:rPr>
              <a:t>ocd.loi@maine.gov</a:t>
            </a:r>
            <a:r>
              <a:rPr lang="en-US" dirty="0"/>
              <a:t> at any time prior to the due date</a:t>
            </a:r>
          </a:p>
          <a:p>
            <a:pPr marL="68580" indent="0">
              <a:buNone/>
            </a:pPr>
            <a:r>
              <a:rPr lang="en-US" dirty="0"/>
              <a:t>You’ll receive an email confirmation of the receipt of your information.</a:t>
            </a:r>
          </a:p>
          <a:p>
            <a:pPr marL="68580" indent="0">
              <a:buNone/>
            </a:pPr>
            <a:r>
              <a:rPr lang="en-US" dirty="0"/>
              <a:t>Please put the grant category in the subject line.</a:t>
            </a:r>
          </a:p>
          <a:p>
            <a:pPr marL="68580" indent="0">
              <a:buNone/>
            </a:pPr>
            <a:r>
              <a:rPr lang="en-US" dirty="0"/>
              <a:t>Make sure all attachments accompany the LOI.</a:t>
            </a:r>
          </a:p>
          <a:p>
            <a:pPr marL="68580" indent="0">
              <a:buNone/>
            </a:pPr>
            <a:r>
              <a:rPr lang="en-US" dirty="0"/>
              <a:t>APPLICATIONS WILL ALSO BE SUBMITTED ELECTRONICALLY</a:t>
            </a:r>
          </a:p>
        </p:txBody>
      </p:sp>
      <p:pic>
        <p:nvPicPr>
          <p:cNvPr id="1026" name="Picture 2" descr="C:\Documents and Settings\Tammy.Knight\Local Settings\Temporary Internet Files\Content.IE5\Y7RS9GD5\MC9000479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264432" cy="127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9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the Office of Community Development:</a:t>
            </a:r>
          </a:p>
        </p:txBody>
      </p:sp>
      <p:sp>
        <p:nvSpPr>
          <p:cNvPr id="3" name="Content Placeholder 2"/>
          <p:cNvSpPr>
            <a:spLocks noGrp="1"/>
          </p:cNvSpPr>
          <p:nvPr>
            <p:ph idx="1"/>
          </p:nvPr>
        </p:nvSpPr>
        <p:spPr>
          <a:xfrm>
            <a:off x="533400" y="2323652"/>
            <a:ext cx="8077200" cy="3508977"/>
          </a:xfrm>
        </p:spPr>
        <p:txBody>
          <a:bodyPr>
            <a:normAutofit/>
          </a:bodyPr>
          <a:lstStyle/>
          <a:p>
            <a:r>
              <a:rPr lang="en-US" dirty="0"/>
              <a:t>Terry Ann Holden- Office 207-624-9814</a:t>
            </a:r>
          </a:p>
          <a:p>
            <a:pPr marL="68580" indent="0">
              <a:buNone/>
            </a:pPr>
            <a:r>
              <a:rPr lang="en-US" dirty="0"/>
              <a:t>			     Cell-207-557-0964</a:t>
            </a:r>
          </a:p>
          <a:p>
            <a:r>
              <a:rPr lang="en-US" dirty="0"/>
              <a:t>https://www.maine.gov/decd/community-development</a:t>
            </a:r>
          </a:p>
          <a:p>
            <a:pPr marL="68580" indent="0">
              <a:buNone/>
            </a:pPr>
            <a:r>
              <a:rPr lang="en-US" dirty="0"/>
              <a:t>Office of Community </a:t>
            </a:r>
          </a:p>
          <a:p>
            <a:pPr marL="68580" indent="0">
              <a:buNone/>
            </a:pPr>
            <a:r>
              <a:rPr lang="en-US" dirty="0"/>
              <a:t>Development  207-624-7484</a:t>
            </a:r>
          </a:p>
        </p:txBody>
      </p:sp>
      <p:pic>
        <p:nvPicPr>
          <p:cNvPr id="5" name="Picture 4" descr="A picture containing text, electronics, computer, computer&#10;&#10;Description automatically generated">
            <a:extLst>
              <a:ext uri="{FF2B5EF4-FFF2-40B4-BE49-F238E27FC236}">
                <a16:creationId xmlns:a16="http://schemas.microsoft.com/office/drawing/2014/main" id="{D0051A9F-D61B-45E9-A8C9-D7CC61814A6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53000" y="3429000"/>
            <a:ext cx="3319344" cy="2550684"/>
          </a:xfrm>
          <a:prstGeom prst="rect">
            <a:avLst/>
          </a:prstGeom>
        </p:spPr>
      </p:pic>
      <p:sp>
        <p:nvSpPr>
          <p:cNvPr id="6" name="TextBox 5">
            <a:extLst>
              <a:ext uri="{FF2B5EF4-FFF2-40B4-BE49-F238E27FC236}">
                <a16:creationId xmlns:a16="http://schemas.microsoft.com/office/drawing/2014/main" id="{B2BA8F9A-EAEC-478C-9691-449B4A5EBB5B}"/>
              </a:ext>
            </a:extLst>
          </p:cNvPr>
          <p:cNvSpPr txBox="1"/>
          <p:nvPr/>
        </p:nvSpPr>
        <p:spPr>
          <a:xfrm>
            <a:off x="4800600" y="6970724"/>
            <a:ext cx="4233744" cy="230832"/>
          </a:xfrm>
          <a:prstGeom prst="rect">
            <a:avLst/>
          </a:prstGeom>
          <a:noFill/>
        </p:spPr>
        <p:txBody>
          <a:bodyPr wrap="square" rtlCol="0">
            <a:spAutoFit/>
          </a:bodyPr>
          <a:lstStyle/>
          <a:p>
            <a:r>
              <a:rPr lang="en-US" sz="900" dirty="0">
                <a:hlinkClick r:id="rId4" tooltip="https://pngimg.com/download/5905"/>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13546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3500-E486-45A3-B62C-6D5EBEE25225}"/>
              </a:ext>
            </a:extLst>
          </p:cNvPr>
          <p:cNvSpPr>
            <a:spLocks noGrp="1"/>
          </p:cNvSpPr>
          <p:nvPr>
            <p:ph type="title"/>
          </p:nvPr>
        </p:nvSpPr>
        <p:spPr>
          <a:xfrm>
            <a:off x="524434" y="457201"/>
            <a:ext cx="7543800" cy="685800"/>
          </a:xfrm>
        </p:spPr>
        <p:txBody>
          <a:bodyPr>
            <a:normAutofit fontScale="90000"/>
          </a:bodyPr>
          <a:lstStyle/>
          <a:p>
            <a:r>
              <a:rPr lang="en-US" dirty="0"/>
              <a:t>Current Schedule</a:t>
            </a:r>
          </a:p>
        </p:txBody>
      </p:sp>
      <p:graphicFrame>
        <p:nvGraphicFramePr>
          <p:cNvPr id="4" name="Table 3">
            <a:extLst>
              <a:ext uri="{FF2B5EF4-FFF2-40B4-BE49-F238E27FC236}">
                <a16:creationId xmlns:a16="http://schemas.microsoft.com/office/drawing/2014/main" id="{3EB3720D-FB2A-4DA2-9634-4F0EC9BF43F6}"/>
              </a:ext>
            </a:extLst>
          </p:cNvPr>
          <p:cNvGraphicFramePr>
            <a:graphicFrameLocks noGrp="1"/>
          </p:cNvGraphicFramePr>
          <p:nvPr>
            <p:extLst>
              <p:ext uri="{D42A27DB-BD31-4B8C-83A1-F6EECF244321}">
                <p14:modId xmlns:p14="http://schemas.microsoft.com/office/powerpoint/2010/main" val="1613347664"/>
              </p:ext>
            </p:extLst>
          </p:nvPr>
        </p:nvGraphicFramePr>
        <p:xfrm>
          <a:off x="524434" y="1143001"/>
          <a:ext cx="8095132" cy="5257800"/>
        </p:xfrm>
        <a:graphic>
          <a:graphicData uri="http://schemas.openxmlformats.org/drawingml/2006/table">
            <a:tbl>
              <a:tblPr firstRow="1" firstCol="1" bandRow="1">
                <a:tableStyleId>{5C22544A-7EE6-4342-B048-85BDC9FD1C3A}</a:tableStyleId>
              </a:tblPr>
              <a:tblGrid>
                <a:gridCol w="2530742">
                  <a:extLst>
                    <a:ext uri="{9D8B030D-6E8A-4147-A177-3AD203B41FA5}">
                      <a16:colId xmlns:a16="http://schemas.microsoft.com/office/drawing/2014/main" val="2572230682"/>
                    </a:ext>
                  </a:extLst>
                </a:gridCol>
                <a:gridCol w="3049869">
                  <a:extLst>
                    <a:ext uri="{9D8B030D-6E8A-4147-A177-3AD203B41FA5}">
                      <a16:colId xmlns:a16="http://schemas.microsoft.com/office/drawing/2014/main" val="3335725605"/>
                    </a:ext>
                  </a:extLst>
                </a:gridCol>
                <a:gridCol w="2514521">
                  <a:extLst>
                    <a:ext uri="{9D8B030D-6E8A-4147-A177-3AD203B41FA5}">
                      <a16:colId xmlns:a16="http://schemas.microsoft.com/office/drawing/2014/main" val="2665515876"/>
                    </a:ext>
                  </a:extLst>
                </a:gridCol>
              </a:tblGrid>
              <a:tr h="791495">
                <a:tc>
                  <a:txBody>
                    <a:bodyPr/>
                    <a:lstStyle/>
                    <a:p>
                      <a:pPr marL="0" marR="0" algn="ctr">
                        <a:spcBef>
                          <a:spcPts val="0"/>
                        </a:spcBef>
                        <a:spcAft>
                          <a:spcPts val="0"/>
                        </a:spcAft>
                      </a:pPr>
                      <a:r>
                        <a:rPr lang="en-US" sz="1400" b="1" dirty="0">
                          <a:solidFill>
                            <a:schemeClr val="tx1"/>
                          </a:solidFill>
                          <a:effectLst/>
                        </a:rPr>
                        <a:t>Program</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ctr">
                        <a:spcBef>
                          <a:spcPts val="0"/>
                        </a:spcBef>
                        <a:spcAft>
                          <a:spcPts val="0"/>
                        </a:spcAft>
                      </a:pPr>
                      <a:r>
                        <a:rPr lang="en-US" sz="1400" b="1" dirty="0">
                          <a:solidFill>
                            <a:schemeClr val="tx1"/>
                          </a:solidFill>
                          <a:effectLst/>
                        </a:rPr>
                        <a:t>Letter of Intent Due Date</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ctr">
                        <a:spcBef>
                          <a:spcPts val="0"/>
                        </a:spcBef>
                        <a:spcAft>
                          <a:spcPts val="0"/>
                        </a:spcAft>
                      </a:pPr>
                      <a:r>
                        <a:rPr lang="en-US" sz="1400" b="1" dirty="0">
                          <a:solidFill>
                            <a:schemeClr val="tx1"/>
                          </a:solidFill>
                          <a:effectLst/>
                        </a:rPr>
                        <a:t>Application Due Date</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859562831"/>
                  </a:ext>
                </a:extLst>
              </a:tr>
              <a:tr h="473485">
                <a:tc>
                  <a:txBody>
                    <a:bodyPr/>
                    <a:lstStyle/>
                    <a:p>
                      <a:endParaRPr lang="en-US" sz="1000" b="1">
                        <a:solidFill>
                          <a:schemeClr val="tx1"/>
                        </a:solidFill>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b="1" dirty="0">
                          <a:solidFill>
                            <a:schemeClr val="tx1"/>
                          </a:solidFill>
                          <a:effectLst/>
                        </a:rPr>
                        <a:t>VIA E-MAIL</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ctr">
                        <a:spcBef>
                          <a:spcPts val="0"/>
                        </a:spcBef>
                        <a:spcAft>
                          <a:spcPts val="0"/>
                        </a:spcAft>
                      </a:pPr>
                      <a:r>
                        <a:rPr lang="en-US" sz="1400" b="1" dirty="0">
                          <a:solidFill>
                            <a:schemeClr val="tx1"/>
                          </a:solidFill>
                          <a:effectLst/>
                        </a:rPr>
                        <a:t>By Invitation Only</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193169128"/>
                  </a:ext>
                </a:extLst>
              </a:tr>
              <a:tr h="473485">
                <a:tc>
                  <a:txBody>
                    <a:bodyPr/>
                    <a:lstStyle/>
                    <a:p>
                      <a:pPr marL="0" marR="0">
                        <a:spcBef>
                          <a:spcPts val="0"/>
                        </a:spcBef>
                        <a:spcAft>
                          <a:spcPts val="0"/>
                        </a:spcAft>
                      </a:pPr>
                      <a:r>
                        <a:rPr lang="en-US" sz="1200" b="1">
                          <a:solidFill>
                            <a:schemeClr val="tx1"/>
                          </a:solidFill>
                          <a:effectLst/>
                        </a:rPr>
                        <a:t>Downtown Revitalization</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January 27, 2023</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March 10, 2023</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287794237"/>
                  </a:ext>
                </a:extLst>
              </a:tr>
              <a:tr h="678425">
                <a:tc>
                  <a:txBody>
                    <a:bodyPr/>
                    <a:lstStyle/>
                    <a:p>
                      <a:pPr marL="0" marR="0">
                        <a:spcBef>
                          <a:spcPts val="0"/>
                        </a:spcBef>
                        <a:spcAft>
                          <a:spcPts val="0"/>
                        </a:spcAft>
                      </a:pPr>
                      <a:r>
                        <a:rPr lang="en-US" sz="1200" b="1">
                          <a:solidFill>
                            <a:schemeClr val="tx1"/>
                          </a:solidFill>
                          <a:effectLst/>
                        </a:rPr>
                        <a:t>Economic Development</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1</a:t>
                      </a:r>
                      <a:r>
                        <a:rPr lang="en-US" sz="1200" b="1" baseline="30000">
                          <a:solidFill>
                            <a:schemeClr val="tx1"/>
                          </a:solidFill>
                          <a:effectLst/>
                        </a:rPr>
                        <a:t>st</a:t>
                      </a:r>
                      <a:r>
                        <a:rPr lang="en-US" sz="1200" b="1">
                          <a:solidFill>
                            <a:schemeClr val="tx1"/>
                          </a:solidFill>
                          <a:effectLst/>
                        </a:rPr>
                        <a:t> of the month starting July 1,2023</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Per invitation</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373579602"/>
                  </a:ext>
                </a:extLst>
              </a:tr>
              <a:tr h="473485">
                <a:tc>
                  <a:txBody>
                    <a:bodyPr/>
                    <a:lstStyle/>
                    <a:p>
                      <a:pPr marL="0" marR="0">
                        <a:spcBef>
                          <a:spcPts val="0"/>
                        </a:spcBef>
                        <a:spcAft>
                          <a:spcPts val="0"/>
                        </a:spcAft>
                      </a:pPr>
                      <a:r>
                        <a:rPr lang="en-US" sz="1200" b="1">
                          <a:solidFill>
                            <a:schemeClr val="tx1"/>
                          </a:solidFill>
                          <a:effectLst/>
                        </a:rPr>
                        <a:t>Housing Assistance</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March 24, 2023</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May 19, 2023</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083962258"/>
                  </a:ext>
                </a:extLst>
              </a:tr>
              <a:tr h="473485">
                <a:tc>
                  <a:txBody>
                    <a:bodyPr/>
                    <a:lstStyle/>
                    <a:p>
                      <a:pPr marL="0" marR="0">
                        <a:spcBef>
                          <a:spcPts val="0"/>
                        </a:spcBef>
                        <a:spcAft>
                          <a:spcPts val="0"/>
                        </a:spcAft>
                      </a:pPr>
                      <a:r>
                        <a:rPr lang="en-US" sz="1200" b="1">
                          <a:solidFill>
                            <a:schemeClr val="tx1"/>
                          </a:solidFill>
                          <a:effectLst/>
                        </a:rPr>
                        <a:t>Public Infrastructure</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NA  </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NA</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502458295"/>
                  </a:ext>
                </a:extLst>
              </a:tr>
              <a:tr h="473485">
                <a:tc>
                  <a:txBody>
                    <a:bodyPr/>
                    <a:lstStyle/>
                    <a:p>
                      <a:pPr marL="0" marR="0">
                        <a:spcBef>
                          <a:spcPts val="0"/>
                        </a:spcBef>
                        <a:spcAft>
                          <a:spcPts val="0"/>
                        </a:spcAft>
                      </a:pPr>
                      <a:r>
                        <a:rPr lang="en-US" sz="1200" b="1">
                          <a:solidFill>
                            <a:schemeClr val="tx1"/>
                          </a:solidFill>
                          <a:effectLst/>
                        </a:rPr>
                        <a:t>Public Service</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March 24, 2023</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May 5, 2023</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65671457"/>
                  </a:ext>
                </a:extLst>
              </a:tr>
              <a:tr h="473485">
                <a:tc>
                  <a:txBody>
                    <a:bodyPr/>
                    <a:lstStyle/>
                    <a:p>
                      <a:pPr marL="0" marR="0">
                        <a:spcBef>
                          <a:spcPts val="0"/>
                        </a:spcBef>
                        <a:spcAft>
                          <a:spcPts val="0"/>
                        </a:spcAft>
                      </a:pPr>
                      <a:r>
                        <a:rPr lang="en-US" sz="1200" b="1">
                          <a:solidFill>
                            <a:schemeClr val="tx1"/>
                          </a:solidFill>
                          <a:effectLst/>
                        </a:rPr>
                        <a:t>Community Enterprise</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February 24, 2023</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April 14, 2023</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242093408"/>
                  </a:ext>
                </a:extLst>
              </a:tr>
              <a:tr h="473485">
                <a:tc>
                  <a:txBody>
                    <a:bodyPr/>
                    <a:lstStyle/>
                    <a:p>
                      <a:pPr marL="0" marR="0">
                        <a:spcBef>
                          <a:spcPts val="0"/>
                        </a:spcBef>
                        <a:spcAft>
                          <a:spcPts val="0"/>
                        </a:spcAft>
                      </a:pPr>
                      <a:r>
                        <a:rPr lang="en-US" sz="1200" b="1">
                          <a:solidFill>
                            <a:schemeClr val="tx1"/>
                          </a:solidFill>
                          <a:effectLst/>
                        </a:rPr>
                        <a:t>Special Projects</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TBD</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TBD</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4192285197"/>
                  </a:ext>
                </a:extLst>
              </a:tr>
              <a:tr h="473485">
                <a:tc>
                  <a:txBody>
                    <a:bodyPr/>
                    <a:lstStyle/>
                    <a:p>
                      <a:pPr marL="0" marR="0">
                        <a:spcBef>
                          <a:spcPts val="0"/>
                        </a:spcBef>
                        <a:spcAft>
                          <a:spcPts val="0"/>
                        </a:spcAft>
                      </a:pPr>
                      <a:r>
                        <a:rPr lang="en-US" sz="1200" b="1">
                          <a:solidFill>
                            <a:schemeClr val="tx1"/>
                          </a:solidFill>
                          <a:effectLst/>
                        </a:rPr>
                        <a:t>Urgent Need*</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a:solidFill>
                            <a:schemeClr val="tx1"/>
                          </a:solidFill>
                          <a:effectLst/>
                        </a:rPr>
                        <a:t>TBD</a:t>
                      </a:r>
                      <a:endParaRPr lang="en-US" sz="1200" b="1">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spcBef>
                          <a:spcPts val="0"/>
                        </a:spcBef>
                        <a:spcAft>
                          <a:spcPts val="0"/>
                        </a:spcAft>
                      </a:pPr>
                      <a:r>
                        <a:rPr lang="en-US" sz="1200" b="1" dirty="0">
                          <a:solidFill>
                            <a:schemeClr val="tx1"/>
                          </a:solidFill>
                          <a:effectLst/>
                        </a:rPr>
                        <a:t>TBD</a:t>
                      </a:r>
                      <a:endParaRPr lang="en-US" sz="1200" b="1" dirty="0">
                        <a:solidFill>
                          <a:schemeClr val="tx1"/>
                        </a:solidFill>
                        <a:effectLst/>
                        <a:latin typeface="Arial" panose="020B0604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998714197"/>
                  </a:ext>
                </a:extLst>
              </a:tr>
            </a:tbl>
          </a:graphicData>
        </a:graphic>
      </p:graphicFrame>
    </p:spTree>
    <p:extLst>
      <p:ext uri="{BB962C8B-B14F-4D97-AF65-F5344CB8AC3E}">
        <p14:creationId xmlns:p14="http://schemas.microsoft.com/office/powerpoint/2010/main" val="354357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907497-0E31-4A2D-A90C-07037D5ACCE7}"/>
              </a:ext>
            </a:extLst>
          </p:cNvPr>
          <p:cNvSpPr txBox="1"/>
          <p:nvPr/>
        </p:nvSpPr>
        <p:spPr>
          <a:xfrm>
            <a:off x="762000" y="838200"/>
            <a:ext cx="7772400" cy="1754326"/>
          </a:xfrm>
          <a:prstGeom prst="rect">
            <a:avLst/>
          </a:prstGeom>
          <a:noFill/>
        </p:spPr>
        <p:txBody>
          <a:bodyPr wrap="square" rtlCol="0">
            <a:spAutoFit/>
          </a:bodyPr>
          <a:lstStyle/>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ahoma" panose="020B0604030504040204" pitchFamily="34" charset="0"/>
              </a:rPr>
              <a:t>2023 CDBG Budget	                       $</a:t>
            </a:r>
            <a:r>
              <a:rPr lang="en-US" sz="1800" b="1" dirty="0">
                <a:effectLst/>
                <a:latin typeface="Arial" panose="020B0604020202020204" pitchFamily="34" charset="0"/>
                <a:ea typeface="Times New Roman" panose="02020603050405020304" pitchFamily="18" charset="0"/>
                <a:cs typeface="Tahoma" panose="020B0604030504040204" pitchFamily="34" charset="0"/>
              </a:rPr>
              <a:t>11,862,076</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ahoma" panose="020B0604030504040204" pitchFamily="34" charset="0"/>
              </a:rPr>
              <a:t>Administration	    		              $337,241</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ahoma" panose="020B0604030504040204" pitchFamily="34" charset="0"/>
            </a:endParaRPr>
          </a:p>
          <a:p>
            <a:pPr marL="0" marR="0">
              <a:spcBef>
                <a:spcPts val="0"/>
              </a:spcBef>
              <a:spcAft>
                <a:spcPts val="0"/>
              </a:spcAft>
              <a:tabLst>
                <a:tab pos="5143500" algn="l"/>
              </a:tabLst>
            </a:pPr>
            <a:r>
              <a:rPr lang="en-US" sz="1800" dirty="0">
                <a:effectLst/>
                <a:latin typeface="Arial" panose="020B0604020202020204" pitchFamily="34" charset="0"/>
                <a:ea typeface="Times New Roman" panose="02020603050405020304" pitchFamily="18" charset="0"/>
                <a:cs typeface="Tahoma" panose="020B0604030504040204" pitchFamily="34" charset="0"/>
              </a:rPr>
              <a:t>Technical Assistance Administration               $118,620</a:t>
            </a:r>
          </a:p>
        </p:txBody>
      </p:sp>
      <p:pic>
        <p:nvPicPr>
          <p:cNvPr id="4" name="Picture 3" descr="A picture containing text, person&#10;&#10;Description automatically generated">
            <a:extLst>
              <a:ext uri="{FF2B5EF4-FFF2-40B4-BE49-F238E27FC236}">
                <a16:creationId xmlns:a16="http://schemas.microsoft.com/office/drawing/2014/main" id="{C277AF7C-4357-44FD-BD02-AAA8BCE965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2617926"/>
            <a:ext cx="5715000" cy="3810000"/>
          </a:xfrm>
          <a:prstGeom prst="rect">
            <a:avLst/>
          </a:prstGeom>
        </p:spPr>
      </p:pic>
      <p:sp>
        <p:nvSpPr>
          <p:cNvPr id="5" name="TextBox 4">
            <a:extLst>
              <a:ext uri="{FF2B5EF4-FFF2-40B4-BE49-F238E27FC236}">
                <a16:creationId xmlns:a16="http://schemas.microsoft.com/office/drawing/2014/main" id="{02A9AB6F-9B9C-45C6-87DD-D699F56EF0A8}"/>
              </a:ext>
            </a:extLst>
          </p:cNvPr>
          <p:cNvSpPr txBox="1"/>
          <p:nvPr/>
        </p:nvSpPr>
        <p:spPr>
          <a:xfrm>
            <a:off x="0" y="6477000"/>
            <a:ext cx="9144000" cy="230832"/>
          </a:xfrm>
          <a:prstGeom prst="rect">
            <a:avLst/>
          </a:prstGeom>
          <a:noFill/>
        </p:spPr>
        <p:txBody>
          <a:bodyPr wrap="square" rtlCol="0">
            <a:spAutoFit/>
          </a:bodyPr>
          <a:lstStyle/>
          <a:p>
            <a:r>
              <a:rPr lang="en-US" sz="900">
                <a:hlinkClick r:id="rId4" tooltip="http://waldenwritingcenter.blogspot.com/2014/11/how-to-give-useful-peer-feedback.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28672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F2B63-C0E7-456E-B66C-0D7848050E01}"/>
              </a:ext>
            </a:extLst>
          </p:cNvPr>
          <p:cNvSpPr txBox="1"/>
          <p:nvPr/>
        </p:nvSpPr>
        <p:spPr>
          <a:xfrm>
            <a:off x="685800" y="685800"/>
            <a:ext cx="7696200" cy="4247317"/>
          </a:xfrm>
          <a:prstGeom prst="rect">
            <a:avLst/>
          </a:prstGeom>
          <a:noFill/>
        </p:spPr>
        <p:txBody>
          <a:bodyPr wrap="square" rtlCol="0">
            <a:spAutoFit/>
          </a:bodyPr>
          <a:lstStyle/>
          <a:p>
            <a:pPr marL="0" marR="0">
              <a:spcBef>
                <a:spcPts val="0"/>
              </a:spcBef>
              <a:spcAft>
                <a:spcPts val="0"/>
              </a:spcAft>
            </a:pPr>
            <a:r>
              <a:rPr lang="en-US" u="sng" dirty="0">
                <a:effectLst/>
                <a:latin typeface="Arial" panose="020B0604020202020204" pitchFamily="34" charset="0"/>
                <a:ea typeface="Times New Roman" panose="02020603050405020304" pitchFamily="18" charset="0"/>
                <a:cs typeface="Tahoma" panose="020B0604030504040204" pitchFamily="34" charset="0"/>
              </a:rPr>
              <a:t>Community Development</a:t>
            </a:r>
            <a:endParaRPr lang="en-US" dirty="0">
              <a:effectLst/>
              <a:latin typeface="Arial" panose="020B0604020202020204" pitchFamily="34" charset="0"/>
              <a:ea typeface="Times New Roman" panose="02020603050405020304" pitchFamily="18" charset="0"/>
              <a:cs typeface="Tahoma" panose="020B0604030504040204" pitchFamily="34"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Rural Housing Preservation Program  		     1,000,000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Downtown Revitalization Grants 		                   300,000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Home Repair Network Program			     1,000,000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Housing Assistance Grants			     2,000,000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Public Service Grants			                    200,000          </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Public Infrastructure Grants			     2,800,000	</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Regional Council Planning Assistance		        150,000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Small Business Development Centers		        100,000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Maine Development Foundation/Downtown Center Assistance						      	        300,000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Community Enterprise Grants			        600,000</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Special Projects			        		        656,215</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ahoma" panose="020B0604030504040204" pitchFamily="34" charset="0"/>
              </a:rPr>
              <a:t>Urgent Need Grants*			        	        0</a:t>
            </a:r>
          </a:p>
          <a:p>
            <a:endParaRPr lang="en-US" dirty="0"/>
          </a:p>
        </p:txBody>
      </p:sp>
      <p:pic>
        <p:nvPicPr>
          <p:cNvPr id="4" name="Picture 3" descr="A picture containing toy, LEGO&#10;&#10;Description automatically generated">
            <a:extLst>
              <a:ext uri="{FF2B5EF4-FFF2-40B4-BE49-F238E27FC236}">
                <a16:creationId xmlns:a16="http://schemas.microsoft.com/office/drawing/2014/main" id="{AE4FDA0D-59A3-48BC-B737-FFC577770D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3600" y="4648200"/>
            <a:ext cx="5029200" cy="2209800"/>
          </a:xfrm>
          <a:prstGeom prst="rect">
            <a:avLst/>
          </a:prstGeom>
        </p:spPr>
      </p:pic>
    </p:spTree>
    <p:extLst>
      <p:ext uri="{BB962C8B-B14F-4D97-AF65-F5344CB8AC3E}">
        <p14:creationId xmlns:p14="http://schemas.microsoft.com/office/powerpoint/2010/main" val="133427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B1560-22F8-4CF3-B10E-5D2608E95CB2}"/>
              </a:ext>
            </a:extLst>
          </p:cNvPr>
          <p:cNvSpPr txBox="1"/>
          <p:nvPr/>
        </p:nvSpPr>
        <p:spPr>
          <a:xfrm>
            <a:off x="914400" y="685800"/>
            <a:ext cx="7924800" cy="1569660"/>
          </a:xfrm>
          <a:prstGeom prst="rect">
            <a:avLst/>
          </a:prstGeom>
          <a:noFill/>
        </p:spPr>
        <p:txBody>
          <a:bodyPr wrap="square" rtlCol="0">
            <a:spAutoFit/>
          </a:bodyPr>
          <a:lstStyle/>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Economic Development Grants 		     1,000,000</a:t>
            </a:r>
          </a:p>
          <a:p>
            <a:pPr marL="0" marR="0">
              <a:spcBef>
                <a:spcPts val="0"/>
              </a:spcBef>
              <a:spcAft>
                <a:spcPts val="0"/>
              </a:spcAft>
            </a:pP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Micro-Enterprise Assistance Grants		     1,300,000</a:t>
            </a:r>
          </a:p>
          <a:p>
            <a:endParaRPr lang="en-US" dirty="0"/>
          </a:p>
        </p:txBody>
      </p:sp>
      <p:pic>
        <p:nvPicPr>
          <p:cNvPr id="4" name="Picture 3" descr="Text&#10;&#10;Description automatically generated with low confidence">
            <a:extLst>
              <a:ext uri="{FF2B5EF4-FFF2-40B4-BE49-F238E27FC236}">
                <a16:creationId xmlns:a16="http://schemas.microsoft.com/office/drawing/2014/main" id="{854E35D7-73DE-47AF-89EC-E694879AD7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255460"/>
            <a:ext cx="6934200" cy="4297740"/>
          </a:xfrm>
          <a:prstGeom prst="rect">
            <a:avLst/>
          </a:prstGeom>
        </p:spPr>
      </p:pic>
    </p:spTree>
    <p:extLst>
      <p:ext uri="{BB962C8B-B14F-4D97-AF65-F5344CB8AC3E}">
        <p14:creationId xmlns:p14="http://schemas.microsoft.com/office/powerpoint/2010/main" val="107419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46130"/>
            <a:ext cx="3111402" cy="400110"/>
          </a:xfrm>
          <a:prstGeom prst="rect">
            <a:avLst/>
          </a:prstGeom>
          <a:noFill/>
        </p:spPr>
        <p:txBody>
          <a:bodyPr wrap="square" rtlCol="0">
            <a:spAutoFit/>
          </a:bodyPr>
          <a:lstStyle/>
          <a:p>
            <a:pPr algn="ctr"/>
            <a:r>
              <a:rPr lang="en-US" sz="2000" b="1" dirty="0">
                <a:solidFill>
                  <a:srgbClr val="FF0000"/>
                </a:solidFill>
              </a:rPr>
              <a:t>Proposed Budget</a:t>
            </a:r>
          </a:p>
        </p:txBody>
      </p:sp>
      <p:sp>
        <p:nvSpPr>
          <p:cNvPr id="7" name="TextBox 6"/>
          <p:cNvSpPr txBox="1"/>
          <p:nvPr/>
        </p:nvSpPr>
        <p:spPr>
          <a:xfrm>
            <a:off x="990600" y="914400"/>
            <a:ext cx="7391400" cy="2062103"/>
          </a:xfrm>
          <a:prstGeom prst="rect">
            <a:avLst/>
          </a:prstGeom>
          <a:noFill/>
        </p:spPr>
        <p:txBody>
          <a:bodyPr wrap="square" rtlCol="0">
            <a:spAutoFit/>
          </a:bodyPr>
          <a:lstStyle/>
          <a:p>
            <a:r>
              <a:rPr lang="en-US" sz="3200" dirty="0"/>
              <a:t>Typically, we have about $3 million for sewer and water projects each year. We only take applications on</a:t>
            </a:r>
          </a:p>
          <a:p>
            <a:r>
              <a:rPr lang="en-US" sz="3200" dirty="0"/>
              <a:t>Even years, the next is 2024. </a:t>
            </a:r>
          </a:p>
        </p:txBody>
      </p:sp>
      <p:pic>
        <p:nvPicPr>
          <p:cNvPr id="4" name="Picture 3">
            <a:extLst>
              <a:ext uri="{FF2B5EF4-FFF2-40B4-BE49-F238E27FC236}">
                <a16:creationId xmlns:a16="http://schemas.microsoft.com/office/drawing/2014/main" id="{BF8681DA-A6DF-49D3-B1CA-A09B45EB8D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82800" y="3276600"/>
            <a:ext cx="5537200" cy="3193938"/>
          </a:xfrm>
          <a:prstGeom prst="rect">
            <a:avLst/>
          </a:prstGeom>
        </p:spPr>
      </p:pic>
      <p:sp>
        <p:nvSpPr>
          <p:cNvPr id="5" name="TextBox 4">
            <a:extLst>
              <a:ext uri="{FF2B5EF4-FFF2-40B4-BE49-F238E27FC236}">
                <a16:creationId xmlns:a16="http://schemas.microsoft.com/office/drawing/2014/main" id="{B6B323CB-37D8-4EC3-94C4-9F4EA730F830}"/>
              </a:ext>
            </a:extLst>
          </p:cNvPr>
          <p:cNvSpPr txBox="1"/>
          <p:nvPr/>
        </p:nvSpPr>
        <p:spPr>
          <a:xfrm>
            <a:off x="2286000" y="6590358"/>
            <a:ext cx="6324600" cy="230832"/>
          </a:xfrm>
          <a:prstGeom prst="rect">
            <a:avLst/>
          </a:prstGeom>
          <a:noFill/>
        </p:spPr>
        <p:txBody>
          <a:bodyPr wrap="square" rtlCol="0">
            <a:spAutoFit/>
          </a:bodyPr>
          <a:lstStyle/>
          <a:p>
            <a:r>
              <a:rPr lang="en-US" sz="900" dirty="0">
                <a:hlinkClick r:id="rId4" tooltip="http://en.wikipedia.org/wiki/File:Innaguration_of_Water_Treatment_Plant.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5141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024744" cy="2706136"/>
          </a:xfrm>
        </p:spPr>
        <p:txBody>
          <a:bodyPr>
            <a:normAutofit/>
          </a:bodyPr>
          <a:lstStyle/>
          <a:p>
            <a:pPr algn="ctr"/>
            <a:r>
              <a:rPr lang="en-US" dirty="0"/>
              <a:t>Funding for the 2024 Program year will not be available until after:</a:t>
            </a:r>
            <a:br>
              <a:rPr lang="en-US" dirty="0"/>
            </a:br>
            <a:r>
              <a:rPr lang="en-US" b="1" dirty="0">
                <a:solidFill>
                  <a:srgbClr val="FF0000"/>
                </a:solidFill>
              </a:rPr>
              <a:t>August 1, 2024</a:t>
            </a:r>
            <a:endParaRPr lang="en-US" b="1" dirty="0"/>
          </a:p>
        </p:txBody>
      </p:sp>
    </p:spTree>
    <p:extLst>
      <p:ext uri="{BB962C8B-B14F-4D97-AF65-F5344CB8AC3E}">
        <p14:creationId xmlns:p14="http://schemas.microsoft.com/office/powerpoint/2010/main" val="296831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1" y="381000"/>
            <a:ext cx="7024744" cy="1143000"/>
          </a:xfrm>
        </p:spPr>
        <p:txBody>
          <a:bodyPr/>
          <a:lstStyle/>
          <a:p>
            <a:r>
              <a:rPr lang="en-US" dirty="0"/>
              <a:t>Funding:</a:t>
            </a:r>
          </a:p>
        </p:txBody>
      </p:sp>
      <p:sp>
        <p:nvSpPr>
          <p:cNvPr id="5" name="TextBox 4"/>
          <p:cNvSpPr txBox="1"/>
          <p:nvPr/>
        </p:nvSpPr>
        <p:spPr>
          <a:xfrm>
            <a:off x="609600" y="1720840"/>
            <a:ext cx="2971800" cy="3416320"/>
          </a:xfrm>
          <a:prstGeom prst="rect">
            <a:avLst/>
          </a:prstGeom>
          <a:noFill/>
        </p:spPr>
        <p:txBody>
          <a:bodyPr wrap="square" rtlCol="0">
            <a:spAutoFit/>
          </a:bodyPr>
          <a:lstStyle/>
          <a:p>
            <a:r>
              <a:rPr lang="en-US" dirty="0"/>
              <a:t>The community may need to obtain funding to complete the project through available resources such as:</a:t>
            </a:r>
          </a:p>
          <a:p>
            <a:pPr marL="285750" indent="-285750">
              <a:buFont typeface="Arial" pitchFamily="34" charset="0"/>
              <a:buChar char="•"/>
            </a:pPr>
            <a:r>
              <a:rPr lang="en-US" dirty="0"/>
              <a:t>Rural Development</a:t>
            </a:r>
          </a:p>
          <a:p>
            <a:pPr marL="285750" indent="-285750">
              <a:buFont typeface="Arial" pitchFamily="34" charset="0"/>
              <a:buChar char="•"/>
            </a:pPr>
            <a:r>
              <a:rPr lang="en-US" dirty="0"/>
              <a:t>Drinking water program</a:t>
            </a:r>
          </a:p>
          <a:p>
            <a:pPr marL="285750" indent="-285750">
              <a:buFont typeface="Arial" pitchFamily="34" charset="0"/>
              <a:buChar char="•"/>
            </a:pPr>
            <a:r>
              <a:rPr lang="en-US" dirty="0"/>
              <a:t>Borrowing</a:t>
            </a:r>
          </a:p>
          <a:p>
            <a:pPr marL="285750" indent="-285750">
              <a:buFont typeface="Arial" pitchFamily="34" charset="0"/>
              <a:buChar char="•"/>
            </a:pPr>
            <a:r>
              <a:rPr lang="en-US" dirty="0"/>
              <a:t>Bonding</a:t>
            </a:r>
          </a:p>
          <a:p>
            <a:pPr marL="285750" indent="-285750">
              <a:buFont typeface="Arial" pitchFamily="34" charset="0"/>
              <a:buChar char="•"/>
            </a:pPr>
            <a:r>
              <a:rPr lang="en-US" dirty="0"/>
              <a:t>DEP programs</a:t>
            </a:r>
          </a:p>
          <a:p>
            <a:endParaRPr lang="en-US" dirty="0"/>
          </a:p>
        </p:txBody>
      </p:sp>
      <p:pic>
        <p:nvPicPr>
          <p:cNvPr id="4098" name="Picture 2" descr="G:\OCD\CDBG\Photos\Danforth-PI 2008\DSCN26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990599"/>
            <a:ext cx="5105400" cy="379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C4206EE50E4144A72F742A5CACF60E" ma:contentTypeVersion="10" ma:contentTypeDescription="Create a new document." ma:contentTypeScope="" ma:versionID="f2fdaee462c0128ca4b53e9e8255895d">
  <xsd:schema xmlns:xsd="http://www.w3.org/2001/XMLSchema" xmlns:xs="http://www.w3.org/2001/XMLSchema" xmlns:p="http://schemas.microsoft.com/office/2006/metadata/properties" xmlns:ns1="http://schemas.microsoft.com/sharepoint/v3" xmlns:ns3="d6895f32-120d-4a9c-b283-d0aedd531788" targetNamespace="http://schemas.microsoft.com/office/2006/metadata/properties" ma:root="true" ma:fieldsID="7e42b60a3630f0651ffef6bc2f895541" ns1:_="" ns3:_="">
    <xsd:import namespace="http://schemas.microsoft.com/sharepoint/v3"/>
    <xsd:import namespace="d6895f32-120d-4a9c-b283-d0aedd5317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895f32-120d-4a9c-b283-d0aedd531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84BC2-CA28-4FA7-8C7B-2EF6935B9E1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6895f32-120d-4a9c-b283-d0aedd531788"/>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AB09C53-6CD6-487A-B3BA-354AA493DFE6}">
  <ds:schemaRefs>
    <ds:schemaRef ds:uri="http://schemas.microsoft.com/sharepoint/v3/contenttype/forms"/>
  </ds:schemaRefs>
</ds:datastoreItem>
</file>

<file path=customXml/itemProps3.xml><?xml version="1.0" encoding="utf-8"?>
<ds:datastoreItem xmlns:ds="http://schemas.openxmlformats.org/officeDocument/2006/customXml" ds:itemID="{51AEA9FB-1671-4745-90F3-D34E4403B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895f32-120d-4a9c-b283-d0aedd5317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2424</TotalTime>
  <Words>1830</Words>
  <Application>Microsoft Office PowerPoint</Application>
  <PresentationFormat>On-screen Show (4:3)</PresentationFormat>
  <Paragraphs>206</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2</vt:lpstr>
      <vt:lpstr>Austin</vt:lpstr>
      <vt:lpstr>EMDC 12th Annual  Grants Conference</vt:lpstr>
      <vt:lpstr>CDBG Funding is provided by HUD through an annual allocation to the State CDBG Program.</vt:lpstr>
      <vt:lpstr>Current Schedule</vt:lpstr>
      <vt:lpstr>PowerPoint Presentation</vt:lpstr>
      <vt:lpstr>PowerPoint Presentation</vt:lpstr>
      <vt:lpstr>PowerPoint Presentation</vt:lpstr>
      <vt:lpstr>PowerPoint Presentation</vt:lpstr>
      <vt:lpstr>Funding for the 2024 Program year will not be available until after: August 1, 2024</vt:lpstr>
      <vt:lpstr>Funding:</vt:lpstr>
      <vt:lpstr>Bridging a funding gap….</vt:lpstr>
      <vt:lpstr>Who will benefit from this?</vt:lpstr>
      <vt:lpstr>FOR PUBLIC INTRASTRUCTURE YOU WILL NEED AN INCOME SURVEY! EITHER OF THE USERS OF THE SYSTEM OR THE USERS IN THE LOCATION OF PIPE REPLACMENTS.</vt:lpstr>
      <vt:lpstr>In order to be eligible 51% of the beneficiaries must be low to moderate income.  This applies to Public Service Projects as well.</vt:lpstr>
      <vt:lpstr>Letter of Intent:</vt:lpstr>
      <vt:lpstr>Letters of Intent…. Contact us to review your project.  </vt:lpstr>
      <vt:lpstr>Letter of Intent Tips:</vt:lpstr>
      <vt:lpstr>LOI to Application:</vt:lpstr>
      <vt:lpstr>The Application has Three key pieces:</vt:lpstr>
      <vt:lpstr>Impact:</vt:lpstr>
      <vt:lpstr>Development Strategy:</vt:lpstr>
      <vt:lpstr>Citizen Participation:</vt:lpstr>
      <vt:lpstr>Our Process….</vt:lpstr>
      <vt:lpstr>Contact the Office of Community Development:</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CDBG Application Workshop</dc:title>
  <dc:creator>Tammy Knight</dc:creator>
  <cp:lastModifiedBy>Holden, TerryAnn</cp:lastModifiedBy>
  <cp:revision>108</cp:revision>
  <cp:lastPrinted>2012-11-01T15:49:19Z</cp:lastPrinted>
  <dcterms:created xsi:type="dcterms:W3CDTF">2012-10-10T14:33:02Z</dcterms:created>
  <dcterms:modified xsi:type="dcterms:W3CDTF">2023-05-10T15:50:49Z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0x01010033C4206EE50E4144A72F742A5CACF60E</vt:lpwstr>
  </property>
</Properties>
</file>