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 bookmarkIdSeed="2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0" r:id="rId3"/>
    <p:sldId id="279" r:id="rId4"/>
    <p:sldId id="257" r:id="rId5"/>
    <p:sldId id="258" r:id="rId6"/>
    <p:sldId id="283" r:id="rId7"/>
    <p:sldId id="286" r:id="rId8"/>
    <p:sldId id="264" r:id="rId9"/>
    <p:sldId id="265" r:id="rId10"/>
    <p:sldId id="260" r:id="rId11"/>
    <p:sldId id="284" r:id="rId12"/>
    <p:sldId id="266" r:id="rId13"/>
    <p:sldId id="294" r:id="rId14"/>
    <p:sldId id="288" r:id="rId15"/>
    <p:sldId id="268" r:id="rId16"/>
    <p:sldId id="273" r:id="rId17"/>
    <p:sldId id="270" r:id="rId18"/>
    <p:sldId id="274" r:id="rId19"/>
    <p:sldId id="295" r:id="rId20"/>
    <p:sldId id="289" r:id="rId21"/>
    <p:sldId id="290" r:id="rId22"/>
    <p:sldId id="299" r:id="rId23"/>
    <p:sldId id="300" r:id="rId24"/>
    <p:sldId id="296" r:id="rId25"/>
    <p:sldId id="297" r:id="rId26"/>
    <p:sldId id="298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94643" autoAdjust="0"/>
  </p:normalViewPr>
  <p:slideViewPr>
    <p:cSldViewPr>
      <p:cViewPr varScale="1">
        <p:scale>
          <a:sx n="48" d="100"/>
          <a:sy n="48" d="100"/>
        </p:scale>
        <p:origin x="138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78"/>
    </p:cViewPr>
  </p:sorterViewPr>
  <p:notesViewPr>
    <p:cSldViewPr>
      <p:cViewPr varScale="1">
        <p:scale>
          <a:sx n="40" d="100"/>
          <a:sy n="40" d="100"/>
        </p:scale>
        <p:origin x="-2592" y="-120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67" tIns="46585" rIns="93167" bIns="465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67" tIns="46585" rIns="93167" bIns="46585" rtlCol="0"/>
          <a:lstStyle>
            <a:lvl1pPr algn="r">
              <a:defRPr sz="1200"/>
            </a:lvl1pPr>
          </a:lstStyle>
          <a:p>
            <a:fld id="{AF159E1B-086B-4404-AE30-523AB6F4A388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5" rIns="93167" bIns="465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5" rIns="93167" bIns="46585" rtlCol="0" anchor="b"/>
          <a:lstStyle>
            <a:lvl1pPr algn="r">
              <a:defRPr sz="1200"/>
            </a:lvl1pPr>
          </a:lstStyle>
          <a:p>
            <a:fld id="{E7433467-91F7-4ADA-84DE-3FBC27A9F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0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513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1380444B-BC1E-4269-972D-88C8F280C950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6"/>
            <a:ext cx="5607050" cy="4183063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3322652F-F2E7-48A8-B7FE-B1B7F9CD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7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2652F-F2E7-48A8-B7FE-B1B7F9CDAC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86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2652F-F2E7-48A8-B7FE-B1B7F9CDAC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19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2652F-F2E7-48A8-B7FE-B1B7F9CDAC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24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2652F-F2E7-48A8-B7FE-B1B7F9CDAC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51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2652F-F2E7-48A8-B7FE-B1B7F9CDAC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28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2652F-F2E7-48A8-B7FE-B1B7F9CDAC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04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2652F-F2E7-48A8-B7FE-B1B7F9CDAC9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69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2652F-F2E7-48A8-B7FE-B1B7F9CDAC9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58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2652F-F2E7-48A8-B7FE-B1B7F9CDAC9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289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2652F-F2E7-48A8-B7FE-B1B7F9CDAC9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54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2652F-F2E7-48A8-B7FE-B1B7F9CDAC9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0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2652F-F2E7-48A8-B7FE-B1B7F9CDAC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257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2652F-F2E7-48A8-B7FE-B1B7F9CDAC9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53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2652F-F2E7-48A8-B7FE-B1B7F9CDAC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23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2652F-F2E7-48A8-B7FE-B1B7F9CDAC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62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2652F-F2E7-48A8-B7FE-B1B7F9CDAC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08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2652F-F2E7-48A8-B7FE-B1B7F9CDAC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08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2652F-F2E7-48A8-B7FE-B1B7F9CDAC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68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2652F-F2E7-48A8-B7FE-B1B7F9CDAC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70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2652F-F2E7-48A8-B7FE-B1B7F9CDAC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7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4642-8C23-4421-9EAB-D632863B018D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947C-4F5B-453C-93BC-7D19BD84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81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4642-8C23-4421-9EAB-D632863B018D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947C-4F5B-453C-93BC-7D19BD84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4642-8C23-4421-9EAB-D632863B018D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947C-4F5B-453C-93BC-7D19BD84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03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9763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5"/>
          <p:cNvSpPr txBox="1">
            <a:spLocks noChangeArrowheads="1"/>
          </p:cNvSpPr>
          <p:nvPr userDrawn="1"/>
        </p:nvSpPr>
        <p:spPr bwMode="auto">
          <a:xfrm>
            <a:off x="5257800" y="6553200"/>
            <a:ext cx="3886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800"/>
              <a:t>Copyright 2012 Eastern Maine Development Corporation.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18432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4642-8C23-4421-9EAB-D632863B018D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947C-4F5B-453C-93BC-7D19BD84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02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4642-8C23-4421-9EAB-D632863B018D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947C-4F5B-453C-93BC-7D19BD84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41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4642-8C23-4421-9EAB-D632863B018D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947C-4F5B-453C-93BC-7D19BD84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6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4642-8C23-4421-9EAB-D632863B018D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947C-4F5B-453C-93BC-7D19BD84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3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4642-8C23-4421-9EAB-D632863B018D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947C-4F5B-453C-93BC-7D19BD84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2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4642-8C23-4421-9EAB-D632863B018D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947C-4F5B-453C-93BC-7D19BD84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0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4642-8C23-4421-9EAB-D632863B018D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947C-4F5B-453C-93BC-7D19BD84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0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4642-8C23-4421-9EAB-D632863B018D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B947C-4F5B-453C-93BC-7D19BD84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9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F4642-8C23-4421-9EAB-D632863B018D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B947C-4F5B-453C-93BC-7D19BD84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1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ine.gov/labor/cwri/county-economic-profiles/countyProfiles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nts.gov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ine.gov/dafs/bbm/procurementservices/vendors/rfp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FE195B-7E64-DF4A-A792-EE25D504F998}"/>
              </a:ext>
            </a:extLst>
          </p:cNvPr>
          <p:cNvSpPr txBox="1"/>
          <p:nvPr/>
        </p:nvSpPr>
        <p:spPr>
          <a:xfrm>
            <a:off x="2209800" y="4095292"/>
            <a:ext cx="5043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Georgia" panose="02040502050405020303" pitchFamily="18" charset="0"/>
              </a:rPr>
              <a:t>Fundamentals of Grants Development</a:t>
            </a:r>
          </a:p>
          <a:p>
            <a:pPr algn="ctr"/>
            <a:endParaRPr lang="en-US" sz="2400" dirty="0"/>
          </a:p>
        </p:txBody>
      </p:sp>
      <p:pic>
        <p:nvPicPr>
          <p:cNvPr id="1026" name="Picture 2" descr="C:\Users\vrusbult\AppData\Local\Microsoft\Windows\Temporary Internet Files\Content.Outlook\J3SGBEWM\Grants Conference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123" y="818164"/>
            <a:ext cx="2853754" cy="285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05329"/>
            <a:ext cx="4343400" cy="58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68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339789"/>
            <a:ext cx="6445624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altLang="en-US" sz="2800" b="1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Data Resources</a:t>
            </a:r>
          </a:p>
          <a:p>
            <a:pPr marL="904875" lvl="2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600" dirty="0">
                <a:latin typeface="Aparajita" panose="020B0604020202020204" pitchFamily="34" charset="0"/>
                <a:cs typeface="Aparajita" panose="020B0604020202020204" pitchFamily="34" charset="0"/>
              </a:rPr>
              <a:t>U.S. Census American Factfinder</a:t>
            </a:r>
          </a:p>
          <a:p>
            <a:pPr marL="904875" lvl="2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600" dirty="0" err="1">
                <a:latin typeface="Aparajita" panose="020B0604020202020204" pitchFamily="34" charset="0"/>
                <a:cs typeface="Aparajita" panose="020B0604020202020204" pitchFamily="34" charset="0"/>
              </a:rPr>
              <a:t>StatsAmerica</a:t>
            </a:r>
            <a:endParaRPr lang="en-US" altLang="en-US" sz="26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904875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Robert Wood Johnson Foundation County Health Rankings</a:t>
            </a:r>
          </a:p>
          <a:p>
            <a:pPr marL="904875" lvl="2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600" dirty="0">
                <a:latin typeface="Aparajita" panose="020B0604020202020204" pitchFamily="34" charset="0"/>
                <a:cs typeface="Aparajita" panose="020B0604020202020204" pitchFamily="34" charset="0"/>
              </a:rPr>
              <a:t>State of Maine Agencies</a:t>
            </a:r>
          </a:p>
          <a:p>
            <a:pPr marL="904875" lvl="2" indent="-457200">
              <a:buFont typeface="Wingdings" panose="05000000000000000000" pitchFamily="2" charset="2"/>
              <a:buChar char="§"/>
            </a:pPr>
            <a:r>
              <a:rPr lang="en-US" sz="2400" u="sng" dirty="0">
                <a:latin typeface="Aparajita" panose="020B0604020202020204" pitchFamily="34" charset="0"/>
                <a:cs typeface="Aparajita" panose="020B0604020202020204" pitchFamily="34" charset="0"/>
                <a:hlinkClick r:id="rId3"/>
              </a:rPr>
              <a:t>https://www.maine.gov/labor/cwri/county-economic-profiles/countyProfiles.html</a:t>
            </a:r>
            <a:endParaRPr lang="en-US" altLang="en-US" sz="2400" dirty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609600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808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Stating Your Case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05329"/>
            <a:ext cx="4343400" cy="58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99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85"/>
            <a:ext cx="9144000" cy="682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53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114300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9pPr>
            <a:extLst/>
          </a:lstStyle>
          <a:p>
            <a:pPr algn="ctr">
              <a:defRPr/>
            </a:pPr>
            <a:endParaRPr lang="en-US" sz="4400" dirty="0">
              <a:solidFill>
                <a:srgbClr val="6699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23555" name="Content Placeholder 2"/>
          <p:cNvSpPr txBox="1">
            <a:spLocks/>
          </p:cNvSpPr>
          <p:nvPr/>
        </p:nvSpPr>
        <p:spPr bwMode="auto">
          <a:xfrm>
            <a:off x="1981200" y="2286000"/>
            <a:ext cx="5867400" cy="175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Calibri" pitchFamily="34" charset="0"/>
              </a:defRPr>
            </a:lvl1pPr>
            <a:lvl2pPr marL="620713" indent="-2286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Aparajita" panose="020B0604020202020204" pitchFamily="34" charset="0"/>
                <a:cs typeface="Aparajita" panose="020B0604020202020204" pitchFamily="34" charset="0"/>
              </a:rPr>
              <a:t>Team expertise and experience</a:t>
            </a:r>
          </a:p>
          <a:p>
            <a:pPr>
              <a:lnSpc>
                <a:spcPct val="15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Aparajita" panose="020B0604020202020204" pitchFamily="34" charset="0"/>
                <a:cs typeface="Aparajita" panose="020B0604020202020204" pitchFamily="34" charset="0"/>
              </a:rPr>
              <a:t>Past accomplishments</a:t>
            </a:r>
          </a:p>
          <a:p>
            <a:pPr lvl="1"/>
            <a:endParaRPr lang="en-US" altLang="en-US" sz="2700" dirty="0"/>
          </a:p>
          <a:p>
            <a:endParaRPr lang="en-US" alt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8906" y="990600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808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Stating Your Case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05329"/>
            <a:ext cx="4343400" cy="58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48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114300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9pPr>
            <a:extLst/>
          </a:lstStyle>
          <a:p>
            <a:pPr algn="ctr">
              <a:defRPr/>
            </a:pPr>
            <a:endParaRPr lang="en-US" sz="4400" dirty="0">
              <a:solidFill>
                <a:srgbClr val="6699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23555" name="Content Placeholder 2"/>
          <p:cNvSpPr txBox="1">
            <a:spLocks/>
          </p:cNvSpPr>
          <p:nvPr/>
        </p:nvSpPr>
        <p:spPr bwMode="auto">
          <a:xfrm>
            <a:off x="2362200" y="2286000"/>
            <a:ext cx="5867400" cy="32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Calibri" pitchFamily="34" charset="0"/>
              </a:defRPr>
            </a:lvl1pPr>
            <a:lvl2pPr marL="620713" indent="-2286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Aparajita" panose="020B0604020202020204" pitchFamily="34" charset="0"/>
                <a:cs typeface="Aparajita" panose="020B0604020202020204" pitchFamily="34" charset="0"/>
              </a:rPr>
              <a:t>Target population</a:t>
            </a:r>
          </a:p>
          <a:p>
            <a:pPr>
              <a:lnSpc>
                <a:spcPct val="15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Aparajita" panose="020B0604020202020204" pitchFamily="34" charset="0"/>
                <a:cs typeface="Aparajita" panose="020B0604020202020204" pitchFamily="34" charset="0"/>
              </a:rPr>
              <a:t>Project description</a:t>
            </a:r>
          </a:p>
          <a:p>
            <a:pPr marL="798513" lvl="1" indent="-406400">
              <a:buClrTx/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Delivery of services</a:t>
            </a:r>
          </a:p>
          <a:p>
            <a:pPr marL="798513" lvl="1" indent="-406400">
              <a:buClrTx/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Marketing/outreach</a:t>
            </a:r>
          </a:p>
          <a:p>
            <a:pPr marL="798513" lvl="1" indent="-406400">
              <a:buClrTx/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Evaluation &amp; Outcomes</a:t>
            </a:r>
          </a:p>
          <a:p>
            <a:pPr lvl="1"/>
            <a:endParaRPr lang="en-US" altLang="en-US" sz="2700" dirty="0"/>
          </a:p>
          <a:p>
            <a:endParaRPr lang="en-US" alt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8906" y="990600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808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Stating Your Case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05329"/>
            <a:ext cx="4343400" cy="58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22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37160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9pPr>
            <a:extLst/>
          </a:lstStyle>
          <a:p>
            <a:pPr algn="ctr">
              <a:defRPr/>
            </a:pPr>
            <a:r>
              <a:rPr lang="en-US" sz="4400" dirty="0">
                <a:solidFill>
                  <a:srgbClr val="00808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Standing Apart From the Crowd</a:t>
            </a:r>
            <a:endParaRPr lang="en-US" sz="4400" dirty="0">
              <a:solidFill>
                <a:srgbClr val="008080"/>
              </a:solidFill>
              <a:effectLst/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05329"/>
            <a:ext cx="4343400" cy="58172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371600" y="2819400"/>
            <a:ext cx="586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Calibri" pitchFamily="34" charset="0"/>
              </a:defRPr>
            </a:lvl1pPr>
            <a:lvl2pPr marL="620713" indent="-2286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parajita" panose="020B0604020202020204"/>
              </a:rPr>
              <a:t>Why is funding your grant the best solution?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2800" dirty="0">
              <a:latin typeface="Aparajita" panose="020B0604020202020204"/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3733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9738" y="114300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9pPr>
            <a:extLst/>
          </a:lstStyle>
          <a:p>
            <a:pPr algn="ctr">
              <a:defRPr/>
            </a:pPr>
            <a:r>
              <a:rPr lang="en-US" sz="4400" dirty="0">
                <a:solidFill>
                  <a:srgbClr val="008080"/>
                </a:solidFill>
                <a:effectLst/>
                <a:latin typeface="Aparajita" panose="020B0604020202020204" pitchFamily="34" charset="0"/>
                <a:cs typeface="Aparajita" panose="020B0604020202020204" pitchFamily="34" charset="0"/>
              </a:rPr>
              <a:t>Budget</a:t>
            </a:r>
          </a:p>
        </p:txBody>
      </p:sp>
      <p:sp>
        <p:nvSpPr>
          <p:cNvPr id="26627" name="Content Placeholder 2"/>
          <p:cNvSpPr txBox="1">
            <a:spLocks/>
          </p:cNvSpPr>
          <p:nvPr/>
        </p:nvSpPr>
        <p:spPr bwMode="auto">
          <a:xfrm>
            <a:off x="2497138" y="2667000"/>
            <a:ext cx="6172200" cy="228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latin typeface="Aparajita" panose="020B0604020202020204" pitchFamily="34" charset="0"/>
                <a:cs typeface="Aparajita" panose="020B0604020202020204" pitchFamily="34" charset="0"/>
              </a:rPr>
              <a:t>Defining the project or program costs</a:t>
            </a:r>
          </a:p>
          <a:p>
            <a:pPr>
              <a:lnSpc>
                <a:spcPct val="15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latin typeface="Aparajita" panose="020B0604020202020204" pitchFamily="34" charset="0"/>
                <a:cs typeface="Aparajita" panose="020B0604020202020204" pitchFamily="34" charset="0"/>
              </a:rPr>
              <a:t>Preparing a budget narrative</a:t>
            </a:r>
          </a:p>
          <a:p>
            <a:pPr>
              <a:lnSpc>
                <a:spcPct val="15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latin typeface="Aparajita" panose="020B0604020202020204" pitchFamily="34" charset="0"/>
                <a:cs typeface="Aparajita" panose="020B0604020202020204" pitchFamily="34" charset="0"/>
              </a:rPr>
              <a:t>Identifying leverage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05329"/>
            <a:ext cx="4343400" cy="58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66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71488" y="99060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9pPr>
            <a:extLst/>
          </a:lstStyle>
          <a:p>
            <a:pPr algn="ctr">
              <a:defRPr/>
            </a:pPr>
            <a:r>
              <a:rPr lang="en-US" dirty="0">
                <a:solidFill>
                  <a:srgbClr val="008080"/>
                </a:solidFill>
                <a:effectLst/>
                <a:latin typeface="Aparajita" panose="020B0604020202020204" pitchFamily="34" charset="0"/>
                <a:cs typeface="Aparajita" panose="020B0604020202020204" pitchFamily="34" charset="0"/>
              </a:rPr>
              <a:t>Timeline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133600" y="2267168"/>
            <a:ext cx="7200900" cy="3657600"/>
          </a:xfrm>
          <a:prstGeom prst="rect">
            <a:avLst/>
          </a:prstGeom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5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Articulate the implementation of project</a:t>
            </a:r>
          </a:p>
          <a:p>
            <a:pPr>
              <a:lnSpc>
                <a:spcPct val="15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Delivering the deliverables</a:t>
            </a:r>
          </a:p>
          <a:p>
            <a:pPr marL="849312" lvl="1" indent="-457200">
              <a:lnSpc>
                <a:spcPct val="150000"/>
              </a:lnSpc>
              <a:buClrTx/>
              <a:buSzPct val="85000"/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Accomplish the goals and objectives </a:t>
            </a:r>
          </a:p>
          <a:p>
            <a:pPr marL="628650" lvl="1" indent="-457200">
              <a:lnSpc>
                <a:spcPct val="15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Evaluation points-in-time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05329"/>
            <a:ext cx="4343400" cy="58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52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757177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9pPr>
            <a:extLst/>
          </a:lstStyle>
          <a:p>
            <a:pPr algn="ctr">
              <a:defRPr/>
            </a:pPr>
            <a:r>
              <a:rPr lang="en-US" sz="4400" dirty="0">
                <a:solidFill>
                  <a:srgbClr val="008080"/>
                </a:solidFill>
                <a:effectLst/>
                <a:latin typeface="Aparajita" panose="020B0604020202020204" pitchFamily="34" charset="0"/>
                <a:cs typeface="Aparajita" panose="020B0604020202020204" pitchFamily="34" charset="0"/>
              </a:rPr>
              <a:t>Grant Attachments</a:t>
            </a:r>
          </a:p>
        </p:txBody>
      </p:sp>
      <p:sp>
        <p:nvSpPr>
          <p:cNvPr id="28675" name="Content Placeholder 2"/>
          <p:cNvSpPr txBox="1">
            <a:spLocks/>
          </p:cNvSpPr>
          <p:nvPr/>
        </p:nvSpPr>
        <p:spPr bwMode="auto">
          <a:xfrm>
            <a:off x="2133600" y="1600200"/>
            <a:ext cx="5257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latin typeface="Aparajita" panose="020B0604020202020204" pitchFamily="34" charset="0"/>
                <a:cs typeface="Aparajita" panose="020B0604020202020204" pitchFamily="34" charset="0"/>
              </a:rPr>
              <a:t>Financial statements</a:t>
            </a:r>
          </a:p>
          <a:p>
            <a:pPr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latin typeface="Aparajita" panose="020B0604020202020204" pitchFamily="34" charset="0"/>
                <a:cs typeface="Aparajita" panose="020B0604020202020204" pitchFamily="34" charset="0"/>
              </a:rPr>
              <a:t>Letters of support</a:t>
            </a:r>
          </a:p>
          <a:p>
            <a:pPr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latin typeface="Aparajita" panose="020B0604020202020204" pitchFamily="34" charset="0"/>
                <a:cs typeface="Aparajita" panose="020B0604020202020204" pitchFamily="34" charset="0"/>
              </a:rPr>
              <a:t>Job descriptions</a:t>
            </a:r>
          </a:p>
          <a:p>
            <a:pPr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latin typeface="Aparajita" panose="020B0604020202020204" pitchFamily="34" charset="0"/>
                <a:cs typeface="Aparajita" panose="020B0604020202020204" pitchFamily="34" charset="0"/>
              </a:rPr>
              <a:t>Resumes</a:t>
            </a:r>
          </a:p>
          <a:p>
            <a:pPr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latin typeface="Aparajita" panose="020B0604020202020204" pitchFamily="34" charset="0"/>
                <a:cs typeface="Aparajita" panose="020B0604020202020204" pitchFamily="34" charset="0"/>
              </a:rPr>
              <a:t>Graphics (maps)</a:t>
            </a:r>
          </a:p>
          <a:p>
            <a:pPr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latin typeface="Aparajita" panose="020B0604020202020204" pitchFamily="34" charset="0"/>
                <a:cs typeface="Aparajita" panose="020B0604020202020204" pitchFamily="34" charset="0"/>
              </a:rPr>
              <a:t>Data</a:t>
            </a:r>
          </a:p>
          <a:p>
            <a:pPr>
              <a:lnSpc>
                <a:spcPct val="15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latin typeface="Aparajita" panose="020B0604020202020204" pitchFamily="34" charset="0"/>
                <a:cs typeface="Aparajita" panose="020B0604020202020204" pitchFamily="34" charset="0"/>
              </a:rPr>
              <a:t>Mandatory forms</a:t>
            </a:r>
          </a:p>
          <a:p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05329"/>
            <a:ext cx="4343400" cy="58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26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71488" y="99060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9pPr>
            <a:extLst/>
          </a:lstStyle>
          <a:p>
            <a:pPr algn="ctr">
              <a:defRPr/>
            </a:pPr>
            <a:r>
              <a:rPr lang="en-US" dirty="0">
                <a:solidFill>
                  <a:srgbClr val="008080"/>
                </a:solidFill>
                <a:effectLst/>
                <a:latin typeface="Aparajita" panose="020B0604020202020204" pitchFamily="34" charset="0"/>
                <a:cs typeface="Aparajita" panose="020B0604020202020204" pitchFamily="34" charset="0"/>
              </a:rPr>
              <a:t>A Little About Logic Models</a:t>
            </a:r>
          </a:p>
          <a:p>
            <a:pPr algn="ctr">
              <a:defRPr/>
            </a:pPr>
            <a:r>
              <a:rPr lang="en-US" sz="2400" dirty="0">
                <a:solidFill>
                  <a:srgbClr val="008080"/>
                </a:solidFill>
                <a:effectLst/>
                <a:latin typeface="Aparajita" panose="020B0604020202020204" pitchFamily="34" charset="0"/>
                <a:cs typeface="Aparajita" panose="020B0604020202020204" pitchFamily="34" charset="0"/>
              </a:rPr>
              <a:t>(logical frameworks)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02923" y="2485628"/>
            <a:ext cx="7162800" cy="3200400"/>
          </a:xfrm>
          <a:prstGeom prst="rect">
            <a:avLst/>
          </a:prstGeom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Matrix used to describe project development &amp; evaluation</a:t>
            </a:r>
          </a:p>
          <a:p>
            <a:pPr marL="457200" indent="-45720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Categories</a:t>
            </a:r>
          </a:p>
          <a:p>
            <a:pPr marL="742950" lvl="1">
              <a:spcBef>
                <a:spcPts val="0"/>
              </a:spcBef>
              <a:buClrTx/>
              <a:defRPr/>
            </a:pPr>
            <a:r>
              <a:rPr lang="en-US" sz="2700" dirty="0">
                <a:latin typeface="Aparajita" panose="020B0604020202020204" pitchFamily="34" charset="0"/>
                <a:cs typeface="Aparajita" panose="020B0604020202020204" pitchFamily="34" charset="0"/>
              </a:rPr>
              <a:t>Inputs</a:t>
            </a:r>
          </a:p>
          <a:p>
            <a:pPr marL="742950" lvl="1">
              <a:spcBef>
                <a:spcPts val="0"/>
              </a:spcBef>
              <a:buClrTx/>
              <a:defRPr/>
            </a:pPr>
            <a:r>
              <a:rPr lang="en-US" sz="2700" dirty="0">
                <a:latin typeface="Aparajita" panose="020B0604020202020204" pitchFamily="34" charset="0"/>
                <a:cs typeface="Aparajita" panose="020B0604020202020204" pitchFamily="34" charset="0"/>
              </a:rPr>
              <a:t>Activities</a:t>
            </a:r>
          </a:p>
          <a:p>
            <a:pPr marL="742950" lvl="1">
              <a:spcBef>
                <a:spcPts val="0"/>
              </a:spcBef>
              <a:buClrTx/>
              <a:defRPr/>
            </a:pPr>
            <a:r>
              <a:rPr lang="en-US" sz="2700" dirty="0">
                <a:latin typeface="Aparajita" panose="020B0604020202020204" pitchFamily="34" charset="0"/>
                <a:cs typeface="Aparajita" panose="020B0604020202020204" pitchFamily="34" charset="0"/>
              </a:rPr>
              <a:t>Outputs</a:t>
            </a:r>
          </a:p>
          <a:p>
            <a:pPr marL="742950" lvl="1">
              <a:spcBef>
                <a:spcPts val="0"/>
              </a:spcBef>
              <a:buClrTx/>
              <a:defRPr/>
            </a:pPr>
            <a:r>
              <a:rPr lang="en-US" sz="2700" dirty="0">
                <a:latin typeface="Aparajita" panose="020B0604020202020204" pitchFamily="34" charset="0"/>
                <a:cs typeface="Aparajita" panose="020B0604020202020204" pitchFamily="34" charset="0"/>
              </a:rPr>
              <a:t>Outcomes</a:t>
            </a:r>
          </a:p>
          <a:p>
            <a:pPr marL="742950" lvl="1">
              <a:spcBef>
                <a:spcPts val="0"/>
              </a:spcBef>
              <a:buClrTx/>
              <a:defRPr/>
            </a:pPr>
            <a:r>
              <a:rPr lang="en-US" sz="2700" dirty="0">
                <a:latin typeface="Aparajita" panose="020B0604020202020204" pitchFamily="34" charset="0"/>
                <a:cs typeface="Aparajita" panose="020B0604020202020204" pitchFamily="34" charset="0"/>
              </a:rPr>
              <a:t>Impact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05329"/>
            <a:ext cx="4343400" cy="58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48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37160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9pPr>
            <a:extLst/>
          </a:lstStyle>
          <a:p>
            <a:pPr algn="ctr">
              <a:defRPr/>
            </a:pPr>
            <a:r>
              <a:rPr lang="en-US" sz="4400" dirty="0">
                <a:solidFill>
                  <a:srgbClr val="008080"/>
                </a:solidFill>
                <a:effectLst/>
                <a:latin typeface="Aparajita" panose="020B0604020202020204" pitchFamily="34" charset="0"/>
                <a:cs typeface="Aparajita" panose="020B0604020202020204" pitchFamily="34" charset="0"/>
              </a:rPr>
              <a:t>Find the Grant Package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05329"/>
            <a:ext cx="4343400" cy="58172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371600" y="2819400"/>
            <a:ext cx="586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Calibri" pitchFamily="34" charset="0"/>
              </a:defRPr>
            </a:lvl1pPr>
            <a:lvl2pPr marL="620713" indent="-22860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92113" lvl="1" indent="0">
              <a:buNone/>
            </a:pPr>
            <a:r>
              <a:rPr lang="en-US" altLang="en-US" sz="2800" dirty="0">
                <a:latin typeface="Aparajita" panose="020B0604020202020204"/>
              </a:rPr>
              <a:t>Locate the funding application guidelines and forms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0065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431164"/>
            <a:ext cx="6400800" cy="175260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Developing the idea – what is my project?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What are the funding needs?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838200" y="1219200"/>
            <a:ext cx="7772400" cy="114299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b="1" dirty="0">
                <a:solidFill>
                  <a:srgbClr val="00808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How to Begin</a:t>
            </a:r>
            <a:br>
              <a:rPr lang="en-US" b="1" dirty="0">
                <a:solidFill>
                  <a:srgbClr val="6699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</a:br>
            <a:endParaRPr lang="en-US" b="1" dirty="0">
              <a:solidFill>
                <a:srgbClr val="6699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05329"/>
            <a:ext cx="4343400" cy="58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29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65730" y="2330054"/>
            <a:ext cx="6172200" cy="8572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9pPr>
            <a:extLst/>
          </a:lstStyle>
          <a:p>
            <a:pPr algn="ctr">
              <a:defRPr/>
            </a:pPr>
            <a:endParaRPr lang="en-US" sz="3075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9261" y="1334183"/>
            <a:ext cx="5829300" cy="110251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300" b="1" dirty="0">
                <a:solidFill>
                  <a:srgbClr val="00808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Applying For Federal Grants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2330054"/>
            <a:ext cx="4457700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IRS Tax ID number (EIN)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DUNS number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UEI Number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Register with 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  <a:hlinkClick r:id="rId3"/>
              </a:rPr>
              <a:t>www.grants.gov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61247"/>
            <a:ext cx="3257550" cy="43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08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186" y="857250"/>
            <a:ext cx="494162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48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EDEC8E-B759-4864-ADF7-B83936A3B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94" y="1571366"/>
            <a:ext cx="8688013" cy="37152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EE6D43-818D-4581-B640-EA75375D07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318" y="5527430"/>
            <a:ext cx="1804122" cy="24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81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ECE95D1-2845-4D14-A766-0C678A765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6986"/>
            <a:ext cx="9144000" cy="448402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131801D-AE06-4E23-81ED-B7284E6EED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32" y="5394996"/>
            <a:ext cx="2092359" cy="28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92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867607-70E6-45B0-A875-33DE6477A46F}"/>
              </a:ext>
            </a:extLst>
          </p:cNvPr>
          <p:cNvSpPr txBox="1"/>
          <p:nvPr/>
        </p:nvSpPr>
        <p:spPr>
          <a:xfrm>
            <a:off x="886364" y="1458943"/>
            <a:ext cx="73238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Finding Grant Opportunities from the State of Maine – Division of Procurement Services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8FCF17-906D-417F-8E93-288A4067B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11" y="1874066"/>
            <a:ext cx="6327476" cy="32622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BF55AF-6FD3-4D91-B6B6-27D2A86CFB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408" y="5477360"/>
            <a:ext cx="1684307" cy="22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82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D80E41-F890-49B0-AFA2-DFE6A22CF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231" y="1763404"/>
            <a:ext cx="5259562" cy="33311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B821C7-DC74-4BD7-8935-8B51CBB50292}"/>
              </a:ext>
            </a:extLst>
          </p:cNvPr>
          <p:cNvSpPr txBox="1"/>
          <p:nvPr/>
        </p:nvSpPr>
        <p:spPr>
          <a:xfrm>
            <a:off x="899305" y="1329546"/>
            <a:ext cx="43153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Maine Division of Procurement Services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962925-5D25-48EB-AE71-D5B356ED83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461" y="5498513"/>
            <a:ext cx="1656241" cy="22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28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434944-2761-4166-96F3-8F0C49DDF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129" y="1728894"/>
            <a:ext cx="5922034" cy="37584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ED8060-AA1E-4A56-8831-8C5D3C688323}"/>
              </a:ext>
            </a:extLst>
          </p:cNvPr>
          <p:cNvSpPr txBox="1"/>
          <p:nvPr/>
        </p:nvSpPr>
        <p:spPr>
          <a:xfrm>
            <a:off x="1015760" y="1232146"/>
            <a:ext cx="55640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hlinkClick r:id="rId3"/>
              </a:rPr>
              <a:t>https://www.maine.gov/dafs/bbm/procurementservices/vendors/rfps</a:t>
            </a:r>
            <a:r>
              <a:rPr lang="en-US" sz="135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11802C-33D4-48A9-9579-597A651BC2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314" y="5594723"/>
            <a:ext cx="1678159" cy="22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30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099024"/>
            <a:ext cx="7772400" cy="7239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808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Perfect Match</a:t>
            </a:r>
            <a:br>
              <a:rPr lang="en-US" b="1" dirty="0">
                <a:solidFill>
                  <a:srgbClr val="6699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</a:br>
            <a:endParaRPr lang="en-US" b="1" dirty="0">
              <a:solidFill>
                <a:srgbClr val="6699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368897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r>
              <a:rPr lang="en-US" sz="3600" dirty="0">
                <a:latin typeface="Aparajita" panose="020B0604020202020204" pitchFamily="34" charset="0"/>
                <a:cs typeface="Aparajita" panose="020B0604020202020204" pitchFamily="34" charset="0"/>
              </a:rPr>
              <a:t>How do I find the right funding match?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05329"/>
            <a:ext cx="4343400" cy="58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31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590799"/>
            <a:ext cx="5791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parajita" panose="020B0604020202020204" pitchFamily="34" charset="0"/>
                <a:cs typeface="Aparajita" panose="020B0604020202020204" pitchFamily="34" charset="0"/>
              </a:rPr>
              <a:t>Federal grants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parajita" panose="020B0604020202020204" pitchFamily="34" charset="0"/>
                <a:cs typeface="Aparajita" panose="020B0604020202020204" pitchFamily="34" charset="0"/>
              </a:rPr>
              <a:t>State grants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parajita" panose="020B0604020202020204" pitchFamily="34" charset="0"/>
                <a:cs typeface="Aparajita" panose="020B0604020202020204" pitchFamily="34" charset="0"/>
              </a:rPr>
              <a:t>Foundations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58906" y="1143000"/>
            <a:ext cx="7772400" cy="1066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808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Perfect Match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05329"/>
            <a:ext cx="4343400" cy="58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56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47800"/>
          </a:xfrm>
        </p:spPr>
        <p:txBody>
          <a:bodyPr/>
          <a:lstStyle/>
          <a:p>
            <a:r>
              <a:rPr lang="en-US" b="1" dirty="0">
                <a:solidFill>
                  <a:srgbClr val="00808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Perfect Match</a:t>
            </a:r>
            <a:br>
              <a:rPr lang="en-US" b="1" dirty="0">
                <a:solidFill>
                  <a:srgbClr val="6699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</a:br>
            <a:endParaRPr lang="en-US" b="1" dirty="0">
              <a:solidFill>
                <a:srgbClr val="6699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676400"/>
            <a:ext cx="6858000" cy="388620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50000"/>
              </a:lnSpc>
            </a:pPr>
            <a:r>
              <a:rPr lang="en-US" altLang="en-US" b="1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Search Engines/Tools</a:t>
            </a:r>
          </a:p>
          <a:p>
            <a:pPr lvl="1" algn="l">
              <a:lnSpc>
                <a:spcPct val="150000"/>
              </a:lnSpc>
            </a:pPr>
            <a:r>
              <a:rPr lang="en-US" altLang="en-US" b="1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Grant Searches</a:t>
            </a:r>
          </a:p>
          <a:p>
            <a:pPr marL="1371600" lvl="2" indent="-4572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26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Grants.gov (free, phone app)</a:t>
            </a:r>
          </a:p>
          <a:p>
            <a:pPr marL="1371600" lvl="2" indent="-4572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26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U.S. Government Grant Search (free, phone app)</a:t>
            </a:r>
          </a:p>
          <a:p>
            <a:pPr marL="1371600" lvl="2" indent="-4572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26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Fundsnet services.com (free)</a:t>
            </a:r>
          </a:p>
          <a:p>
            <a:pPr marL="1371600" lvl="2" indent="-4572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26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Maine.gov</a:t>
            </a:r>
          </a:p>
          <a:p>
            <a:pPr marL="1371600" lvl="2" indent="-4572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26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Congressional legislator web sites</a:t>
            </a:r>
          </a:p>
          <a:p>
            <a:pPr lvl="2" algn="l">
              <a:lnSpc>
                <a:spcPct val="120000"/>
              </a:lnSpc>
              <a:spcBef>
                <a:spcPts val="0"/>
              </a:spcBef>
            </a:pPr>
            <a:endParaRPr lang="en-US" altLang="en-US" sz="2600" dirty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1371600" lvl="2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05329"/>
            <a:ext cx="4343400" cy="58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99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47800"/>
          </a:xfrm>
        </p:spPr>
        <p:txBody>
          <a:bodyPr/>
          <a:lstStyle/>
          <a:p>
            <a:r>
              <a:rPr lang="en-US" b="1" dirty="0">
                <a:solidFill>
                  <a:srgbClr val="00808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Perfect Match</a:t>
            </a:r>
            <a:br>
              <a:rPr lang="en-US" b="1" dirty="0">
                <a:solidFill>
                  <a:srgbClr val="6699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</a:br>
            <a:endParaRPr lang="en-US" b="1" dirty="0">
              <a:solidFill>
                <a:srgbClr val="6699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600200"/>
            <a:ext cx="6553200" cy="3886200"/>
          </a:xfrm>
        </p:spPr>
        <p:txBody>
          <a:bodyPr>
            <a:normAutofit fontScale="92500"/>
          </a:bodyPr>
          <a:lstStyle/>
          <a:p>
            <a:pPr algn="l">
              <a:lnSpc>
                <a:spcPct val="150000"/>
              </a:lnSpc>
            </a:pPr>
            <a:r>
              <a:rPr lang="en-US" altLang="en-US" b="1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Search Engines/Tools</a:t>
            </a:r>
          </a:p>
          <a:p>
            <a:pPr lvl="1" algn="l">
              <a:lnSpc>
                <a:spcPct val="150000"/>
              </a:lnSpc>
            </a:pPr>
            <a:r>
              <a:rPr lang="en-US" altLang="en-US" b="1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Grant Searches</a:t>
            </a:r>
          </a:p>
          <a:p>
            <a:pPr marL="1371600" lvl="2" indent="-4572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26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Grantwatch.com (membership based)</a:t>
            </a:r>
          </a:p>
          <a:p>
            <a:pPr marL="1371600" lvl="2" indent="-4572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26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GrantStation.com (membership based)</a:t>
            </a:r>
          </a:p>
          <a:p>
            <a:pPr marL="1371600" lvl="2" indent="-4572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26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 Grantsmanship Center (membership based)</a:t>
            </a:r>
          </a:p>
          <a:p>
            <a:pPr marL="1371600" lvl="2" indent="-45720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26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Private Foundations – mainephilanthropy.org, google.com</a:t>
            </a:r>
          </a:p>
          <a:p>
            <a:pPr marL="1371600" lvl="2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05329"/>
            <a:ext cx="4343400" cy="58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72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590800"/>
            <a:ext cx="662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parajita" panose="020B0604020202020204" pitchFamily="34" charset="0"/>
                <a:cs typeface="Aparajita" panose="020B0604020202020204" pitchFamily="34" charset="0"/>
              </a:rPr>
              <a:t>Fitting into funding priorities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parajita" panose="020B0604020202020204" pitchFamily="34" charset="0"/>
                <a:cs typeface="Aparajita" panose="020B0604020202020204" pitchFamily="34" charset="0"/>
              </a:rPr>
              <a:t>Pitching your project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58906" y="1143000"/>
            <a:ext cx="7772400" cy="1066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808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Am I Eligible?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05329"/>
            <a:ext cx="4343400" cy="58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35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845436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9pPr>
            <a:extLst/>
          </a:lstStyle>
          <a:p>
            <a:pPr algn="ctr">
              <a:defRPr/>
            </a:pPr>
            <a:r>
              <a:rPr lang="en-US" dirty="0">
                <a:solidFill>
                  <a:srgbClr val="008080"/>
                </a:solidFill>
                <a:effectLst/>
                <a:latin typeface="Aparajita" panose="020B0604020202020204" pitchFamily="34" charset="0"/>
                <a:cs typeface="Aparajita" panose="020B0604020202020204" pitchFamily="34" charset="0"/>
              </a:rPr>
              <a:t>Planning Your Application</a:t>
            </a:r>
          </a:p>
        </p:txBody>
      </p:sp>
      <p:sp>
        <p:nvSpPr>
          <p:cNvPr id="21507" name="Content Placeholder 2"/>
          <p:cNvSpPr txBox="1">
            <a:spLocks/>
          </p:cNvSpPr>
          <p:nvPr/>
        </p:nvSpPr>
        <p:spPr bwMode="auto">
          <a:xfrm>
            <a:off x="914400" y="1752600"/>
            <a:ext cx="7543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  <a:buClrTx/>
            </a:pPr>
            <a:r>
              <a:rPr lang="en-US" alt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Know the funding entity - RFP/RFA/NOFO</a:t>
            </a:r>
          </a:p>
          <a:p>
            <a:pPr>
              <a:lnSpc>
                <a:spcPct val="150000"/>
              </a:lnSpc>
              <a:buClrTx/>
            </a:pPr>
            <a:r>
              <a:rPr lang="en-US" alt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Grant format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Tx/>
            </a:pPr>
            <a:r>
              <a:rPr lang="en-US" alt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Table of contents/writing assignments </a:t>
            </a:r>
          </a:p>
          <a:p>
            <a:pPr lvl="1">
              <a:spcAft>
                <a:spcPts val="600"/>
              </a:spcAft>
              <a:buClrTx/>
            </a:pPr>
            <a:r>
              <a:rPr lang="en-US" alt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Create a template</a:t>
            </a:r>
          </a:p>
          <a:p>
            <a:pPr>
              <a:buClrTx/>
            </a:pPr>
            <a:r>
              <a:rPr lang="en-US" alt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Forms - SF-424 forms family and other federal reporting forms; foundation forms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05329"/>
            <a:ext cx="4343400" cy="58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45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99060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dobe Caslon Pro" pitchFamily="18" charset="0"/>
              </a:defRPr>
            </a:lvl9pPr>
            <a:extLst/>
          </a:lstStyle>
          <a:p>
            <a:pPr algn="ctr">
              <a:defRPr/>
            </a:pPr>
            <a:r>
              <a:rPr lang="en-US" sz="4400" dirty="0">
                <a:solidFill>
                  <a:srgbClr val="008080"/>
                </a:solidFill>
                <a:effectLst/>
                <a:latin typeface="Aparajita" panose="020B0604020202020204" pitchFamily="34" charset="0"/>
                <a:cs typeface="Aparajita" panose="020B0604020202020204" pitchFamily="34" charset="0"/>
              </a:rPr>
              <a:t>Stating Your Case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81809" y="2126974"/>
            <a:ext cx="6042991" cy="3124200"/>
          </a:xfrm>
          <a:prstGeom prst="rect">
            <a:avLst/>
          </a:prstGeom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5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parajita" panose="020B0604020202020204" pitchFamily="34" charset="0"/>
                <a:cs typeface="Aparajita" panose="020B0604020202020204" pitchFamily="34" charset="0"/>
              </a:rPr>
              <a:t>Write a powerful statement of need</a:t>
            </a:r>
          </a:p>
          <a:p>
            <a:pPr marL="914400" lvl="1" indent="-522288">
              <a:buClrTx/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latin typeface="Aparajita" panose="020B0604020202020204" pitchFamily="34" charset="0"/>
                <a:cs typeface="Aparajita" panose="020B0604020202020204" pitchFamily="34" charset="0"/>
              </a:rPr>
              <a:t>Fill an unmet need</a:t>
            </a:r>
          </a:p>
          <a:p>
            <a:pPr marL="914400" lvl="1" indent="-522288">
              <a:buClrTx/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latin typeface="Aparajita" panose="020B0604020202020204" pitchFamily="34" charset="0"/>
                <a:cs typeface="Aparajita" panose="020B0604020202020204" pitchFamily="34" charset="0"/>
              </a:rPr>
              <a:t>Introduce the clients</a:t>
            </a:r>
            <a:endParaRPr lang="en-US" sz="16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342900" lvl="1">
              <a:buClrTx/>
              <a:buFont typeface="Arial" pitchFamily="34" charset="0"/>
              <a:buChar char="•"/>
              <a:defRPr/>
            </a:pPr>
            <a:r>
              <a:rPr lang="en-US" sz="3200" dirty="0">
                <a:latin typeface="Aparajita" panose="020B0604020202020204" pitchFamily="34" charset="0"/>
                <a:cs typeface="Aparajita" panose="020B0604020202020204" pitchFamily="34" charset="0"/>
              </a:rPr>
              <a:t>Make your project meaningfully unique</a:t>
            </a:r>
          </a:p>
          <a:p>
            <a:pPr marL="342900" lvl="1">
              <a:buFont typeface="Arial" pitchFamily="34" charset="0"/>
              <a:buChar char="•"/>
              <a:defRPr/>
            </a:pPr>
            <a:endParaRPr lang="en-US" dirty="0"/>
          </a:p>
          <a:p>
            <a:pPr marL="457200" lvl="1" indent="0">
              <a:buFont typeface="Verdana" pitchFamily="34" charset="0"/>
              <a:buNone/>
              <a:defRPr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05329"/>
            <a:ext cx="4343400" cy="58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90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4951</TotalTime>
  <Words>437</Words>
  <Application>Microsoft Office PowerPoint</Application>
  <PresentationFormat>On-screen Show (4:3)</PresentationFormat>
  <Paragraphs>115</Paragraphs>
  <Slides>26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Aparajita</vt:lpstr>
      <vt:lpstr>Arial</vt:lpstr>
      <vt:lpstr>Calibri</vt:lpstr>
      <vt:lpstr>Courier New</vt:lpstr>
      <vt:lpstr>Georgia</vt:lpstr>
      <vt:lpstr>Verdana</vt:lpstr>
      <vt:lpstr>Wingdings</vt:lpstr>
      <vt:lpstr>Wingdings 3</vt:lpstr>
      <vt:lpstr>Office Theme</vt:lpstr>
      <vt:lpstr>PowerPoint Presentation</vt:lpstr>
      <vt:lpstr>How to Begin </vt:lpstr>
      <vt:lpstr>PowerPoint Presentation</vt:lpstr>
      <vt:lpstr>PowerPoint Presentation</vt:lpstr>
      <vt:lpstr>The Perfect Match </vt:lpstr>
      <vt:lpstr>The Perfect Match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Vicki Rusbult</dc:creator>
  <cp:lastModifiedBy>Vicki Rusbult</cp:lastModifiedBy>
  <cp:revision>61</cp:revision>
  <cp:lastPrinted>2019-05-17T19:33:13Z</cp:lastPrinted>
  <dcterms:created xsi:type="dcterms:W3CDTF">2016-06-20T17:43:38Z</dcterms:created>
  <dcterms:modified xsi:type="dcterms:W3CDTF">2023-05-22T15:24:17Z</dcterms:modified>
</cp:coreProperties>
</file>